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75" r:id="rId5"/>
    <p:sldId id="273" r:id="rId6"/>
    <p:sldId id="270" r:id="rId7"/>
    <p:sldId id="261" r:id="rId8"/>
    <p:sldId id="269" r:id="rId9"/>
    <p:sldId id="276" r:id="rId10"/>
    <p:sldId id="277" r:id="rId11"/>
    <p:sldId id="27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333"/>
    <a:srgbClr val="CE9178"/>
    <a:srgbClr val="FDE9F1"/>
    <a:srgbClr val="E2A100"/>
    <a:srgbClr val="E4BEBF"/>
    <a:srgbClr val="FFFF8F"/>
    <a:srgbClr val="B1494B"/>
    <a:srgbClr val="A31515"/>
    <a:srgbClr val="293A96"/>
    <a:srgbClr val="AA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4841" autoAdjust="0"/>
  </p:normalViewPr>
  <p:slideViewPr>
    <p:cSldViewPr showGuides="1">
      <p:cViewPr varScale="1">
        <p:scale>
          <a:sx n="97" d="100"/>
          <a:sy n="97" d="100"/>
        </p:scale>
        <p:origin x="10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relational database, like </a:t>
            </a:r>
            <a:r>
              <a:rPr lang="en-US" b="1" dirty="0"/>
              <a:t>MySQL</a:t>
            </a:r>
            <a:r>
              <a:rPr lang="en-US" dirty="0"/>
              <a:t>, the data is</a:t>
            </a:r>
            <a:r>
              <a:rPr lang="en-US" baseline="0" dirty="0"/>
              <a:t> held in </a:t>
            </a:r>
            <a:r>
              <a:rPr lang="en-US" i="1" baseline="0" dirty="0"/>
              <a:t>tables</a:t>
            </a:r>
            <a:r>
              <a:rPr lang="en-US" b="1" i="1" baseline="0" dirty="0"/>
              <a:t>. </a:t>
            </a:r>
            <a:r>
              <a:rPr lang="en-US" b="0" i="0" baseline="0" dirty="0"/>
              <a:t>Each </a:t>
            </a:r>
            <a:r>
              <a:rPr lang="en-US" b="1" i="0" baseline="0" dirty="0"/>
              <a:t>row</a:t>
            </a:r>
            <a:r>
              <a:rPr lang="en-US" b="0" i="0" baseline="0" dirty="0"/>
              <a:t> in the table represents one object (or record), and each </a:t>
            </a:r>
            <a:r>
              <a:rPr lang="en-US" b="1" i="0" baseline="0" dirty="0"/>
              <a:t>column</a:t>
            </a:r>
            <a:r>
              <a:rPr lang="en-US" b="0" i="0" baseline="0" dirty="0"/>
              <a:t> represents one property (or field) for the object.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However, we will not be working with relational databases for the Repl.it DB.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some of the differences between relational databases (SQL) and NoSQL databases.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NoSQL = Not relational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Graph based </a:t>
            </a:r>
            <a:r>
              <a:rPr lang="en-US" dirty="0"/>
              <a:t>– like a social network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Document based </a:t>
            </a:r>
            <a:r>
              <a:rPr lang="en-US" dirty="0"/>
              <a:t>– semi-structured information (e.g. XML)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Key-value</a:t>
            </a:r>
            <a:r>
              <a:rPr lang="en-US" dirty="0"/>
              <a:t> – a key points to a value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Wide column </a:t>
            </a:r>
            <a:r>
              <a:rPr lang="en-US" b="0" dirty="0"/>
              <a:t>– still uses rows and columns, but the tables are not strictly structured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Unstructured data</a:t>
            </a:r>
            <a:r>
              <a:rPr lang="en-US" b="0" dirty="0"/>
              <a:t> – data is messy, big data, does not always have certain properties for each object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Vertical scaling</a:t>
            </a:r>
            <a:r>
              <a:rPr lang="en-US" b="0" dirty="0"/>
              <a:t> – easy to add data of the same form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Horizontal scaling</a:t>
            </a:r>
            <a:r>
              <a:rPr lang="en-US" b="0" dirty="0"/>
              <a:t> – easy to change the form of the data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Several examples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0" indent="0">
              <a:buFontTx/>
              <a:buNone/>
            </a:pPr>
            <a:r>
              <a:rPr lang="en-US" b="0" dirty="0"/>
              <a:t>NoSQL Databases have gained popularity over the last decade.</a:t>
            </a:r>
          </a:p>
          <a:p>
            <a:endParaRPr lang="en-US" dirty="0"/>
          </a:p>
          <a:p>
            <a:r>
              <a:rPr lang="en-US" dirty="0"/>
              <a:t>https://www.mongodb.com/nosql-explained/nosql-vs-sql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Key-value databases are conceptually simple: they’re a flat map of keys to their values. There are no schemas, tables, or columns. There are only a few operations that you need to perform: set a key to a value, get a key’s value, delete a key, and search for keys.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The important thing about Repl.it DB – the values stick around! Anyone can visit your website, and see/update the same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/>
              <a:t>Important: Keys must be strings, but values can be any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If the students do not know, tell them that Key and Peele was a sketch comedy show from the 2010s.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09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if anyone has seen the movie C.H.U.D. (they</a:t>
            </a:r>
            <a:r>
              <a:rPr lang="en-US" baseline="0" dirty="0"/>
              <a:t> probably haven’t). We aren’t actually going to talk about C.H.U.D. though; we will talk about </a:t>
            </a:r>
            <a:r>
              <a:rPr lang="en-US" b="1" baseline="0" dirty="0"/>
              <a:t>CRUD</a:t>
            </a:r>
            <a:r>
              <a:rPr lang="en-US" baseline="0" dirty="0"/>
              <a:t>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3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CRUD</a:t>
            </a:r>
            <a:r>
              <a:rPr lang="en-US" b="0" baseline="0" dirty="0"/>
              <a:t> encompasses the basic database interactions necessary for a simple app. These examples are pseudocode for how it would work in </a:t>
            </a:r>
            <a:r>
              <a:rPr lang="en-US" b="0" baseline="0" dirty="0" err="1"/>
              <a:t>Repl.it’s</a:t>
            </a:r>
            <a:r>
              <a:rPr lang="en-US" b="0" baseline="0" dirty="0"/>
              <a:t> database – but they are almost complete.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9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some of the syntax for connecting to </a:t>
            </a:r>
            <a:r>
              <a:rPr lang="en-US" dirty="0" err="1"/>
              <a:t>Repl.it’s</a:t>
            </a:r>
            <a:r>
              <a:rPr lang="en-US" dirty="0"/>
              <a:t> database in Python.</a:t>
            </a:r>
          </a:p>
          <a:p>
            <a:endParaRPr lang="en-US" dirty="0"/>
          </a:p>
          <a:p>
            <a:r>
              <a:rPr lang="en-US" dirty="0"/>
              <a:t>Setup – import the module containing the </a:t>
            </a:r>
            <a:r>
              <a:rPr lang="en-US" b="1" dirty="0" err="1"/>
              <a:t>db</a:t>
            </a:r>
            <a:r>
              <a:rPr lang="en-US" dirty="0"/>
              <a:t> object.</a:t>
            </a:r>
          </a:p>
          <a:p>
            <a:r>
              <a:rPr lang="en-US" dirty="0"/>
              <a:t>Set – just letting setting a </a:t>
            </a:r>
            <a:r>
              <a:rPr lang="en-US" b="1" dirty="0"/>
              <a:t>dictionary</a:t>
            </a:r>
            <a:r>
              <a:rPr lang="en-US" dirty="0"/>
              <a:t> value</a:t>
            </a:r>
          </a:p>
          <a:p>
            <a:r>
              <a:rPr lang="en-US" dirty="0"/>
              <a:t>Get – just like getting a </a:t>
            </a:r>
            <a:r>
              <a:rPr lang="en-US" b="1" dirty="0"/>
              <a:t>dictionary</a:t>
            </a:r>
            <a:r>
              <a:rPr lang="en-US" dirty="0"/>
              <a:t> value</a:t>
            </a:r>
          </a:p>
          <a:p>
            <a:r>
              <a:rPr lang="en-US" dirty="0"/>
              <a:t>Delete – just like deleting a </a:t>
            </a:r>
            <a:r>
              <a:rPr lang="en-US" b="1" dirty="0"/>
              <a:t>dictionary</a:t>
            </a:r>
            <a:r>
              <a:rPr lang="en-US" dirty="0"/>
              <a:t> value</a:t>
            </a:r>
          </a:p>
          <a:p>
            <a:r>
              <a:rPr lang="en-US" dirty="0"/>
              <a:t>Keys – just like listing all keys in a dictionary: get every key in the DB</a:t>
            </a:r>
          </a:p>
          <a:p>
            <a:r>
              <a:rPr lang="en-US" dirty="0"/>
              <a:t>Prefix – a way to limit the results. Only returns keys with the given prefix. More about this on the next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 know what a prefix is (in English). Explain how they can be used in a key, value DB.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an example, say </a:t>
            </a:r>
            <a:r>
              <a:rPr lang="en-US" b="1" dirty="0" err="1"/>
              <a:t>db.keys</a:t>
            </a:r>
            <a:r>
              <a:rPr lang="en-US" b="1" dirty="0"/>
              <a:t>() </a:t>
            </a:r>
            <a:r>
              <a:rPr lang="en-US" b="0" dirty="0"/>
              <a:t>contains a group of several different keys. If the program needs to </a:t>
            </a:r>
            <a:r>
              <a:rPr lang="en-US" b="1" dirty="0"/>
              <a:t>find all player data</a:t>
            </a:r>
            <a:r>
              <a:rPr lang="en-US" b="0" dirty="0"/>
              <a:t>, this is possible using </a:t>
            </a:r>
            <a:r>
              <a:rPr lang="en-US" b="1" dirty="0" err="1"/>
              <a:t>db.prefix</a:t>
            </a:r>
            <a:r>
              <a:rPr lang="en-US" b="0" dirty="0"/>
              <a:t>. This </a:t>
            </a:r>
            <a:r>
              <a:rPr lang="en-US" b="1" dirty="0"/>
              <a:t>narrows down</a:t>
            </a:r>
            <a:r>
              <a:rPr lang="en-US" b="0" dirty="0"/>
              <a:t> the list of keys, and </a:t>
            </a:r>
            <a:r>
              <a:rPr lang="en-US" b="1" dirty="0" err="1"/>
              <a:t>player_keys</a:t>
            </a:r>
            <a:r>
              <a:rPr lang="en-US" b="0" dirty="0"/>
              <a:t> contains all keys that are related to player data.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5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might we want an automatically-created ID? It helps avoid user error.</a:t>
            </a:r>
          </a:p>
          <a:p>
            <a:endParaRPr lang="en-US" dirty="0"/>
          </a:p>
          <a:p>
            <a:r>
              <a:rPr lang="en-US" b="1" dirty="0"/>
              <a:t>This can happen automatically in a language like SQL, but in the case of the Repl.it DB – it must be done manually.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an example with two files – </a:t>
            </a:r>
            <a:r>
              <a:rPr lang="en-US" b="1" dirty="0"/>
              <a:t>main.py</a:t>
            </a:r>
            <a:r>
              <a:rPr lang="en-US" b="0" dirty="0"/>
              <a:t> and </a:t>
            </a:r>
            <a:r>
              <a:rPr lang="en-US" b="1" dirty="0"/>
              <a:t>extra.py</a:t>
            </a:r>
            <a:r>
              <a:rPr lang="en-US" b="0" dirty="0"/>
              <a:t>. Note that these two files </a:t>
            </a:r>
            <a:r>
              <a:rPr lang="en-US" b="0" i="1" dirty="0"/>
              <a:t>must</a:t>
            </a:r>
            <a:r>
              <a:rPr lang="en-US" b="0" i="0" dirty="0"/>
              <a:t> be in the same directory. It is possible to import files from other directories as well.</a:t>
            </a:r>
          </a:p>
          <a:p>
            <a:endParaRPr lang="en-US" b="0" i="0" dirty="0"/>
          </a:p>
          <a:p>
            <a:r>
              <a:rPr lang="en-US" b="0" i="0" dirty="0"/>
              <a:t>The </a:t>
            </a:r>
            <a:r>
              <a:rPr lang="en-US" b="1" i="1" dirty="0"/>
              <a:t>import extra</a:t>
            </a:r>
            <a:r>
              <a:rPr lang="en-US" b="0" i="0" dirty="0"/>
              <a:t> statement pulls all of the </a:t>
            </a:r>
            <a:r>
              <a:rPr lang="en-US" b="1" i="0" dirty="0"/>
              <a:t>extra.py</a:t>
            </a:r>
            <a:r>
              <a:rPr lang="en-US" b="0" i="0" dirty="0"/>
              <a:t> file into the </a:t>
            </a:r>
            <a:r>
              <a:rPr lang="en-US" b="1" i="0" dirty="0"/>
              <a:t>main.py</a:t>
            </a:r>
            <a:r>
              <a:rPr lang="en-US" b="0" i="0" dirty="0"/>
              <a:t> file, in an object named </a:t>
            </a:r>
            <a:r>
              <a:rPr lang="en-US" b="1" i="0" dirty="0"/>
              <a:t>extra</a:t>
            </a:r>
            <a:r>
              <a:rPr lang="en-US" b="0" i="0" dirty="0"/>
              <a:t>. The objects from </a:t>
            </a:r>
            <a:r>
              <a:rPr lang="en-US" b="1" i="0" dirty="0"/>
              <a:t>extra.py</a:t>
            </a:r>
            <a:r>
              <a:rPr lang="en-US" b="0" i="0" dirty="0"/>
              <a:t> can be accessed via </a:t>
            </a:r>
            <a:r>
              <a:rPr lang="en-US" b="1" i="0" dirty="0"/>
              <a:t>extra dot</a:t>
            </a:r>
            <a:r>
              <a:rPr lang="en-US" b="0" i="0" dirty="0"/>
              <a:t> </a:t>
            </a:r>
            <a:r>
              <a:rPr lang="en-US" b="1" i="0" dirty="0"/>
              <a:t>&lt;whatever&gt;</a:t>
            </a:r>
            <a:r>
              <a:rPr lang="en-US" b="0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5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26" grpId="10" animBg="1"/>
      <p:bldP spid="26" grpId="11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7" grpId="10" animBg="1"/>
      <p:bldP spid="27" grpId="11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The Repl.it 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5562741" cy="553998"/>
          </a:xfrm>
        </p:spPr>
        <p:txBody>
          <a:bodyPr/>
          <a:lstStyle/>
          <a:p>
            <a:r>
              <a:rPr lang="en-US" dirty="0"/>
              <a:t>Hy-Tech Club: Python 201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5DCC-2BC7-4488-8ECF-A5446257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Auto-increment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E61A-CB13-456F-A270-B37DFE2B7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257300"/>
          </a:xfrm>
        </p:spPr>
        <p:txBody>
          <a:bodyPr/>
          <a:lstStyle/>
          <a:p>
            <a:r>
              <a:rPr lang="en-US" dirty="0"/>
              <a:t>Often, data objects must be </a:t>
            </a:r>
            <a:r>
              <a:rPr lang="en-US" i="1" dirty="0"/>
              <a:t>identifiable</a:t>
            </a:r>
            <a:r>
              <a:rPr lang="en-US" b="1" i="1" dirty="0"/>
              <a:t> </a:t>
            </a:r>
            <a:r>
              <a:rPr lang="en-US" dirty="0"/>
              <a:t>with a </a:t>
            </a:r>
            <a:r>
              <a:rPr lang="en-US" b="1" dirty="0"/>
              <a:t>unique key value</a:t>
            </a:r>
            <a:endParaRPr lang="en-US" dirty="0"/>
          </a:p>
          <a:p>
            <a:r>
              <a:rPr lang="en-US" dirty="0"/>
              <a:t>With user-generated data, this </a:t>
            </a:r>
            <a:r>
              <a:rPr lang="en-US" i="1" dirty="0"/>
              <a:t>key</a:t>
            </a:r>
            <a:r>
              <a:rPr lang="en-US" dirty="0"/>
              <a:t> can be </a:t>
            </a:r>
            <a:r>
              <a:rPr lang="en-US" b="1" dirty="0"/>
              <a:t>created automatically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F075DE-D2D6-43D8-AFDB-A271F0E363E6}"/>
              </a:ext>
            </a:extLst>
          </p:cNvPr>
          <p:cNvSpPr/>
          <p:nvPr/>
        </p:nvSpPr>
        <p:spPr bwMode="auto">
          <a:xfrm>
            <a:off x="381000" y="2286000"/>
            <a:ext cx="7171403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Auto-incremented IDs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marL="342900" indent="-342900" defTabSz="93247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Each ID key is </a:t>
            </a:r>
            <a:r>
              <a:rPr lang="en-US" sz="2400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numeric</a:t>
            </a:r>
          </a:p>
          <a:p>
            <a:pPr marL="342900" indent="-342900" defTabSz="93247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marL="342900" indent="-342900" defTabSz="93247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The first ID is a certain value (e.g., 0 or 1000)</a:t>
            </a:r>
          </a:p>
          <a:p>
            <a:pPr marL="342900" indent="-342900" defTabSz="93247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marL="342900" indent="-342900" defTabSz="93247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Every time a new object is </a:t>
            </a:r>
            <a:r>
              <a:rPr lang="en-US" sz="2400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created</a:t>
            </a: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, the value for the ID </a:t>
            </a:r>
            <a:r>
              <a:rPr lang="en-US" sz="2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increments automatically</a:t>
            </a: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E6B88-1C3C-4ED1-980F-ACB869303609}"/>
              </a:ext>
            </a:extLst>
          </p:cNvPr>
          <p:cNvSpPr/>
          <p:nvPr/>
        </p:nvSpPr>
        <p:spPr bwMode="auto">
          <a:xfrm>
            <a:off x="7680223" y="2286000"/>
            <a:ext cx="4229100" cy="3657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Example Data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Player added</a:t>
            </a:r>
          </a:p>
          <a:p>
            <a:pPr marL="800100" lvl="1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ID: 1000</a:t>
            </a:r>
          </a:p>
          <a:p>
            <a:pPr marL="800100" lvl="1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8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New player added</a:t>
            </a:r>
          </a:p>
          <a:p>
            <a:pPr marL="800100" lvl="1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ID: 1001</a:t>
            </a:r>
          </a:p>
          <a:p>
            <a:pPr marL="800100" lvl="1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8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New player added</a:t>
            </a:r>
          </a:p>
          <a:p>
            <a:pPr marL="800100" lvl="1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ID: 1002</a:t>
            </a:r>
          </a:p>
          <a:p>
            <a:pPr marL="800100" lvl="1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8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…</a:t>
            </a:r>
          </a:p>
        </p:txBody>
      </p:sp>
      <p:pic>
        <p:nvPicPr>
          <p:cNvPr id="2050" name="Picture 2" descr="Keyblade | Kingdom Hearts Wiki | Fandom">
            <a:extLst>
              <a:ext uri="{FF2B5EF4-FFF2-40B4-BE49-F238E27FC236}">
                <a16:creationId xmlns:a16="http://schemas.microsoft.com/office/drawing/2014/main" id="{06B080B6-BDB1-461C-8051-FC1A9826C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584" y="4114800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8988F-AD46-4132-9961-727BFA270E42}"/>
              </a:ext>
            </a:extLst>
          </p:cNvPr>
          <p:cNvSpPr txBox="1"/>
          <p:nvPr/>
        </p:nvSpPr>
        <p:spPr>
          <a:xfrm>
            <a:off x="380999" y="5943600"/>
            <a:ext cx="11528323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Note: in some DBs (like MySQL), this is built-in functionality. In the Repl.it DB, it must be added manually by tracking the current ID value and incrementing it</a:t>
            </a:r>
          </a:p>
        </p:txBody>
      </p:sp>
    </p:spTree>
    <p:extLst>
      <p:ext uri="{BB962C8B-B14F-4D97-AF65-F5344CB8AC3E}">
        <p14:creationId xmlns:p14="http://schemas.microsoft.com/office/powerpoint/2010/main" val="3277040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2645-7D22-4E6C-B278-A2D1C25F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Multiple python files –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13FF-E327-4983-81AF-CD89A669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143000"/>
          </a:xfrm>
        </p:spPr>
        <p:txBody>
          <a:bodyPr/>
          <a:lstStyle/>
          <a:p>
            <a:r>
              <a:rPr lang="en-US" dirty="0"/>
              <a:t>It is possible to use </a:t>
            </a:r>
            <a:r>
              <a:rPr lang="en-US" b="1" dirty="0"/>
              <a:t>multiple Python files </a:t>
            </a:r>
            <a:r>
              <a:rPr lang="en-US" dirty="0"/>
              <a:t>in the same project</a:t>
            </a:r>
          </a:p>
          <a:p>
            <a:r>
              <a:rPr lang="en-US" dirty="0"/>
              <a:t>Import other files </a:t>
            </a:r>
            <a:r>
              <a:rPr lang="en-US" i="1" dirty="0"/>
              <a:t>from the same directory</a:t>
            </a:r>
            <a:r>
              <a:rPr lang="en-US" dirty="0"/>
              <a:t> as </a:t>
            </a:r>
            <a:r>
              <a:rPr lang="en-US" b="1" dirty="0"/>
              <a:t>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60FE9B-B91F-4B1F-900A-EB3AF6381BF9}"/>
              </a:ext>
            </a:extLst>
          </p:cNvPr>
          <p:cNvSpPr/>
          <p:nvPr/>
        </p:nvSpPr>
        <p:spPr bwMode="auto">
          <a:xfrm>
            <a:off x="6210300" y="2400300"/>
            <a:ext cx="4457700" cy="27075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/main.py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r>
              <a:rPr lang="sv-SE" sz="3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sv-SE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extra</a:t>
            </a:r>
            <a:br>
              <a:rPr lang="sv-SE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sv-SE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extra.print_hi()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320B27-762B-4CAD-9D08-33DCFD304228}"/>
              </a:ext>
            </a:extLst>
          </p:cNvPr>
          <p:cNvSpPr/>
          <p:nvPr/>
        </p:nvSpPr>
        <p:spPr bwMode="auto">
          <a:xfrm>
            <a:off x="952500" y="2400300"/>
            <a:ext cx="4457700" cy="27075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/extra.py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print_hi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E9158-D64F-493C-8D77-0424A9E9D9E5}"/>
              </a:ext>
            </a:extLst>
          </p:cNvPr>
          <p:cNvSpPr txBox="1"/>
          <p:nvPr/>
        </p:nvSpPr>
        <p:spPr>
          <a:xfrm>
            <a:off x="952500" y="5388356"/>
            <a:ext cx="9715500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Running the </a:t>
            </a:r>
            <a:r>
              <a:rPr lang="en-US" sz="3600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main.py</a:t>
            </a:r>
            <a:r>
              <a:rPr lang="en-US" sz="36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file will call the </a:t>
            </a:r>
            <a:r>
              <a:rPr lang="en-US" sz="3600" b="1" i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print_hi</a:t>
            </a:r>
            <a:r>
              <a:rPr lang="en-US" sz="36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function from the </a:t>
            </a:r>
            <a:r>
              <a:rPr lang="en-US" sz="3600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extra.py</a:t>
            </a:r>
            <a:r>
              <a:rPr lang="en-US" sz="36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8167656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9A5A65-6385-48A6-BEC4-84AC3F9D4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059798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900" y="1485900"/>
            <a:ext cx="6172200" cy="42291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A </a:t>
            </a:r>
            <a:r>
              <a:rPr lang="en-US" sz="4400" b="1" dirty="0">
                <a:solidFill>
                  <a:schemeClr val="bg1"/>
                </a:solidFill>
              </a:rPr>
              <a:t>database</a:t>
            </a:r>
            <a:r>
              <a:rPr lang="en-US" sz="4400" dirty="0">
                <a:solidFill>
                  <a:schemeClr val="bg1"/>
                </a:solidFill>
              </a:rPr>
              <a:t> is an organized collection of structured information, or </a:t>
            </a:r>
            <a:r>
              <a:rPr lang="en-US" sz="4400" i="1" dirty="0">
                <a:solidFill>
                  <a:schemeClr val="bg1"/>
                </a:solidFill>
              </a:rPr>
              <a:t>data</a:t>
            </a:r>
            <a:r>
              <a:rPr lang="en-US" sz="4400" dirty="0">
                <a:solidFill>
                  <a:schemeClr val="bg1"/>
                </a:solidFill>
              </a:rPr>
              <a:t>, typically stored electronically in a computer system</a:t>
            </a:r>
          </a:p>
        </p:txBody>
      </p:sp>
      <p:pic>
        <p:nvPicPr>
          <p:cNvPr id="4" name="Picture 2" descr="Image result for database imag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4300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080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tables –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0"/>
            <a:ext cx="11430000" cy="685800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b="1" dirty="0"/>
              <a:t>row</a:t>
            </a:r>
            <a:r>
              <a:rPr lang="en-US" dirty="0"/>
              <a:t> is an object, each </a:t>
            </a:r>
            <a:r>
              <a:rPr lang="en-US" b="1" dirty="0"/>
              <a:t>column</a:t>
            </a:r>
            <a:r>
              <a:rPr lang="en-US" dirty="0"/>
              <a:t> is a property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3900" y="2057400"/>
          <a:ext cx="10401300" cy="30861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1865808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0899893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971893325"/>
                    </a:ext>
                  </a:extLst>
                </a:gridCol>
                <a:gridCol w="4229101">
                  <a:extLst>
                    <a:ext uri="{9D8B030D-6E8A-4147-A177-3AD203B41FA5}">
                      <a16:colId xmlns:a16="http://schemas.microsoft.com/office/drawing/2014/main" val="141573874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Title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Year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Genre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Director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261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Billy Madison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Tamra</a:t>
                      </a:r>
                      <a:r>
                        <a:rPr lang="en-US" sz="2400" baseline="0" dirty="0"/>
                        <a:t> Davis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675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The Wedding Singer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 err="1"/>
                        <a:t>Coraci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839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Reign Over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Mike Binder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774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Grown Ups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Dennis Dugan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27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Uncut Gems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Thriller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Josh </a:t>
                      </a:r>
                      <a:r>
                        <a:rPr lang="en-US" sz="2400" dirty="0" err="1"/>
                        <a:t>Safdie</a:t>
                      </a:r>
                      <a:r>
                        <a:rPr lang="en-US" sz="2400" dirty="0"/>
                        <a:t> &amp; Benny </a:t>
                      </a:r>
                      <a:r>
                        <a:rPr lang="en-US" sz="2400" dirty="0" err="1"/>
                        <a:t>Safdie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2348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4016" y="1228725"/>
            <a:ext cx="11430000" cy="5715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1663228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E1D5-30FF-4E33-83C9-6499F0B4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 anchor="ctr">
            <a:normAutofit/>
          </a:bodyPr>
          <a:lstStyle/>
          <a:p>
            <a:r>
              <a:rPr lang="en-US" dirty="0"/>
              <a:t>NOSQL – NOT relational</a:t>
            </a:r>
          </a:p>
        </p:txBody>
      </p:sp>
      <p:pic>
        <p:nvPicPr>
          <p:cNvPr id="1026" name="Picture 2" descr="7 Steps to Understanding NoSQL Databases">
            <a:extLst>
              <a:ext uri="{FF2B5EF4-FFF2-40B4-BE49-F238E27FC236}">
                <a16:creationId xmlns:a16="http://schemas.microsoft.com/office/drawing/2014/main" id="{9D4E969A-99B6-4EBE-9AAD-E967175B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592214"/>
            <a:ext cx="3762931" cy="253057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16F69A-8C46-40BC-A1C8-D00EDD4CCD96}"/>
              </a:ext>
            </a:extLst>
          </p:cNvPr>
          <p:cNvSpPr/>
          <p:nvPr/>
        </p:nvSpPr>
        <p:spPr bwMode="auto">
          <a:xfrm>
            <a:off x="378786" y="5029200"/>
            <a:ext cx="3765146" cy="1569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NoSQL databases do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use tabular relations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425D0-F623-4D4A-A1C4-1E1802FAE776}"/>
              </a:ext>
            </a:extLst>
          </p:cNvPr>
          <p:cNvSpPr/>
          <p:nvPr/>
        </p:nvSpPr>
        <p:spPr bwMode="auto">
          <a:xfrm>
            <a:off x="4500229" y="1190861"/>
            <a:ext cx="3762931" cy="25503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They can be:</a:t>
            </a:r>
          </a:p>
          <a:p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graph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document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key-value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wide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column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A3299-59F5-4319-8B43-D2059F9D2761}"/>
              </a:ext>
            </a:extLst>
          </p:cNvPr>
          <p:cNvSpPr/>
          <p:nvPr/>
        </p:nvSpPr>
        <p:spPr bwMode="auto">
          <a:xfrm>
            <a:off x="4500230" y="3886200"/>
            <a:ext cx="7310770" cy="1283866"/>
          </a:xfrm>
          <a:prstGeom prst="rect">
            <a:avLst/>
          </a:prstGeom>
          <a:solidFill>
            <a:srgbClr val="FEFFC5"/>
          </a:solidFill>
          <a:ln w="25400">
            <a:solidFill>
              <a:srgbClr val="B5720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B5720F"/>
                </a:solidFill>
                <a:ea typeface="Segoe UI" pitchFamily="34" charset="0"/>
                <a:cs typeface="Segoe UI" pitchFamily="34" charset="0"/>
              </a:rPr>
              <a:t>SQL</a:t>
            </a:r>
            <a:r>
              <a:rPr lang="en-US" sz="2800" dirty="0">
                <a:solidFill>
                  <a:srgbClr val="B5720F"/>
                </a:solidFill>
                <a:ea typeface="Segoe UI" pitchFamily="34" charset="0"/>
                <a:cs typeface="Segoe UI" pitchFamily="34" charset="0"/>
              </a:rPr>
              <a:t> databases can scale vertically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B5720F"/>
                </a:solidFill>
                <a:ea typeface="Segoe UI" pitchFamily="34" charset="0"/>
                <a:cs typeface="Segoe UI" pitchFamily="34" charset="0"/>
              </a:rPr>
              <a:t>NoSQL</a:t>
            </a:r>
            <a:r>
              <a:rPr lang="en-US" sz="2800" dirty="0">
                <a:solidFill>
                  <a:srgbClr val="B5720F"/>
                </a:solidFill>
                <a:ea typeface="Segoe UI" pitchFamily="34" charset="0"/>
                <a:cs typeface="Segoe UI" pitchFamily="34" charset="0"/>
              </a:rPr>
              <a:t> databases can scale horizontally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839384-CE77-4827-B7BA-565BF49E7DC1}"/>
              </a:ext>
            </a:extLst>
          </p:cNvPr>
          <p:cNvSpPr/>
          <p:nvPr/>
        </p:nvSpPr>
        <p:spPr bwMode="auto">
          <a:xfrm>
            <a:off x="8382000" y="1190861"/>
            <a:ext cx="3429000" cy="2550374"/>
          </a:xfrm>
          <a:prstGeom prst="rect">
            <a:avLst/>
          </a:prstGeom>
          <a:solidFill>
            <a:srgbClr val="FDE9F1"/>
          </a:solidFill>
          <a:ln w="25400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ea typeface="Segoe UI" pitchFamily="34" charset="0"/>
                <a:cs typeface="Segoe UI" pitchFamily="34" charset="0"/>
              </a:rPr>
              <a:t>They can work with “unstructured data”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C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ea typeface="Segoe UI" pitchFamily="34" charset="0"/>
                <a:cs typeface="Segoe UI" pitchFamily="34" charset="0"/>
              </a:rPr>
              <a:t>(big data, messy data)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911104-40FD-4ED7-9829-F4D01287CFE6}"/>
              </a:ext>
            </a:extLst>
          </p:cNvPr>
          <p:cNvSpPr/>
          <p:nvPr/>
        </p:nvSpPr>
        <p:spPr bwMode="auto">
          <a:xfrm>
            <a:off x="4500230" y="5315031"/>
            <a:ext cx="7310770" cy="1283865"/>
          </a:xfrm>
          <a:prstGeom prst="rect">
            <a:avLst/>
          </a:prstGeom>
          <a:solidFill>
            <a:srgbClr val="FAE4FC"/>
          </a:solidFill>
          <a:ln w="25400">
            <a:solidFill>
              <a:srgbClr val="8B00A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8B00A2"/>
                </a:solidFill>
                <a:ea typeface="Segoe UI" pitchFamily="34" charset="0"/>
                <a:cs typeface="Segoe UI" pitchFamily="34" charset="0"/>
              </a:rPr>
              <a:t>Examples: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8B00A2"/>
                </a:solidFill>
                <a:ea typeface="Segoe UI" pitchFamily="34" charset="0"/>
                <a:cs typeface="Segoe UI" pitchFamily="34" charset="0"/>
              </a:rPr>
              <a:t>MongoDB, CouchDB, Redis, DynamoDB</a:t>
            </a:r>
          </a:p>
        </p:txBody>
      </p:sp>
    </p:spTree>
    <p:extLst>
      <p:ext uri="{BB962C8B-B14F-4D97-AF65-F5344CB8AC3E}">
        <p14:creationId xmlns:p14="http://schemas.microsoft.com/office/powerpoint/2010/main" val="2711973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5D1E-41D8-49F6-9DE8-C3A04BDB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Repl.it DB – A Persistent key-value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628C-4D7B-4831-AB03-A938B9F0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685798"/>
          </a:xfrm>
          <a:noFill/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i="1" dirty="0"/>
              <a:t>[A] fast, free, and easy key-value store that’s built into every repl.</a:t>
            </a:r>
          </a:p>
          <a:p>
            <a:pPr marL="57150" indent="0">
              <a:buNone/>
            </a:pPr>
            <a:endParaRPr lang="en-US" i="1" dirty="0"/>
          </a:p>
          <a:p>
            <a:pPr marL="57150" indent="0">
              <a:buNone/>
            </a:pPr>
            <a:endParaRPr lang="en-US" i="1" dirty="0"/>
          </a:p>
          <a:p>
            <a:pPr marL="57150" indent="0">
              <a:buNone/>
            </a:pPr>
            <a:endParaRPr lang="en-US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EEA883-EE4B-440A-AF7E-3866ACB5B8E2}"/>
              </a:ext>
            </a:extLst>
          </p:cNvPr>
          <p:cNvGrpSpPr/>
          <p:nvPr/>
        </p:nvGrpSpPr>
        <p:grpSpPr>
          <a:xfrm>
            <a:off x="8496299" y="1938944"/>
            <a:ext cx="3314700" cy="3090258"/>
            <a:chOff x="9031318" y="4229100"/>
            <a:chExt cx="2777569" cy="2628900"/>
          </a:xfrm>
        </p:grpSpPr>
        <p:pic>
          <p:nvPicPr>
            <p:cNvPr id="2050" name="Picture 2" descr="Why the End of Key &amp; Peele Might Be a Great Thing | Vanity Fair">
              <a:extLst>
                <a:ext uri="{FF2B5EF4-FFF2-40B4-BE49-F238E27FC236}">
                  <a16:creationId xmlns:a16="http://schemas.microsoft.com/office/drawing/2014/main" id="{E0953981-3DD7-4E57-A097-BA44676DCF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48" r="9715"/>
            <a:stretch/>
          </p:blipFill>
          <p:spPr bwMode="auto">
            <a:xfrm>
              <a:off x="9031318" y="4229100"/>
              <a:ext cx="2777569" cy="262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Arby's takes value menu national | QSR Web">
              <a:extLst>
                <a:ext uri="{FF2B5EF4-FFF2-40B4-BE49-F238E27FC236}">
                  <a16:creationId xmlns:a16="http://schemas.microsoft.com/office/drawing/2014/main" id="{0745A772-0634-437D-BD13-10208EA710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06" b="52027"/>
            <a:stretch/>
          </p:blipFill>
          <p:spPr bwMode="auto">
            <a:xfrm>
              <a:off x="10439400" y="4972050"/>
              <a:ext cx="1214438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624A288-8F5E-43BF-9DB8-0ECF7E2705AE}"/>
              </a:ext>
            </a:extLst>
          </p:cNvPr>
          <p:cNvSpPr/>
          <p:nvPr/>
        </p:nvSpPr>
        <p:spPr bwMode="auto">
          <a:xfrm>
            <a:off x="4876800" y="1938944"/>
            <a:ext cx="3619500" cy="3096039"/>
          </a:xfrm>
          <a:prstGeom prst="rect">
            <a:avLst/>
          </a:prstGeom>
          <a:solidFill>
            <a:srgbClr val="293A96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Every 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key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 has a </a:t>
            </a:r>
            <a:r>
              <a:rPr lang="en-US" sz="2400" b="1" dirty="0">
                <a:solidFill>
                  <a:srgbClr val="FDE9F1"/>
                </a:solidFill>
                <a:ea typeface="Segoe UI" pitchFamily="34" charset="0"/>
                <a:cs typeface="Segoe UI" pitchFamily="34" charset="0"/>
              </a:rPr>
              <a:t>value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“key1” → </a:t>
            </a:r>
            <a:r>
              <a:rPr lang="en-US" sz="2400" dirty="0">
                <a:solidFill>
                  <a:srgbClr val="FDE9F1"/>
                </a:solidFill>
                <a:ea typeface="Segoe UI" pitchFamily="34" charset="0"/>
                <a:cs typeface="Segoe UI" pitchFamily="34" charset="0"/>
              </a:rPr>
              <a:t>“value1”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“key2” → </a:t>
            </a:r>
            <a:r>
              <a:rPr lang="en-US" sz="2400" dirty="0">
                <a:solidFill>
                  <a:srgbClr val="FDE9F1"/>
                </a:solidFill>
                <a:ea typeface="Segoe UI" pitchFamily="34" charset="0"/>
                <a:cs typeface="Segoe UI" pitchFamily="34" charset="0"/>
              </a:rPr>
              <a:t>“value2”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a typeface="Segoe UI" pitchFamily="34" charset="0"/>
                <a:cs typeface="Segoe UI" pitchFamily="34" charset="0"/>
              </a:rPr>
              <a:t>“any key” → </a:t>
            </a:r>
            <a:r>
              <a:rPr lang="en-US" sz="2400" dirty="0" err="1">
                <a:solidFill>
                  <a:srgbClr val="FDE9F1"/>
                </a:solidFill>
                <a:ea typeface="Segoe UI" pitchFamily="34" charset="0"/>
                <a:cs typeface="Segoe UI" pitchFamily="34" charset="0"/>
              </a:rPr>
              <a:t>any_value</a:t>
            </a:r>
            <a:endParaRPr lang="en-US" sz="2400" dirty="0">
              <a:solidFill>
                <a:srgbClr val="FDE9F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683981-FF16-47FA-8136-431732FAC4FC}"/>
              </a:ext>
            </a:extLst>
          </p:cNvPr>
          <p:cNvSpPr/>
          <p:nvPr/>
        </p:nvSpPr>
        <p:spPr bwMode="auto">
          <a:xfrm>
            <a:off x="381000" y="1941833"/>
            <a:ext cx="4495800" cy="3090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Like a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Dictionary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 object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"key1"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"value1"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"key2"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"value2"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"any key"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any_value</a:t>
            </a:r>
            <a:endParaRPr lang="en-US" sz="24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9644DF-7828-4D8B-85C8-316E0051DBF9}"/>
              </a:ext>
            </a:extLst>
          </p:cNvPr>
          <p:cNvSpPr/>
          <p:nvPr/>
        </p:nvSpPr>
        <p:spPr bwMode="auto">
          <a:xfrm>
            <a:off x="381000" y="5032556"/>
            <a:ext cx="11429999" cy="13715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Developers can </a:t>
            </a:r>
            <a:r>
              <a:rPr lang="en-US" sz="40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set</a:t>
            </a: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 key to a value, </a:t>
            </a:r>
            <a:r>
              <a:rPr lang="en-US" sz="40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get</a:t>
            </a: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 key’s value, </a:t>
            </a:r>
            <a:r>
              <a:rPr lang="en-US" sz="40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delete</a:t>
            </a: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 key, and </a:t>
            </a:r>
            <a:r>
              <a:rPr lang="en-US" sz="40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search</a:t>
            </a: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for keys</a:t>
            </a:r>
          </a:p>
        </p:txBody>
      </p:sp>
    </p:spTree>
    <p:extLst>
      <p:ext uri="{BB962C8B-B14F-4D97-AF65-F5344CB8AC3E}">
        <p14:creationId xmlns:p14="http://schemas.microsoft.com/office/powerpoint/2010/main" val="3301107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hud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-28421"/>
            <a:ext cx="4457700" cy="691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5524500" y="5385816"/>
            <a:ext cx="411480" cy="329184"/>
          </a:xfrm>
          <a:prstGeom prst="rect">
            <a:avLst/>
          </a:prstGeom>
          <a:solidFill>
            <a:srgbClr val="FEFAF5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483FAB-FDA5-4101-B89B-A7CFE93F40B0}"/>
              </a:ext>
            </a:extLst>
          </p:cNvPr>
          <p:cNvSpPr/>
          <p:nvPr/>
        </p:nvSpPr>
        <p:spPr bwMode="auto">
          <a:xfrm>
            <a:off x="5913744" y="5446968"/>
            <a:ext cx="45719" cy="228600"/>
          </a:xfrm>
          <a:prstGeom prst="rect">
            <a:avLst/>
          </a:prstGeom>
          <a:solidFill>
            <a:srgbClr val="F9F9F4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EE868C-6A87-4EF1-A459-0E3A638D83B7}"/>
              </a:ext>
            </a:extLst>
          </p:cNvPr>
          <p:cNvSpPr/>
          <p:nvPr/>
        </p:nvSpPr>
        <p:spPr bwMode="auto">
          <a:xfrm>
            <a:off x="5535618" y="5675568"/>
            <a:ext cx="389244" cy="153732"/>
          </a:xfrm>
          <a:prstGeom prst="rect">
            <a:avLst/>
          </a:prstGeom>
          <a:solidFill>
            <a:srgbClr val="FEFAF5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B6F83-FEC7-4F0F-8108-CC452A88561A}"/>
              </a:ext>
            </a:extLst>
          </p:cNvPr>
          <p:cNvSpPr/>
          <p:nvPr/>
        </p:nvSpPr>
        <p:spPr bwMode="auto">
          <a:xfrm>
            <a:off x="5535618" y="5811588"/>
            <a:ext cx="389244" cy="132012"/>
          </a:xfrm>
          <a:prstGeom prst="rect">
            <a:avLst/>
          </a:prstGeom>
          <a:solidFill>
            <a:srgbClr val="FFF8EC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8384" y="5220365"/>
            <a:ext cx="685800" cy="106413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b="1" i="1" dirty="0">
                <a:solidFill>
                  <a:srgbClr val="2F3459"/>
                </a:solidFill>
                <a:latin typeface="Chiller" panose="04020404031007020602" pitchFamily="8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58908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– The building blocks of 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2223305"/>
            <a:ext cx="8153400" cy="3314701"/>
          </a:xfrm>
        </p:spPr>
        <p:txBody>
          <a:bodyPr>
            <a:normAutofit/>
          </a:bodyPr>
          <a:lstStyle/>
          <a:p>
            <a:r>
              <a:rPr lang="en-US" sz="4000" b="1" dirty="0"/>
              <a:t>C</a:t>
            </a:r>
            <a:r>
              <a:rPr lang="en-US" sz="4000" dirty="0"/>
              <a:t>reate – </a:t>
            </a:r>
            <a:r>
              <a:rPr lang="en-US" sz="3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"value"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b="1" dirty="0"/>
              <a:t>R</a:t>
            </a:r>
            <a:r>
              <a:rPr lang="en-US" sz="4000" dirty="0"/>
              <a:t>ead – </a:t>
            </a:r>
            <a:r>
              <a:rPr lang="en-US" sz="36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4000" b="1" dirty="0"/>
              <a:t>U</a:t>
            </a:r>
            <a:r>
              <a:rPr lang="en-US" sz="4000" dirty="0"/>
              <a:t>pdate – </a:t>
            </a:r>
            <a:r>
              <a:rPr lang="en-US" sz="3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3600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err="1">
                <a:solidFill>
                  <a:srgbClr val="A31515"/>
                </a:solidFill>
                <a:latin typeface="Consolas" panose="020B0609020204030204" pitchFamily="49" charset="0"/>
              </a:rPr>
              <a:t>newvalue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b="1" dirty="0"/>
              <a:t>D</a:t>
            </a:r>
            <a:r>
              <a:rPr lang="en-US" sz="4000" dirty="0"/>
              <a:t>elete – </a:t>
            </a:r>
            <a:r>
              <a:rPr lang="en-US" sz="3600" dirty="0">
                <a:solidFill>
                  <a:srgbClr val="AF00DB"/>
                </a:solidFill>
                <a:latin typeface="Consolas" panose="020B0609020204030204" pitchFamily="49" charset="0"/>
              </a:rPr>
              <a:t>del </a:t>
            </a:r>
            <a:r>
              <a:rPr lang="en-US" sz="3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40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Image result for chud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32450"/>
            <a:ext cx="3543300" cy="549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585287" y="5476380"/>
            <a:ext cx="374904" cy="393192"/>
          </a:xfrm>
          <a:prstGeom prst="rect">
            <a:avLst/>
          </a:prstGeom>
          <a:solidFill>
            <a:srgbClr val="FEFAF5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5257800"/>
            <a:ext cx="502920" cy="92179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i="1" dirty="0">
                <a:solidFill>
                  <a:srgbClr val="2F3459"/>
                </a:solidFill>
                <a:latin typeface="Chiller" panose="04020404031007020602" pitchFamily="8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567461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Repl.it DB in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EABDC-05C6-460D-BA44-046E4FB8EEFD}"/>
              </a:ext>
            </a:extLst>
          </p:cNvPr>
          <p:cNvSpPr/>
          <p:nvPr/>
        </p:nvSpPr>
        <p:spPr bwMode="auto">
          <a:xfrm>
            <a:off x="381000" y="1257300"/>
            <a:ext cx="11430000" cy="1371600"/>
          </a:xfrm>
          <a:prstGeom prst="rect">
            <a:avLst/>
          </a:prstGeom>
          <a:solidFill>
            <a:srgbClr val="1D2333"/>
          </a:solidFill>
          <a:ln w="19050">
            <a:solidFill>
              <a:srgbClr val="CE917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Setup</a:t>
            </a:r>
          </a:p>
          <a:p>
            <a:pPr algn="ctr"/>
            <a:r>
              <a:rPr lang="en-US" sz="4000" b="1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4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replit</a:t>
            </a:r>
            <a:r>
              <a:rPr lang="en-US" sz="4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4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db</a:t>
            </a:r>
            <a:endParaRPr lang="en-US" sz="4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9AE63-2C8E-4F52-82BC-07B4C852C850}"/>
              </a:ext>
            </a:extLst>
          </p:cNvPr>
          <p:cNvSpPr/>
          <p:nvPr/>
        </p:nvSpPr>
        <p:spPr bwMode="auto">
          <a:xfrm>
            <a:off x="381000" y="2971689"/>
            <a:ext cx="4229101" cy="1371599"/>
          </a:xfrm>
          <a:prstGeom prst="rect">
            <a:avLst/>
          </a:prstGeom>
          <a:solidFill>
            <a:srgbClr val="1D2333"/>
          </a:solidFill>
          <a:ln w="19050">
            <a:solidFill>
              <a:srgbClr val="CE917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Set a key to a value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r>
              <a:rPr lang="en-US" sz="28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db</a:t>
            </a:r>
            <a:r>
              <a:rPr lang="en-US" sz="2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rgbClr val="CE9178"/>
                </a:solidFill>
                <a:latin typeface="Consolas" panose="020B0609020204030204" pitchFamily="49" charset="0"/>
              </a:rPr>
              <a:t>"key"</a:t>
            </a:r>
            <a:r>
              <a:rPr lang="en-US" sz="2800" b="1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2800" b="1" dirty="0">
                <a:solidFill>
                  <a:srgbClr val="CE9178"/>
                </a:solidFill>
                <a:latin typeface="Consolas" panose="020B0609020204030204" pitchFamily="49" charset="0"/>
              </a:rPr>
              <a:t>"value"</a:t>
            </a:r>
            <a:endParaRPr lang="en-US" sz="28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3B1DC-60BF-49C2-991D-A60A070389AF}"/>
              </a:ext>
            </a:extLst>
          </p:cNvPr>
          <p:cNvSpPr/>
          <p:nvPr/>
        </p:nvSpPr>
        <p:spPr bwMode="auto">
          <a:xfrm>
            <a:off x="4724400" y="2971690"/>
            <a:ext cx="3886200" cy="1371598"/>
          </a:xfrm>
          <a:prstGeom prst="rect">
            <a:avLst/>
          </a:prstGeom>
          <a:solidFill>
            <a:srgbClr val="1D2333"/>
          </a:solidFill>
          <a:ln w="19050">
            <a:solidFill>
              <a:srgbClr val="CE917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Get a key’s value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r>
              <a:rPr lang="en-US" sz="2800" b="1" dirty="0">
                <a:solidFill>
                  <a:srgbClr val="D4D4D4"/>
                </a:solidFill>
                <a:latin typeface="Consolas" panose="020B0609020204030204" pitchFamily="49" charset="0"/>
              </a:rPr>
              <a:t>value = </a:t>
            </a:r>
            <a:r>
              <a:rPr lang="en-US" sz="28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db</a:t>
            </a:r>
            <a:r>
              <a:rPr lang="en-US" sz="2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rgbClr val="CE9178"/>
                </a:solidFill>
                <a:latin typeface="Consolas" panose="020B0609020204030204" pitchFamily="49" charset="0"/>
              </a:rPr>
              <a:t>"key"</a:t>
            </a:r>
            <a:r>
              <a:rPr lang="en-US" sz="28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D1A276-11C2-438F-AF8F-9E9D6BD13D74}"/>
              </a:ext>
            </a:extLst>
          </p:cNvPr>
          <p:cNvSpPr/>
          <p:nvPr/>
        </p:nvSpPr>
        <p:spPr bwMode="auto">
          <a:xfrm>
            <a:off x="8724899" y="2971689"/>
            <a:ext cx="3086101" cy="1371597"/>
          </a:xfrm>
          <a:prstGeom prst="rect">
            <a:avLst/>
          </a:prstGeom>
          <a:solidFill>
            <a:srgbClr val="1D2333"/>
          </a:solidFill>
          <a:ln w="19050">
            <a:solidFill>
              <a:srgbClr val="CE917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Delete a key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r>
              <a:rPr lang="en-US" sz="2800" b="1" dirty="0">
                <a:solidFill>
                  <a:srgbClr val="C586C0"/>
                </a:solidFill>
                <a:latin typeface="Consolas" panose="020B0609020204030204" pitchFamily="49" charset="0"/>
              </a:rPr>
              <a:t>del</a:t>
            </a:r>
            <a:r>
              <a:rPr lang="en-US" sz="28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db</a:t>
            </a:r>
            <a:r>
              <a:rPr lang="en-US" sz="28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rgbClr val="CE9178"/>
                </a:solidFill>
                <a:latin typeface="Consolas" panose="020B0609020204030204" pitchFamily="49" charset="0"/>
              </a:rPr>
              <a:t>"key"</a:t>
            </a:r>
            <a:r>
              <a:rPr lang="en-US" sz="28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4208BB-F575-4C13-9E68-AA297B2B4DC7}"/>
              </a:ext>
            </a:extLst>
          </p:cNvPr>
          <p:cNvSpPr/>
          <p:nvPr/>
        </p:nvSpPr>
        <p:spPr bwMode="auto">
          <a:xfrm>
            <a:off x="381000" y="4686301"/>
            <a:ext cx="4343400" cy="1473273"/>
          </a:xfrm>
          <a:prstGeom prst="rect">
            <a:avLst/>
          </a:prstGeom>
          <a:solidFill>
            <a:srgbClr val="1D2333"/>
          </a:solidFill>
          <a:ln w="19050">
            <a:solidFill>
              <a:srgbClr val="CE917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List all keys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r>
              <a:rPr lang="en-US" sz="3200" b="1" dirty="0">
                <a:solidFill>
                  <a:srgbClr val="D4D4D4"/>
                </a:solidFill>
                <a:latin typeface="Consolas" panose="020B0609020204030204" pitchFamily="49" charset="0"/>
              </a:rPr>
              <a:t>keys = </a:t>
            </a:r>
            <a:r>
              <a:rPr lang="en-US" sz="3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db.keys</a:t>
            </a:r>
            <a:r>
              <a:rPr lang="en-US" sz="3200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043CA-16D3-4E7B-8707-B258AF1D1A96}"/>
              </a:ext>
            </a:extLst>
          </p:cNvPr>
          <p:cNvSpPr/>
          <p:nvPr/>
        </p:nvSpPr>
        <p:spPr bwMode="auto">
          <a:xfrm>
            <a:off x="4838700" y="4686300"/>
            <a:ext cx="6972300" cy="1473274"/>
          </a:xfrm>
          <a:prstGeom prst="rect">
            <a:avLst/>
          </a:prstGeom>
          <a:solidFill>
            <a:srgbClr val="1D2333"/>
          </a:solidFill>
          <a:ln w="19050">
            <a:solidFill>
              <a:srgbClr val="CE917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List all keys with a prefix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3200" b="1" dirty="0">
                <a:solidFill>
                  <a:srgbClr val="D4D4D4"/>
                </a:solidFill>
                <a:latin typeface="Consolas" panose="020B0609020204030204" pitchFamily="49" charset="0"/>
              </a:rPr>
              <a:t>matches = </a:t>
            </a:r>
            <a:r>
              <a:rPr lang="en-US" sz="3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db.prefix</a:t>
            </a:r>
            <a:r>
              <a:rPr lang="en-US" sz="32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CE9178"/>
                </a:solidFill>
                <a:latin typeface="Consolas" panose="020B0609020204030204" pitchFamily="49" charset="0"/>
              </a:rPr>
              <a:t>"prefix"</a:t>
            </a:r>
            <a:r>
              <a:rPr lang="en-US" sz="32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92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5527-930D-45B5-B3C4-50CCF3E2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A879-2591-4176-AEA0-AA1070C3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1143000"/>
            <a:ext cx="8915399" cy="1810887"/>
          </a:xfrm>
        </p:spPr>
        <p:txBody>
          <a:bodyPr>
            <a:normAutofit/>
          </a:bodyPr>
          <a:lstStyle/>
          <a:p>
            <a:r>
              <a:rPr lang="en-US" i="1" dirty="0"/>
              <a:t>Prefixes</a:t>
            </a:r>
            <a:r>
              <a:rPr lang="en-US" dirty="0"/>
              <a:t> can help separate different types of data in a key, value DB</a:t>
            </a:r>
          </a:p>
          <a:p>
            <a:r>
              <a:rPr lang="en-US" dirty="0"/>
              <a:t>They make it easier to find all data in a certain group</a:t>
            </a:r>
          </a:p>
        </p:txBody>
      </p:sp>
      <p:pic>
        <p:nvPicPr>
          <p:cNvPr id="1026" name="Picture 2" descr="Prefixes: How Can They Help You Improve Your English? - Owlcation -  Education">
            <a:extLst>
              <a:ext uri="{FF2B5EF4-FFF2-40B4-BE49-F238E27FC236}">
                <a16:creationId xmlns:a16="http://schemas.microsoft.com/office/drawing/2014/main" id="{BE1AB4E8-06BC-4B33-8B31-A36E5852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143000"/>
            <a:ext cx="236982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44ABC2-5095-492E-A811-EA41EF995A63}"/>
              </a:ext>
            </a:extLst>
          </p:cNvPr>
          <p:cNvSpPr/>
          <p:nvPr/>
        </p:nvSpPr>
        <p:spPr bwMode="auto">
          <a:xfrm>
            <a:off x="381000" y="3205316"/>
            <a:ext cx="2369820" cy="3200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db.keys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()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player_1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player_2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player_3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player_4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team_1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team_2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rankings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84740-2DAF-4172-A50A-F3C2E8DC4655}"/>
              </a:ext>
            </a:extLst>
          </p:cNvPr>
          <p:cNvSpPr txBox="1"/>
          <p:nvPr/>
        </p:nvSpPr>
        <p:spPr>
          <a:xfrm>
            <a:off x="3352800" y="3873206"/>
            <a:ext cx="392110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Find all player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92DC5-A056-4899-902D-4DEC174E23A6}"/>
              </a:ext>
            </a:extLst>
          </p:cNvPr>
          <p:cNvSpPr/>
          <p:nvPr/>
        </p:nvSpPr>
        <p:spPr bwMode="auto">
          <a:xfrm>
            <a:off x="3009900" y="4441125"/>
            <a:ext cx="6172200" cy="728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player_keys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db.prefix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"player_"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74B9A-355D-4E3C-B095-F31425EA3A92}"/>
              </a:ext>
            </a:extLst>
          </p:cNvPr>
          <p:cNvSpPr/>
          <p:nvPr/>
        </p:nvSpPr>
        <p:spPr bwMode="auto">
          <a:xfrm>
            <a:off x="9441180" y="3664974"/>
            <a:ext cx="2369820" cy="22810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player_keys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player_1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player_2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player_3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player_4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0AA820-782E-428F-A816-C570BCC6C90F}"/>
              </a:ext>
            </a:extLst>
          </p:cNvPr>
          <p:cNvCxnSpPr/>
          <p:nvPr/>
        </p:nvCxnSpPr>
        <p:spPr>
          <a:xfrm>
            <a:off x="2750820" y="5486400"/>
            <a:ext cx="6690360" cy="0"/>
          </a:xfrm>
          <a:prstGeom prst="straightConnector1">
            <a:avLst/>
          </a:prstGeom>
          <a:ln w="47625">
            <a:solidFill>
              <a:schemeClr val="accent2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E95D4-1F48-481D-8EC6-055DE1EE8B67}"/>
              </a:ext>
            </a:extLst>
          </p:cNvPr>
          <p:cNvSpPr/>
          <p:nvPr/>
        </p:nvSpPr>
        <p:spPr bwMode="auto">
          <a:xfrm>
            <a:off x="603456" y="1375287"/>
            <a:ext cx="726415" cy="1383891"/>
          </a:xfrm>
          <a:custGeom>
            <a:avLst/>
            <a:gdLst>
              <a:gd name="connsiteX0" fmla="*/ 0 w 914400"/>
              <a:gd name="connsiteY0" fmla="*/ 0 h 1600200"/>
              <a:gd name="connsiteX1" fmla="*/ 914400 w 914400"/>
              <a:gd name="connsiteY1" fmla="*/ 0 h 1600200"/>
              <a:gd name="connsiteX2" fmla="*/ 914400 w 914400"/>
              <a:gd name="connsiteY2" fmla="*/ 1600200 h 1600200"/>
              <a:gd name="connsiteX3" fmla="*/ 0 w 914400"/>
              <a:gd name="connsiteY3" fmla="*/ 1600200 h 1600200"/>
              <a:gd name="connsiteX4" fmla="*/ 0 w 914400"/>
              <a:gd name="connsiteY4" fmla="*/ 0 h 1600200"/>
              <a:gd name="connsiteX0" fmla="*/ 39329 w 914400"/>
              <a:gd name="connsiteY0" fmla="*/ 186813 h 1600200"/>
              <a:gd name="connsiteX1" fmla="*/ 914400 w 914400"/>
              <a:gd name="connsiteY1" fmla="*/ 0 h 1600200"/>
              <a:gd name="connsiteX2" fmla="*/ 914400 w 914400"/>
              <a:gd name="connsiteY2" fmla="*/ 1600200 h 1600200"/>
              <a:gd name="connsiteX3" fmla="*/ 0 w 914400"/>
              <a:gd name="connsiteY3" fmla="*/ 1600200 h 1600200"/>
              <a:gd name="connsiteX4" fmla="*/ 39329 w 914400"/>
              <a:gd name="connsiteY4" fmla="*/ 186813 h 1600200"/>
              <a:gd name="connsiteX0" fmla="*/ 147484 w 914400"/>
              <a:gd name="connsiteY0" fmla="*/ 98323 h 1600200"/>
              <a:gd name="connsiteX1" fmla="*/ 914400 w 914400"/>
              <a:gd name="connsiteY1" fmla="*/ 0 h 1600200"/>
              <a:gd name="connsiteX2" fmla="*/ 914400 w 914400"/>
              <a:gd name="connsiteY2" fmla="*/ 1600200 h 1600200"/>
              <a:gd name="connsiteX3" fmla="*/ 0 w 914400"/>
              <a:gd name="connsiteY3" fmla="*/ 1600200 h 1600200"/>
              <a:gd name="connsiteX4" fmla="*/ 147484 w 914400"/>
              <a:gd name="connsiteY4" fmla="*/ 98323 h 1600200"/>
              <a:gd name="connsiteX0" fmla="*/ 147484 w 914400"/>
              <a:gd name="connsiteY0" fmla="*/ 29497 h 1531374"/>
              <a:gd name="connsiteX1" fmla="*/ 599768 w 914400"/>
              <a:gd name="connsiteY1" fmla="*/ 0 h 1531374"/>
              <a:gd name="connsiteX2" fmla="*/ 914400 w 914400"/>
              <a:gd name="connsiteY2" fmla="*/ 1531374 h 1531374"/>
              <a:gd name="connsiteX3" fmla="*/ 0 w 914400"/>
              <a:gd name="connsiteY3" fmla="*/ 1531374 h 1531374"/>
              <a:gd name="connsiteX4" fmla="*/ 147484 w 914400"/>
              <a:gd name="connsiteY4" fmla="*/ 29497 h 1531374"/>
              <a:gd name="connsiteX0" fmla="*/ 147484 w 766916"/>
              <a:gd name="connsiteY0" fmla="*/ 29497 h 1531374"/>
              <a:gd name="connsiteX1" fmla="*/ 599768 w 766916"/>
              <a:gd name="connsiteY1" fmla="*/ 0 h 1531374"/>
              <a:gd name="connsiteX2" fmla="*/ 766916 w 766916"/>
              <a:gd name="connsiteY2" fmla="*/ 1393723 h 1531374"/>
              <a:gd name="connsiteX3" fmla="*/ 0 w 766916"/>
              <a:gd name="connsiteY3" fmla="*/ 1531374 h 1531374"/>
              <a:gd name="connsiteX4" fmla="*/ 147484 w 766916"/>
              <a:gd name="connsiteY4" fmla="*/ 29497 h 1531374"/>
              <a:gd name="connsiteX0" fmla="*/ 39329 w 658761"/>
              <a:gd name="connsiteY0" fmla="*/ 29497 h 1433052"/>
              <a:gd name="connsiteX1" fmla="*/ 491613 w 658761"/>
              <a:gd name="connsiteY1" fmla="*/ 0 h 1433052"/>
              <a:gd name="connsiteX2" fmla="*/ 658761 w 658761"/>
              <a:gd name="connsiteY2" fmla="*/ 1393723 h 1433052"/>
              <a:gd name="connsiteX3" fmla="*/ 0 w 658761"/>
              <a:gd name="connsiteY3" fmla="*/ 1433052 h 1433052"/>
              <a:gd name="connsiteX4" fmla="*/ 39329 w 658761"/>
              <a:gd name="connsiteY4" fmla="*/ 29497 h 1433052"/>
              <a:gd name="connsiteX0" fmla="*/ 39329 w 698090"/>
              <a:gd name="connsiteY0" fmla="*/ 29497 h 1433052"/>
              <a:gd name="connsiteX1" fmla="*/ 491613 w 698090"/>
              <a:gd name="connsiteY1" fmla="*/ 0 h 1433052"/>
              <a:gd name="connsiteX2" fmla="*/ 698090 w 698090"/>
              <a:gd name="connsiteY2" fmla="*/ 1393723 h 1433052"/>
              <a:gd name="connsiteX3" fmla="*/ 0 w 698090"/>
              <a:gd name="connsiteY3" fmla="*/ 1433052 h 1433052"/>
              <a:gd name="connsiteX4" fmla="*/ 39329 w 698090"/>
              <a:gd name="connsiteY4" fmla="*/ 29497 h 1433052"/>
              <a:gd name="connsiteX0" fmla="*/ 39329 w 698090"/>
              <a:gd name="connsiteY0" fmla="*/ 29497 h 1433052"/>
              <a:gd name="connsiteX1" fmla="*/ 491613 w 698090"/>
              <a:gd name="connsiteY1" fmla="*/ 0 h 1433052"/>
              <a:gd name="connsiteX2" fmla="*/ 698090 w 698090"/>
              <a:gd name="connsiteY2" fmla="*/ 1393723 h 1433052"/>
              <a:gd name="connsiteX3" fmla="*/ 0 w 698090"/>
              <a:gd name="connsiteY3" fmla="*/ 1433052 h 1433052"/>
              <a:gd name="connsiteX4" fmla="*/ 39329 w 698090"/>
              <a:gd name="connsiteY4" fmla="*/ 29497 h 1433052"/>
              <a:gd name="connsiteX0" fmla="*/ 39329 w 698090"/>
              <a:gd name="connsiteY0" fmla="*/ 0 h 1403555"/>
              <a:gd name="connsiteX1" fmla="*/ 491613 w 698090"/>
              <a:gd name="connsiteY1" fmla="*/ 29497 h 1403555"/>
              <a:gd name="connsiteX2" fmla="*/ 698090 w 698090"/>
              <a:gd name="connsiteY2" fmla="*/ 1364226 h 1403555"/>
              <a:gd name="connsiteX3" fmla="*/ 0 w 698090"/>
              <a:gd name="connsiteY3" fmla="*/ 1403555 h 1403555"/>
              <a:gd name="connsiteX4" fmla="*/ 39329 w 698090"/>
              <a:gd name="connsiteY4" fmla="*/ 0 h 1403555"/>
              <a:gd name="connsiteX0" fmla="*/ 39329 w 698090"/>
              <a:gd name="connsiteY0" fmla="*/ 0 h 1403555"/>
              <a:gd name="connsiteX1" fmla="*/ 491613 w 698090"/>
              <a:gd name="connsiteY1" fmla="*/ 29497 h 1403555"/>
              <a:gd name="connsiteX2" fmla="*/ 698090 w 698090"/>
              <a:gd name="connsiteY2" fmla="*/ 1364226 h 1403555"/>
              <a:gd name="connsiteX3" fmla="*/ 0 w 698090"/>
              <a:gd name="connsiteY3" fmla="*/ 1403555 h 1403555"/>
              <a:gd name="connsiteX4" fmla="*/ 39329 w 698090"/>
              <a:gd name="connsiteY4" fmla="*/ 0 h 1403555"/>
              <a:gd name="connsiteX0" fmla="*/ 39329 w 726415"/>
              <a:gd name="connsiteY0" fmla="*/ 0 h 1403555"/>
              <a:gd name="connsiteX1" fmla="*/ 491613 w 726415"/>
              <a:gd name="connsiteY1" fmla="*/ 29497 h 1403555"/>
              <a:gd name="connsiteX2" fmla="*/ 546918 w 726415"/>
              <a:gd name="connsiteY2" fmla="*/ 1004119 h 1403555"/>
              <a:gd name="connsiteX3" fmla="*/ 698090 w 726415"/>
              <a:gd name="connsiteY3" fmla="*/ 1364226 h 1403555"/>
              <a:gd name="connsiteX4" fmla="*/ 0 w 726415"/>
              <a:gd name="connsiteY4" fmla="*/ 1403555 h 1403555"/>
              <a:gd name="connsiteX5" fmla="*/ 39329 w 726415"/>
              <a:gd name="connsiteY5" fmla="*/ 0 h 1403555"/>
              <a:gd name="connsiteX0" fmla="*/ 39329 w 726415"/>
              <a:gd name="connsiteY0" fmla="*/ 0 h 1374058"/>
              <a:gd name="connsiteX1" fmla="*/ 491613 w 726415"/>
              <a:gd name="connsiteY1" fmla="*/ 0 h 1374058"/>
              <a:gd name="connsiteX2" fmla="*/ 546918 w 726415"/>
              <a:gd name="connsiteY2" fmla="*/ 974622 h 1374058"/>
              <a:gd name="connsiteX3" fmla="*/ 698090 w 726415"/>
              <a:gd name="connsiteY3" fmla="*/ 1334729 h 1374058"/>
              <a:gd name="connsiteX4" fmla="*/ 0 w 726415"/>
              <a:gd name="connsiteY4" fmla="*/ 1374058 h 1374058"/>
              <a:gd name="connsiteX5" fmla="*/ 39329 w 726415"/>
              <a:gd name="connsiteY5" fmla="*/ 0 h 1374058"/>
              <a:gd name="connsiteX0" fmla="*/ 19664 w 726415"/>
              <a:gd name="connsiteY0" fmla="*/ 0 h 1383891"/>
              <a:gd name="connsiteX1" fmla="*/ 491613 w 726415"/>
              <a:gd name="connsiteY1" fmla="*/ 9833 h 1383891"/>
              <a:gd name="connsiteX2" fmla="*/ 546918 w 726415"/>
              <a:gd name="connsiteY2" fmla="*/ 984455 h 1383891"/>
              <a:gd name="connsiteX3" fmla="*/ 698090 w 726415"/>
              <a:gd name="connsiteY3" fmla="*/ 1344562 h 1383891"/>
              <a:gd name="connsiteX4" fmla="*/ 0 w 726415"/>
              <a:gd name="connsiteY4" fmla="*/ 1383891 h 1383891"/>
              <a:gd name="connsiteX5" fmla="*/ 19664 w 726415"/>
              <a:gd name="connsiteY5" fmla="*/ 0 h 1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6415" h="1383891">
                <a:moveTo>
                  <a:pt x="19664" y="0"/>
                </a:moveTo>
                <a:lnTo>
                  <a:pt x="491613" y="9833"/>
                </a:lnTo>
                <a:cubicBezTo>
                  <a:pt x="590960" y="198489"/>
                  <a:pt x="512505" y="762000"/>
                  <a:pt x="546918" y="984455"/>
                </a:cubicBezTo>
                <a:cubicBezTo>
                  <a:pt x="581331" y="1206910"/>
                  <a:pt x="803992" y="1299292"/>
                  <a:pt x="698090" y="1344562"/>
                </a:cubicBezTo>
                <a:lnTo>
                  <a:pt x="0" y="1383891"/>
                </a:lnTo>
                <a:lnTo>
                  <a:pt x="19664" y="0"/>
                </a:lnTo>
                <a:close/>
              </a:path>
            </a:pathLst>
          </a:custGeom>
          <a:noFill/>
          <a:ln w="69850">
            <a:solidFill>
              <a:srgbClr val="FF83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65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0" grpId="0" animBg="1"/>
      <p:bldP spid="14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1336</Words>
  <Application>Microsoft Office PowerPoint</Application>
  <PresentationFormat>Widescreen</PresentationFormat>
  <Paragraphs>195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Chiller</vt:lpstr>
      <vt:lpstr>Consolas</vt:lpstr>
      <vt:lpstr>Courier New</vt:lpstr>
      <vt:lpstr>Wingdings</vt:lpstr>
      <vt:lpstr>Hyland 2019</vt:lpstr>
      <vt:lpstr>The Repl.it DB</vt:lpstr>
      <vt:lpstr>What is a database?</vt:lpstr>
      <vt:lpstr>Relational Database tables – SQL</vt:lpstr>
      <vt:lpstr>NOSQL – NOT relational</vt:lpstr>
      <vt:lpstr>Repl.it DB – A Persistent key-value store</vt:lpstr>
      <vt:lpstr>PowerPoint Presentation</vt:lpstr>
      <vt:lpstr>CRUD – The building blocks of an app</vt:lpstr>
      <vt:lpstr>Interacting with The Repl.it DB in Python</vt:lpstr>
      <vt:lpstr>Prefixes</vt:lpstr>
      <vt:lpstr>Auto-increment Id</vt:lpstr>
      <vt:lpstr>ASIDE: Multiple python files – modules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Overview</dc:title>
  <dc:creator>Joseph Maxwell</dc:creator>
  <cp:lastModifiedBy>Joseph Maxwell</cp:lastModifiedBy>
  <cp:revision>37</cp:revision>
  <dcterms:created xsi:type="dcterms:W3CDTF">2021-01-26T15:16:14Z</dcterms:created>
  <dcterms:modified xsi:type="dcterms:W3CDTF">2021-03-17T18:24:30Z</dcterms:modified>
</cp:coreProperties>
</file>