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37" r:id="rId3"/>
    <p:sldId id="338" r:id="rId4"/>
    <p:sldId id="339" r:id="rId5"/>
    <p:sldId id="343" r:id="rId6"/>
    <p:sldId id="340" r:id="rId7"/>
    <p:sldId id="341" r:id="rId8"/>
    <p:sldId id="345" r:id="rId9"/>
    <p:sldId id="344" r:id="rId10"/>
    <p:sldId id="346" r:id="rId11"/>
    <p:sldId id="348" r:id="rId12"/>
    <p:sldId id="347" r:id="rId13"/>
    <p:sldId id="342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32D"/>
    <a:srgbClr val="18C800"/>
    <a:srgbClr val="AF00DB"/>
    <a:srgbClr val="59C6C4"/>
    <a:srgbClr val="FFFFCC"/>
    <a:srgbClr val="FFFFFF"/>
    <a:srgbClr val="000000"/>
    <a:srgbClr val="2B2B2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>
        <p:scale>
          <a:sx n="70" d="100"/>
          <a:sy n="70" d="100"/>
        </p:scale>
        <p:origin x="121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know what </a:t>
            </a:r>
            <a:r>
              <a:rPr lang="en-US" dirty="0" err="1"/>
              <a:t>Pygame</a:t>
            </a:r>
            <a:r>
              <a:rPr lang="en-US" dirty="0"/>
              <a:t> is… it’s pretty obvious – it’s a game development framework for Python. It’s a bunch of cool modules with graphics and sound.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possibilities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7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know what a constant is in math (e.g., e, pi, or physics constants). Note that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b="0" i="0" baseline="3000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l-GR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π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= −1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Explain a bit about constants. Note that in Python, there aren’t real constants. These are basically just variables, with names in ALL_CAPS, that should not be altered throughout the program.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each of these questions – the ultimate answer is that each of these things is a set of multiple things. What do they have in common as words?</a:t>
            </a:r>
          </a:p>
          <a:p>
            <a:endParaRPr lang="en-US" dirty="0"/>
          </a:p>
          <a:p>
            <a:r>
              <a:rPr lang="en-US" b="1" dirty="0"/>
              <a:t>They end with –</a:t>
            </a:r>
            <a:r>
              <a:rPr lang="en-US" b="1" dirty="0" err="1"/>
              <a:t>ple</a:t>
            </a:r>
            <a:r>
              <a:rPr lang="en-US" b="0" dirty="0"/>
              <a:t>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Explain that these things all lead to the definition of tuple.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Tuples – pronounced either </a:t>
            </a:r>
            <a:r>
              <a:rPr lang="en-US" dirty="0" err="1"/>
              <a:t>TOOpull</a:t>
            </a:r>
            <a:r>
              <a:rPr lang="en-US" dirty="0"/>
              <a:t> or </a:t>
            </a:r>
            <a:r>
              <a:rPr lang="en-US" dirty="0" err="1"/>
              <a:t>TUPPpull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over the basics of tuples. They are really similar to lists but with parentheses instead of square brackets, and they can’t be changed.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purpose of a display surface in </a:t>
            </a:r>
            <a:r>
              <a:rPr lang="en-US" dirty="0" err="1"/>
              <a:t>Pygame</a:t>
            </a:r>
            <a:r>
              <a:rPr lang="en-US" dirty="0"/>
              <a:t>. It’s the thing that everything gets drawn to. It’s initialized with </a:t>
            </a:r>
            <a:r>
              <a:rPr lang="en-US" b="1" dirty="0" err="1"/>
              <a:t>pygame.display.set_mode</a:t>
            </a:r>
            <a:r>
              <a:rPr lang="en-US" b="0" dirty="0"/>
              <a:t>, passing in a Tuple with a width and height. It is stored in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bit about the game loop. In general, the loop will run continuously and take care of updating the game.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display_surface.fill</a:t>
            </a:r>
            <a:r>
              <a:rPr lang="en-US" b="0" dirty="0"/>
              <a:t> function fills the screen with a color.</a:t>
            </a:r>
          </a:p>
          <a:p>
            <a:endParaRPr lang="en-US" b="0" dirty="0"/>
          </a:p>
          <a:p>
            <a:r>
              <a:rPr lang="en-US" b="0" dirty="0"/>
              <a:t>The </a:t>
            </a:r>
            <a:r>
              <a:rPr lang="en-US" b="1" dirty="0" err="1"/>
              <a:t>pygame.display.update</a:t>
            </a:r>
            <a:r>
              <a:rPr lang="en-US" b="1" dirty="0"/>
              <a:t>()</a:t>
            </a:r>
            <a:r>
              <a:rPr lang="en-US" b="0" dirty="0"/>
              <a:t> function tells the screen to update.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idea of a tile system in a game. Basically, instead of using the pixel coordinates, tile coordinates break up the screen by tiles. A TILE_SIZE constant is set, and then everything is calculated based on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5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pixel coordinates can be calculated based on tile coordinates. Run through a couple of examples – ask the students to provide the answers for the last 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000" dirty="0" err="1"/>
              <a:t>Pygame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5562741" cy="553998"/>
          </a:xfrm>
        </p:spPr>
        <p:txBody>
          <a:bodyPr/>
          <a:lstStyle/>
          <a:p>
            <a:r>
              <a:rPr lang="en-US" dirty="0"/>
              <a:t>Hy-Tech Club: Python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FD19-7651-4010-9F9E-C2E2A6D5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043B-0D7F-464F-B2B9-6D68F7CD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270126"/>
          </a:xfrm>
        </p:spPr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uses </a:t>
            </a:r>
            <a:r>
              <a:rPr lang="en-US" i="1" dirty="0"/>
              <a:t>pixel coordinates</a:t>
            </a:r>
            <a:r>
              <a:rPr lang="en-US" dirty="0"/>
              <a:t> for drawing (x, y)</a:t>
            </a:r>
          </a:p>
          <a:p>
            <a:r>
              <a:rPr lang="en-US" i="1" dirty="0"/>
              <a:t>Tile coordinates </a:t>
            </a:r>
            <a:r>
              <a:rPr lang="en-US" dirty="0"/>
              <a:t>represent the position of tiles instead (also x, y)</a:t>
            </a:r>
            <a:endParaRPr lang="en-US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1DBF90-AB77-4A44-95B3-8E5B8F87A04B}"/>
              </a:ext>
            </a:extLst>
          </p:cNvPr>
          <p:cNvGrpSpPr/>
          <p:nvPr/>
        </p:nvGrpSpPr>
        <p:grpSpPr>
          <a:xfrm>
            <a:off x="381000" y="2216025"/>
            <a:ext cx="4800600" cy="4299075"/>
            <a:chOff x="586854" y="2400300"/>
            <a:chExt cx="4800600" cy="4299075"/>
          </a:xfrm>
        </p:grpSpPr>
        <p:pic>
          <p:nvPicPr>
            <p:cNvPr id="4100" name="Picture 4" descr="How can I place nice-looking tile-based cliffs automatically? - Game  Development Stack Exchange">
              <a:extLst>
                <a:ext uri="{FF2B5EF4-FFF2-40B4-BE49-F238E27FC236}">
                  <a16:creationId xmlns:a16="http://schemas.microsoft.com/office/drawing/2014/main" id="{0BA7ACA6-03C8-4041-A6AC-071D7196A8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26" t="36182" r="44861" b="49573"/>
            <a:stretch/>
          </p:blipFill>
          <p:spPr bwMode="auto">
            <a:xfrm>
              <a:off x="586854" y="2400300"/>
              <a:ext cx="4800600" cy="429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1AC416-D8A3-4F0F-9D16-9B259AD209B7}"/>
                </a:ext>
              </a:extLst>
            </p:cNvPr>
            <p:cNvSpPr txBox="1"/>
            <p:nvPr/>
          </p:nvSpPr>
          <p:spPr>
            <a:xfrm>
              <a:off x="929754" y="2819147"/>
              <a:ext cx="114300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0, 0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CA7076-C4AD-4C38-A0F5-123FB7F72969}"/>
                </a:ext>
              </a:extLst>
            </p:cNvPr>
            <p:cNvSpPr txBox="1"/>
            <p:nvPr/>
          </p:nvSpPr>
          <p:spPr>
            <a:xfrm>
              <a:off x="2301354" y="2819147"/>
              <a:ext cx="114300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1, 0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7BEB3D-DCFA-47E3-95C2-E781A1B2AA15}"/>
                </a:ext>
              </a:extLst>
            </p:cNvPr>
            <p:cNvSpPr txBox="1"/>
            <p:nvPr/>
          </p:nvSpPr>
          <p:spPr>
            <a:xfrm>
              <a:off x="879144" y="4331479"/>
              <a:ext cx="114300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0, 1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7EFEA-B826-4031-A1A6-FF11F57D7FD9}"/>
                </a:ext>
              </a:extLst>
            </p:cNvPr>
            <p:cNvSpPr txBox="1"/>
            <p:nvPr/>
          </p:nvSpPr>
          <p:spPr>
            <a:xfrm>
              <a:off x="2314434" y="4305047"/>
              <a:ext cx="114300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1, 1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4167F-97B5-4D66-BF7E-29CAB45423BB}"/>
                </a:ext>
              </a:extLst>
            </p:cNvPr>
            <p:cNvSpPr txBox="1"/>
            <p:nvPr/>
          </p:nvSpPr>
          <p:spPr>
            <a:xfrm>
              <a:off x="3787254" y="2865208"/>
              <a:ext cx="114300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2, 0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09227-5AF6-4C7C-BB02-A2CFB784EED9}"/>
                </a:ext>
              </a:extLst>
            </p:cNvPr>
            <p:cNvSpPr txBox="1"/>
            <p:nvPr/>
          </p:nvSpPr>
          <p:spPr>
            <a:xfrm>
              <a:off x="3749724" y="4305047"/>
              <a:ext cx="114300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2, 1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8A0E8F-DE3E-4E17-9C80-EC371F59CBD7}"/>
                </a:ext>
              </a:extLst>
            </p:cNvPr>
            <p:cNvSpPr txBox="1"/>
            <p:nvPr/>
          </p:nvSpPr>
          <p:spPr>
            <a:xfrm>
              <a:off x="879144" y="5703079"/>
              <a:ext cx="114300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0, 2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9601E6-6F9F-4F4E-A649-5EB81AFF4DEF}"/>
                </a:ext>
              </a:extLst>
            </p:cNvPr>
            <p:cNvSpPr txBox="1"/>
            <p:nvPr/>
          </p:nvSpPr>
          <p:spPr>
            <a:xfrm>
              <a:off x="2371300" y="5716727"/>
              <a:ext cx="114300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1, 2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0DE5D0-3328-4F70-A4E1-17224FC2E760}"/>
                </a:ext>
              </a:extLst>
            </p:cNvPr>
            <p:cNvSpPr txBox="1"/>
            <p:nvPr/>
          </p:nvSpPr>
          <p:spPr>
            <a:xfrm>
              <a:off x="3757117" y="5667254"/>
              <a:ext cx="114300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</a:rPr>
                <a:t>2, 2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7D30232-4ECC-411A-8129-9CA78C0CB8DB}"/>
              </a:ext>
            </a:extLst>
          </p:cNvPr>
          <p:cNvSpPr/>
          <p:nvPr/>
        </p:nvSpPr>
        <p:spPr bwMode="auto">
          <a:xfrm>
            <a:off x="5181600" y="2216025"/>
            <a:ext cx="6629400" cy="4299075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TILE_SIZE = </a:t>
            </a:r>
            <a:r>
              <a:rPr lang="en-US" sz="3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sz="3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WIN_WIDTH = TILE_SIZE * </a:t>
            </a:r>
            <a:r>
              <a:rPr lang="en-US" sz="3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3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WIN_HEIGHT = TILE_SIZE * </a:t>
            </a:r>
            <a:r>
              <a:rPr lang="en-US" sz="3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3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19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95A9-2519-4D06-96BC-76F5372E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Pixel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066B-1121-4990-BBE2-B3048CC3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800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Pixel coordinates can be calculated based on tile coordinates.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B655BE3D-ABE7-427B-AEBF-83B6633E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00263"/>
              </p:ext>
            </p:extLst>
          </p:nvPr>
        </p:nvGraphicFramePr>
        <p:xfrm>
          <a:off x="390099" y="2171700"/>
          <a:ext cx="6286500" cy="400986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71832211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1541411983"/>
                    </a:ext>
                  </a:extLst>
                </a:gridCol>
              </a:tblGrid>
              <a:tr h="8019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Tile Coordinates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Pixel Coordinates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46002"/>
                  </a:ext>
                </a:extLst>
              </a:tr>
              <a:tr h="801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(0, 0)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(0, 0)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97333"/>
                  </a:ext>
                </a:extLst>
              </a:tr>
              <a:tr h="801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(1, 0)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(32, 0)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3286"/>
                  </a:ext>
                </a:extLst>
              </a:tr>
              <a:tr h="801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(1, 2)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39530"/>
                  </a:ext>
                </a:extLst>
              </a:tr>
              <a:tr h="801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(2, 3)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3885"/>
                  </a:ext>
                </a:extLst>
              </a:tr>
            </a:tbl>
          </a:graphicData>
        </a:graphic>
      </p:graphicFrame>
      <p:pic>
        <p:nvPicPr>
          <p:cNvPr id="5124" name="Picture 4" descr="Tile-Based-Movement-System | Devpost">
            <a:extLst>
              <a:ext uri="{FF2B5EF4-FFF2-40B4-BE49-F238E27FC236}">
                <a16:creationId xmlns:a16="http://schemas.microsoft.com/office/drawing/2014/main" id="{7B8C41E8-DC27-4458-A35D-591874B57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6" r="17122"/>
          <a:stretch/>
        </p:blipFill>
        <p:spPr bwMode="auto">
          <a:xfrm>
            <a:off x="7124700" y="1823955"/>
            <a:ext cx="43434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2B22C-E869-4795-8F51-7CDF055D86A8}"/>
              </a:ext>
            </a:extLst>
          </p:cNvPr>
          <p:cNvSpPr txBox="1"/>
          <p:nvPr/>
        </p:nvSpPr>
        <p:spPr>
          <a:xfrm>
            <a:off x="4267200" y="4633176"/>
            <a:ext cx="2409398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(32, 64)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07530-7DC8-4D9E-BA67-E05C3E046E8A}"/>
              </a:ext>
            </a:extLst>
          </p:cNvPr>
          <p:cNvSpPr txBox="1"/>
          <p:nvPr/>
        </p:nvSpPr>
        <p:spPr>
          <a:xfrm>
            <a:off x="3924300" y="5488795"/>
            <a:ext cx="2409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(64, 96)</a:t>
            </a:r>
          </a:p>
        </p:txBody>
      </p:sp>
    </p:spTree>
    <p:extLst>
      <p:ext uri="{BB962C8B-B14F-4D97-AF65-F5344CB8AC3E}">
        <p14:creationId xmlns:p14="http://schemas.microsoft.com/office/powerpoint/2010/main" val="915141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0A0F-9DB1-4E62-A929-848B48FF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3A47-2FBF-45B3-8EE3-F7C287CC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0" y="4114800"/>
            <a:ext cx="9486900" cy="2400300"/>
          </a:xfrm>
          <a:solidFill>
            <a:schemeClr val="tx1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sz="4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event </a:t>
            </a:r>
            <a:r>
              <a:rPr lang="en-US" sz="4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3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pygame.event.get</a:t>
            </a:r>
            <a:r>
              <a:rPr lang="en-US" sz="4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57150" indent="0">
              <a:buNone/>
            </a:pPr>
            <a:r>
              <a:rPr lang="en-US" sz="4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3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en-US" sz="4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KEYDOWN:</a:t>
            </a:r>
          </a:p>
          <a:p>
            <a:pPr marL="57150" indent="0">
              <a:buNone/>
            </a:pPr>
            <a:r>
              <a:rPr lang="en-US" sz="4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3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sz="4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5B9D5-1209-4A34-B271-8341C77A2595}"/>
              </a:ext>
            </a:extLst>
          </p:cNvPr>
          <p:cNvSpPr/>
          <p:nvPr/>
        </p:nvSpPr>
        <p:spPr bwMode="auto">
          <a:xfrm>
            <a:off x="381000" y="1143000"/>
            <a:ext cx="11430000" cy="285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 </a:t>
            </a: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list</a:t>
            </a: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of all current events can be retrieved</a:t>
            </a:r>
          </a:p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Events have types – like </a:t>
            </a: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KEYDOWN</a:t>
            </a:r>
            <a:endParaRPr lang="en-US" sz="3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Loop through all events with a </a:t>
            </a: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for</a:t>
            </a: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078081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8AF-02CB-47A1-8FB7-EB265048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3200400" cy="2738438"/>
          </a:xfrm>
        </p:spPr>
        <p:txBody>
          <a:bodyPr/>
          <a:lstStyle/>
          <a:p>
            <a:r>
              <a:rPr lang="en-US" dirty="0"/>
              <a:t>What’s possible with </a:t>
            </a:r>
            <a:r>
              <a:rPr lang="en-US" dirty="0" err="1"/>
              <a:t>Pygame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3323A-429F-4337-AB5E-811F37BC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0"/>
            <a:ext cx="8610600" cy="6858000"/>
          </a:xfrm>
          <a:solidFill>
            <a:schemeClr val="tx1">
              <a:lumMod val="50000"/>
            </a:schemeClr>
          </a:solidFill>
        </p:spPr>
        <p:txBody>
          <a:bodyPr anchor="t">
            <a:normAutofit/>
          </a:bodyPr>
          <a:lstStyle/>
          <a:p>
            <a:pPr marL="112713" indent="0" algn="ctr">
              <a:buNone/>
            </a:pPr>
            <a:endParaRPr lang="en-US" sz="400" dirty="0">
              <a:solidFill>
                <a:schemeClr val="bg1"/>
              </a:solidFill>
            </a:endParaRPr>
          </a:p>
          <a:p>
            <a:pPr marL="112713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Top-down games, platformers, puzzle games, and more!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BC0724-AF44-454C-B430-A4820CF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485602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4F40954-2D61-4DAF-AB83-05A66ABF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09" y="1931842"/>
            <a:ext cx="3156142" cy="233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571A82-AFAF-41AF-8E89-6FBD697ED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13685"/>
            <a:ext cx="2991987" cy="237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8EF8255-8DC2-4D5A-BB1D-EB88FB835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38355" r="19000" b="508"/>
          <a:stretch/>
        </p:blipFill>
        <p:spPr bwMode="auto">
          <a:xfrm>
            <a:off x="7080856" y="2168299"/>
            <a:ext cx="1714500" cy="17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EF49D83-3031-4333-8AB8-DCB1378F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440" y="1804976"/>
            <a:ext cx="3124475" cy="233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44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779EA-2E89-446F-8FBA-0120C1A77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56059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2D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ygame">
            <a:extLst>
              <a:ext uri="{FF2B5EF4-FFF2-40B4-BE49-F238E27FC236}">
                <a16:creationId xmlns:a16="http://schemas.microsoft.com/office/drawing/2014/main" id="{0F4E91A3-78AC-4F1E-9576-73180F2F3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3"/>
          <a:stretch/>
        </p:blipFill>
        <p:spPr bwMode="auto">
          <a:xfrm>
            <a:off x="1439517" y="3886899"/>
            <a:ext cx="8627165" cy="34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2D7CB-B2F6-4F36-86E7-43BD707FDAC5}"/>
              </a:ext>
            </a:extLst>
          </p:cNvPr>
          <p:cNvSpPr txBox="1"/>
          <p:nvPr/>
        </p:nvSpPr>
        <p:spPr>
          <a:xfrm>
            <a:off x="3045165" y="342900"/>
            <a:ext cx="6101670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</a:rPr>
              <a:t>What is </a:t>
            </a:r>
            <a:r>
              <a:rPr lang="en-US" sz="5400" b="1" dirty="0" err="1">
                <a:solidFill>
                  <a:schemeClr val="tx1">
                    <a:lumMod val="50000"/>
                  </a:schemeClr>
                </a:solidFill>
              </a:rPr>
              <a:t>Pygame</a:t>
            </a:r>
            <a:r>
              <a:rPr lang="en-US" sz="5400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FBF5E-91F4-41AB-BF7B-543A1B30507E}"/>
              </a:ext>
            </a:extLst>
          </p:cNvPr>
          <p:cNvSpPr txBox="1"/>
          <p:nvPr/>
        </p:nvSpPr>
        <p:spPr>
          <a:xfrm>
            <a:off x="838200" y="1828800"/>
            <a:ext cx="9829800" cy="20682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</a:rPr>
              <a:t>Pygame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 is a cross-platform set of Python 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modules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 designed for writing 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video games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. It includes 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computer graphics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sound libraries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designed to be used with the Python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936436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F548-4ECD-4FD4-AEE0-61E7A331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Programming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7F76-5289-4958-B6C3-650D8B7DC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Constants</a:t>
            </a:r>
          </a:p>
          <a:p>
            <a:r>
              <a:rPr lang="en-US" sz="6600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21408920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1B7D-7530-4DCB-B42E-49A6369E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A50F-12E4-4176-9546-7F4AD3F5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09" y="1396446"/>
            <a:ext cx="5715000" cy="59137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What is a constant in math?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6D2E13-8A7E-431E-93BB-1EFA5E54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9" y="2037521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9757E-541F-4A0F-A541-8A270A524B4D}"/>
              </a:ext>
            </a:extLst>
          </p:cNvPr>
          <p:cNvSpPr txBox="1"/>
          <p:nvPr/>
        </p:nvSpPr>
        <p:spPr>
          <a:xfrm>
            <a:off x="6844749" y="1411353"/>
            <a:ext cx="4722742" cy="483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u="sng" dirty="0"/>
              <a:t>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i="1" dirty="0"/>
              <a:t>constant</a:t>
            </a:r>
            <a:r>
              <a:rPr lang="en-US" sz="2800" dirty="0"/>
              <a:t> is a piece of data that does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Stylistically, they are often written in </a:t>
            </a:r>
            <a:r>
              <a:rPr lang="en-US" sz="2800" b="1" dirty="0">
                <a:latin typeface="Consolas" panose="020B0609020204030204" pitchFamily="49" charset="0"/>
              </a:rPr>
              <a:t>ALL_CAPS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does not actually have constants – but variables work too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CAAC50-3580-490A-AE5F-8F3B0213E149}"/>
              </a:ext>
            </a:extLst>
          </p:cNvPr>
          <p:cNvSpPr/>
          <p:nvPr/>
        </p:nvSpPr>
        <p:spPr bwMode="auto">
          <a:xfrm>
            <a:off x="4724400" y="4000500"/>
            <a:ext cx="1615109" cy="1143000"/>
          </a:xfrm>
          <a:prstGeom prst="ellipse">
            <a:avLst/>
          </a:prstGeom>
          <a:noFill/>
          <a:ln w="857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39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359E-43D6-4562-BC91-C0115A4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A33F-601E-4E06-BA04-58DAB3FD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5400" dirty="0"/>
              <a:t>What is a </a:t>
            </a:r>
            <a:r>
              <a:rPr lang="en-US" sz="5400" i="1" dirty="0"/>
              <a:t>couple?</a:t>
            </a:r>
          </a:p>
          <a:p>
            <a:pPr marL="57150" indent="0">
              <a:buNone/>
            </a:pPr>
            <a:endParaRPr lang="en-US" sz="2200" dirty="0"/>
          </a:p>
          <a:p>
            <a:pPr marL="57150" indent="0">
              <a:buNone/>
            </a:pPr>
            <a:r>
              <a:rPr lang="en-US" sz="5400" dirty="0"/>
              <a:t>What is a </a:t>
            </a:r>
            <a:r>
              <a:rPr lang="en-US" sz="5400" i="1" dirty="0"/>
              <a:t>triple?</a:t>
            </a:r>
          </a:p>
          <a:p>
            <a:pPr marL="57150" indent="0">
              <a:buNone/>
            </a:pPr>
            <a:endParaRPr lang="en-US" sz="2200" i="1" dirty="0"/>
          </a:p>
          <a:p>
            <a:pPr marL="57150" indent="0">
              <a:buNone/>
            </a:pPr>
            <a:r>
              <a:rPr lang="en-US" sz="5400" dirty="0"/>
              <a:t>What is a </a:t>
            </a:r>
            <a:r>
              <a:rPr lang="en-US" sz="5400" i="1" dirty="0"/>
              <a:t>quadruple?</a:t>
            </a:r>
          </a:p>
          <a:p>
            <a:pPr marL="57150" indent="0">
              <a:buNone/>
            </a:pPr>
            <a:endParaRPr lang="en-US" sz="2400" i="1" dirty="0"/>
          </a:p>
          <a:p>
            <a:pPr marL="57150" indent="0">
              <a:buNone/>
            </a:pPr>
            <a:r>
              <a:rPr lang="en-US" sz="5400" dirty="0"/>
              <a:t>What does </a:t>
            </a:r>
            <a:r>
              <a:rPr lang="en-US" sz="5400" i="1" dirty="0"/>
              <a:t>multiple</a:t>
            </a:r>
            <a:r>
              <a:rPr lang="en-US" sz="5400" dirty="0"/>
              <a:t> mean?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38877-CFE6-4888-A5A4-D6EFA2E5D1AC}"/>
              </a:ext>
            </a:extLst>
          </p:cNvPr>
          <p:cNvSpPr/>
          <p:nvPr/>
        </p:nvSpPr>
        <p:spPr bwMode="auto">
          <a:xfrm>
            <a:off x="7696200" y="1943100"/>
            <a:ext cx="37719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03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8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-</a:t>
            </a:r>
            <a:r>
              <a:rPr lang="en-US" sz="138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ple</a:t>
            </a:r>
            <a:endParaRPr lang="en-US" sz="24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17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1B7D-7530-4DCB-B42E-49A6369E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A50F-12E4-4176-9546-7F4AD3F5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r>
              <a:rPr lang="en-US" dirty="0"/>
              <a:t>In Python, a </a:t>
            </a:r>
            <a:r>
              <a:rPr lang="en-US" b="1" i="1" dirty="0"/>
              <a:t>tuple</a:t>
            </a:r>
            <a:r>
              <a:rPr lang="en-US" dirty="0"/>
              <a:t> is another type of collection</a:t>
            </a:r>
          </a:p>
          <a:p>
            <a:r>
              <a:rPr lang="en-US" dirty="0"/>
              <a:t>Tuples are </a:t>
            </a:r>
            <a:r>
              <a:rPr lang="en-US" b="1" dirty="0"/>
              <a:t>ordered</a:t>
            </a:r>
            <a:r>
              <a:rPr lang="en-US" dirty="0"/>
              <a:t> and </a:t>
            </a:r>
            <a:r>
              <a:rPr lang="en-US" b="1" dirty="0"/>
              <a:t>unchangeable</a:t>
            </a:r>
          </a:p>
          <a:p>
            <a:r>
              <a:rPr lang="en-US" dirty="0"/>
              <a:t>They work a lot </a:t>
            </a:r>
            <a:r>
              <a:rPr lang="en-US" b="1" dirty="0"/>
              <a:t>like lists </a:t>
            </a:r>
            <a:r>
              <a:rPr lang="en-US" dirty="0"/>
              <a:t>(except for the unchangeability)</a:t>
            </a:r>
          </a:p>
          <a:p>
            <a:r>
              <a:rPr lang="en-US" dirty="0"/>
              <a:t>They are generally used to group </a:t>
            </a:r>
            <a:r>
              <a:rPr lang="en-US" b="1" dirty="0"/>
              <a:t>small amounts of related data</a:t>
            </a:r>
          </a:p>
          <a:p>
            <a:pPr lvl="1"/>
            <a:r>
              <a:rPr lang="en-US" dirty="0"/>
              <a:t>E.g. x, y coordinates or RGB color values</a:t>
            </a:r>
          </a:p>
          <a:p>
            <a:r>
              <a:rPr lang="en-US" dirty="0"/>
              <a:t>They are created with </a:t>
            </a:r>
            <a:r>
              <a:rPr lang="en-US" b="1" dirty="0"/>
              <a:t>parentheses</a:t>
            </a:r>
          </a:p>
          <a:p>
            <a:endParaRPr lang="en-US" sz="2000" b="1" dirty="0"/>
          </a:p>
          <a:p>
            <a:pPr marL="57150" indent="0" algn="ctr">
              <a:buNone/>
            </a:pPr>
            <a:r>
              <a:rPr lang="en-US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MY_TUPLE = (</a:t>
            </a:r>
            <a:r>
              <a:rPr lang="en-US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210</a:t>
            </a:r>
            <a:r>
              <a:rPr lang="en-US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lang="en-US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160</a:t>
            </a:r>
            <a:r>
              <a:rPr lang="en-US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2027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amelib –– Pokémon Yellow">
            <a:extLst>
              <a:ext uri="{FF2B5EF4-FFF2-40B4-BE49-F238E27FC236}">
                <a16:creationId xmlns:a16="http://schemas.microsoft.com/office/drawing/2014/main" id="{879C19F0-7BBE-4196-9EDF-32AE0015A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33"/>
          <a:stretch/>
        </p:blipFill>
        <p:spPr bwMode="auto">
          <a:xfrm>
            <a:off x="5181600" y="0"/>
            <a:ext cx="7010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2C47EF-0643-4192-8BC2-317F209C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26D8-D817-4A9B-9E1B-9333103E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0"/>
            <a:ext cx="6400800" cy="6858000"/>
          </a:xfrm>
        </p:spPr>
        <p:txBody>
          <a:bodyPr>
            <a:noAutofit/>
          </a:bodyPr>
          <a:lstStyle/>
          <a:p>
            <a:r>
              <a:rPr lang="en-US" sz="4400" dirty="0"/>
              <a:t>Display Surface</a:t>
            </a:r>
          </a:p>
          <a:p>
            <a:r>
              <a:rPr lang="en-US" sz="4400" dirty="0"/>
              <a:t>Game Loop</a:t>
            </a:r>
          </a:p>
          <a:p>
            <a:r>
              <a:rPr lang="en-US" sz="4400" dirty="0"/>
              <a:t>Tile system</a:t>
            </a:r>
          </a:p>
          <a:p>
            <a:r>
              <a:rPr lang="en-US" sz="44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9913389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2CC4-BCCC-48CF-81C3-3F62DBE4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D5E8-08BD-48D6-9BA7-4BE918E9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143500"/>
            <a:ext cx="11430000" cy="1371600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display_surface</a:t>
            </a:r>
            <a:r>
              <a:rPr lang="en-US" sz="3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pPr marL="57150" indent="0">
              <a:buNone/>
            </a:pPr>
            <a:r>
              <a:rPr lang="en-US" sz="3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pygame.display.set_mode</a:t>
            </a:r>
            <a:r>
              <a:rPr lang="en-US" sz="3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((WIN_WIDTH, WIN_HEIGHT))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FC506-9940-4008-8598-BF8C59CE8053}"/>
              </a:ext>
            </a:extLst>
          </p:cNvPr>
          <p:cNvSpPr/>
          <p:nvPr/>
        </p:nvSpPr>
        <p:spPr bwMode="auto">
          <a:xfrm>
            <a:off x="381000" y="1143000"/>
            <a:ext cx="11430000" cy="3771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The most basic element in </a:t>
            </a:r>
            <a:r>
              <a:rPr lang="en-US" sz="36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Pygame</a:t>
            </a: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is the </a:t>
            </a: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Surface</a:t>
            </a:r>
          </a:p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This is where everything is </a:t>
            </a: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displayed</a:t>
            </a:r>
          </a:p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The surface must be </a:t>
            </a: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initialized</a:t>
            </a:r>
            <a:endParaRPr lang="en-US" sz="36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The surface is </a:t>
            </a: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stored</a:t>
            </a: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in a new variable</a:t>
            </a:r>
          </a:p>
        </p:txBody>
      </p:sp>
    </p:spTree>
    <p:extLst>
      <p:ext uri="{BB962C8B-B14F-4D97-AF65-F5344CB8AC3E}">
        <p14:creationId xmlns:p14="http://schemas.microsoft.com/office/powerpoint/2010/main" val="4207915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B-20AB-4384-96AD-CC5CC8AB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F920-35B3-4FA0-B4A5-2159B344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229100"/>
            <a:ext cx="8458200" cy="2286000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marL="57150" indent="0">
              <a:buNone/>
            </a:pPr>
            <a:r>
              <a:rPr lang="en-US" sz="4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4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4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display_surface.fill</a:t>
            </a:r>
            <a:r>
              <a:rPr lang="en-US" sz="4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(WHITE)</a:t>
            </a:r>
            <a:br>
              <a:rPr lang="en-US" sz="4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pygame.display.update</a:t>
            </a:r>
            <a:r>
              <a:rPr lang="en-US" sz="4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96751-710C-4FE9-A956-3B02BD187CCA}"/>
              </a:ext>
            </a:extLst>
          </p:cNvPr>
          <p:cNvSpPr/>
          <p:nvPr/>
        </p:nvSpPr>
        <p:spPr bwMode="auto">
          <a:xfrm>
            <a:off x="381000" y="1143000"/>
            <a:ext cx="11430000" cy="285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The game must be updated </a:t>
            </a: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continuously</a:t>
            </a:r>
          </a:p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Everything must be </a:t>
            </a: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updated and drawn</a:t>
            </a:r>
          </a:p>
          <a:p>
            <a:pPr marL="571500" indent="-5715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This is possible with a </a:t>
            </a: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while loop</a:t>
            </a:r>
            <a:endParaRPr lang="en-US" sz="36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25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858</Words>
  <Application>Microsoft Office PowerPoint</Application>
  <PresentationFormat>Widescreen</PresentationFormat>
  <Paragraphs>121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Wingdings</vt:lpstr>
      <vt:lpstr>Hyland 2019</vt:lpstr>
      <vt:lpstr>Pygame</vt:lpstr>
      <vt:lpstr>PowerPoint Presentation</vt:lpstr>
      <vt:lpstr>New Programming Concepts</vt:lpstr>
      <vt:lpstr>Constants</vt:lpstr>
      <vt:lpstr>Tuples</vt:lpstr>
      <vt:lpstr>Tuples</vt:lpstr>
      <vt:lpstr>Pygame concepts</vt:lpstr>
      <vt:lpstr>Display Surface</vt:lpstr>
      <vt:lpstr>Game Loop</vt:lpstr>
      <vt:lpstr>Tile System</vt:lpstr>
      <vt:lpstr>Calculating Pixel Coordinates</vt:lpstr>
      <vt:lpstr>Events</vt:lpstr>
      <vt:lpstr>What’s possible with Pygame?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198</cp:revision>
  <dcterms:created xsi:type="dcterms:W3CDTF">2019-03-11T04:04:09Z</dcterms:created>
  <dcterms:modified xsi:type="dcterms:W3CDTF">2021-03-04T15:38:42Z</dcterms:modified>
</cp:coreProperties>
</file>