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02" r:id="rId10"/>
    <p:sldId id="318" r:id="rId11"/>
    <p:sldId id="313" r:id="rId12"/>
    <p:sldId id="314" r:id="rId13"/>
    <p:sldId id="315" r:id="rId14"/>
    <p:sldId id="316" r:id="rId15"/>
    <p:sldId id="317" r:id="rId16"/>
    <p:sldId id="279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Krona One" panose="020B0604020202020204" charset="0"/>
      <p:regular r:id="rId23"/>
    </p:embeddedFont>
    <p:embeddedFont>
      <p:font typeface="Miriam Libre" panose="00000500000000000000" pitchFamily="2" charset="-79"/>
      <p:regular r:id="rId24"/>
      <p:bold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Ask the students to</a:t>
            </a:r>
            <a:r>
              <a:rPr lang="en-US" baseline="0" dirty="0"/>
              <a:t> guess how each of these input types might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9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inputs </a:t>
            </a:r>
            <a:r>
              <a:rPr lang="en-US"/>
              <a:t>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4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what </a:t>
            </a:r>
            <a:r>
              <a:rPr lang="en-US" b="1" baseline="0" dirty="0" err="1"/>
              <a:t>href</a:t>
            </a:r>
            <a:r>
              <a:rPr lang="en-US" baseline="0" dirty="0"/>
              <a:t> does – it tells the link where to go when clicked!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</a:t>
            </a:r>
            <a:r>
              <a:rPr lang="en-US" baseline="0" dirty="0"/>
              <a:t> each part of the attribute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these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attributes in action. Uncomment the commented lines of code to display</a:t>
            </a:r>
            <a:r>
              <a:rPr lang="en-US" baseline="0" dirty="0"/>
              <a:t> them. You should be able to use </a:t>
            </a:r>
            <a:r>
              <a:rPr lang="en-US" b="1" baseline="0" dirty="0"/>
              <a:t>Ctrl</a:t>
            </a:r>
            <a:r>
              <a:rPr lang="en-US" baseline="0" dirty="0"/>
              <a:t>+</a:t>
            </a:r>
            <a:r>
              <a:rPr lang="en-US" b="1" baseline="0" dirty="0"/>
              <a:t>/</a:t>
            </a:r>
            <a:r>
              <a:rPr lang="en-US" baseline="0" dirty="0"/>
              <a:t> to comment and uncomment code in </a:t>
            </a:r>
            <a:r>
              <a:rPr lang="en-US" baseline="0" dirty="0" err="1"/>
              <a:t>Repl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bullet points on this</a:t>
            </a:r>
            <a:r>
              <a:rPr lang="en-US" baseline="0" dirty="0"/>
              <a:t> slide are an unordered list!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ordered list has numbers – for example, the MCU movies in release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bullet points on this</a:t>
            </a:r>
            <a:r>
              <a:rPr lang="en-US" baseline="0" dirty="0"/>
              <a:t> slide are an unordered list!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ordered list has numbers – for example, the MCU movies in release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0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nesting as a concept using geography.</a:t>
            </a:r>
          </a:p>
          <a:p>
            <a:endParaRPr lang="en-US" dirty="0"/>
          </a:p>
          <a:p>
            <a:r>
              <a:rPr lang="en-US" dirty="0"/>
              <a:t>Start</a:t>
            </a:r>
            <a:r>
              <a:rPr lang="en-US" baseline="0" dirty="0"/>
              <a:t> by writing the following on the whiteboard (leave a lot of space around the tags):</a:t>
            </a:r>
          </a:p>
          <a:p>
            <a:endParaRPr lang="en-US" baseline="0" dirty="0"/>
          </a:p>
          <a:p>
            <a:r>
              <a:rPr lang="en-US" b="1" baseline="0" dirty="0"/>
              <a:t>&lt;county name=“Cuyahoga”&gt;</a:t>
            </a:r>
          </a:p>
          <a:p>
            <a:endParaRPr lang="en-US" b="1" baseline="0" dirty="0"/>
          </a:p>
          <a:p>
            <a:r>
              <a:rPr lang="en-US" b="1" baseline="0" dirty="0"/>
              <a:t>&lt;/county&gt;</a:t>
            </a:r>
          </a:p>
          <a:p>
            <a:endParaRPr lang="en-US" baseline="0" dirty="0"/>
          </a:p>
          <a:p>
            <a:r>
              <a:rPr lang="en-US" b="0" baseline="0" dirty="0"/>
              <a:t>Ask what goes within a county – a city!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&lt;county name=“Cuyahoga”&gt;</a:t>
            </a:r>
          </a:p>
          <a:p>
            <a:r>
              <a:rPr lang="en-US" b="1" baseline="0" dirty="0"/>
              <a:t>    &lt;city name=“Westlake”&gt;&lt;/city&gt;</a:t>
            </a:r>
          </a:p>
          <a:p>
            <a:r>
              <a:rPr lang="en-US" b="1" baseline="0" dirty="0"/>
              <a:t>&lt;/county&gt;</a:t>
            </a:r>
          </a:p>
          <a:p>
            <a:endParaRPr lang="en-US" b="1" baseline="0" dirty="0"/>
          </a:p>
          <a:p>
            <a:r>
              <a:rPr lang="en-US" b="0" baseline="0" dirty="0"/>
              <a:t>Ask what goes around a county – a state!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&lt;state name=“Ohio”&gt;</a:t>
            </a:r>
          </a:p>
          <a:p>
            <a:r>
              <a:rPr lang="en-US" b="1" baseline="0" dirty="0"/>
              <a:t>    &lt;county name=“Cuyahoga”&gt;</a:t>
            </a:r>
          </a:p>
          <a:p>
            <a:r>
              <a:rPr lang="en-US" b="1" baseline="0" dirty="0"/>
              <a:t>        &lt;city name=“Westlake”&gt;&lt;/city&gt;</a:t>
            </a:r>
          </a:p>
          <a:p>
            <a:r>
              <a:rPr lang="en-US" b="1" baseline="0" dirty="0"/>
              <a:t>    &lt;/county&gt;</a:t>
            </a:r>
          </a:p>
          <a:p>
            <a:r>
              <a:rPr lang="en-US" b="1" baseline="0" dirty="0"/>
              <a:t>&lt;/state&gt;</a:t>
            </a:r>
            <a:endParaRPr lang="en-US" b="0" baseline="0" dirty="0"/>
          </a:p>
          <a:p>
            <a:endParaRPr lang="en-US" b="0" baseline="0" dirty="0"/>
          </a:p>
          <a:p>
            <a:r>
              <a:rPr lang="en-US" b="0" baseline="0" dirty="0"/>
              <a:t>Use this concept to explain nesting. Explain parent/child relationships. The next slide has an example using lists.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3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lists in action.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Here we really want to emphasize the hierarchical structure of HTML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show the difference between </a:t>
            </a:r>
            <a:r>
              <a:rPr lang="en-US" dirty="0" err="1"/>
              <a:t>ol</a:t>
            </a:r>
            <a:r>
              <a:rPr lang="en-US" dirty="0"/>
              <a:t> and 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7772400" y="0"/>
            <a:ext cx="1371600" cy="51435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1546621"/>
            <a:ext cx="2571750" cy="2053829"/>
          </a:xfrm>
        </p:spPr>
        <p:txBody>
          <a:bodyPr anchor="ctr">
            <a:normAutofit/>
          </a:bodyPr>
          <a:lstStyle>
            <a:lvl1pPr algn="ctr">
              <a:defRPr sz="3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43301" y="1546621"/>
            <a:ext cx="5314949" cy="2053829"/>
          </a:xfrm>
        </p:spPr>
        <p:txBody>
          <a:bodyPr anchor="ctr">
            <a:normAutofit/>
          </a:bodyPr>
          <a:lstStyle>
            <a:lvl1pPr marL="258366" indent="-173831">
              <a:buFont typeface="Wingdings" panose="05000000000000000000" pitchFamily="2" charset="2"/>
              <a:buChar char="§"/>
              <a:defRPr sz="21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200400" y="1546621"/>
            <a:ext cx="0" cy="205382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801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0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561425" y="622625"/>
            <a:ext cx="4010100" cy="4063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775983" y="3746300"/>
            <a:ext cx="3957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85700" y="540000"/>
            <a:ext cx="40101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712075" y="3663675"/>
            <a:ext cx="39462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85700" y="539375"/>
            <a:ext cx="40101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5403825" y="3806375"/>
            <a:ext cx="25626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787800" y="622625"/>
            <a:ext cx="39462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4712075" y="540000"/>
            <a:ext cx="39462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712075" y="539375"/>
            <a:ext cx="39462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946375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132300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5318225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4946375" y="1706075"/>
            <a:ext cx="3477600" cy="7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001400" y="1749150"/>
            <a:ext cx="27879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/>
          <p:nvPr/>
        </p:nvSpPr>
        <p:spPr>
          <a:xfrm>
            <a:off x="3524600" y="622625"/>
            <a:ext cx="5209500" cy="40632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3448875" y="540000"/>
            <a:ext cx="52095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3448875" y="539375"/>
            <a:ext cx="5209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3683175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3869100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4055025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"/>
          </p:nvPr>
        </p:nvSpPr>
        <p:spPr>
          <a:xfrm>
            <a:off x="3918775" y="1323400"/>
            <a:ext cx="4269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2"/>
          </p:nvPr>
        </p:nvSpPr>
        <p:spPr>
          <a:xfrm>
            <a:off x="4107225" y="3568063"/>
            <a:ext cx="38928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Krona One"/>
              <a:buNone/>
              <a:defRPr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561425" y="622625"/>
            <a:ext cx="2778900" cy="40632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485700" y="540000"/>
            <a:ext cx="27789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485700" y="539375"/>
            <a:ext cx="27789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71" r:id="rId6"/>
    <p:sldLayoutId id="2147483672" r:id="rId7"/>
    <p:sldLayoutId id="2147483673" r:id="rId8"/>
    <p:sldLayoutId id="2147483674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ListExamp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InputExampl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AttributesExam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highlight>
                  <a:schemeClr val="accent3"/>
                </a:highlight>
              </a:rPr>
              <a:t>More</a:t>
            </a:r>
            <a:r>
              <a:rPr lang="en" sz="5400" dirty="0"/>
              <a:t> HTML Elements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2289CE-B960-EEDA-377E-82719C37254C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List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2ADD2D-F1DF-C59D-BA4C-8766F4E2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38" y="1490424"/>
            <a:ext cx="487748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Nesting Activity</a:t>
            </a:r>
          </a:p>
        </p:txBody>
      </p:sp>
      <p:pic>
        <p:nvPicPr>
          <p:cNvPr id="4" name="Picture 2" descr="Image result for russian nesting do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3" y="1285875"/>
            <a:ext cx="3036094" cy="3036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86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https://replit.com/@HylandOutreach/ListExample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667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3D7ADC-B456-4174-914A-1C733DC15F8B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>
                <a:solidFill>
                  <a:schemeClr val="tx1"/>
                </a:solidFill>
              </a:rPr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50"/>
            <a:ext cx="2556600" cy="3251700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 are interactive controls that accept data from the user</a:t>
            </a:r>
          </a:p>
          <a:p>
            <a:pPr marL="152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chemeClr val="bg1"/>
                </a:solidFill>
              </a:rPr>
              <a:t> attribute determines how it appears</a:t>
            </a:r>
          </a:p>
          <a:p>
            <a:pPr marL="152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It is a </a:t>
            </a:r>
            <a:r>
              <a:rPr lang="en-US" sz="1600" i="1" dirty="0">
                <a:solidFill>
                  <a:schemeClr val="bg1"/>
                </a:solidFill>
              </a:rPr>
              <a:t>self-closing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94" y="1554154"/>
            <a:ext cx="5045933" cy="271458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441792-E61C-AFC9-A29D-3DA72F7B03B2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Special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used to create a multi-line text box</a:t>
            </a:r>
          </a:p>
          <a:p>
            <a:pPr marL="1524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rgbClr val="54C8E8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chemeClr val="bg1"/>
                </a:solidFill>
              </a:rPr>
              <a:t> are used to create a dropdown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3697" y="2450523"/>
            <a:ext cx="6762749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One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Two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Input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https://replit.com/@HylandOutreach/InputExamples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684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5070764" y="3806375"/>
            <a:ext cx="2895661" cy="695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HTML 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HTML Lists &amp; Inputs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B9F29A-FB49-84FA-72C1-7C0A9394A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1ED20-BC90-5239-4710-101E4DD3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0" y="1715268"/>
            <a:ext cx="3692236" cy="1846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7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C52EB69-F063-EF3D-540C-8306D4D06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00" y="3685308"/>
            <a:ext cx="3920837" cy="928255"/>
          </a:xfrm>
        </p:spPr>
        <p:txBody>
          <a:bodyPr anchor="ctr"/>
          <a:lstStyle/>
          <a:p>
            <a:pPr algn="l"/>
            <a:r>
              <a:rPr lang="en-US" b="0" i="1" dirty="0">
                <a:solidFill>
                  <a:schemeClr val="tx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Qualities or features regarded as a characteristic or inherent part of someone or something.</a:t>
            </a:r>
            <a:endParaRPr lang="en-US" i="1" dirty="0">
              <a:solidFill>
                <a:schemeClr val="tx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4786745" y="1658457"/>
            <a:ext cx="3803073" cy="1645200"/>
          </a:xfrm>
        </p:spPr>
        <p:txBody>
          <a:bodyPr/>
          <a:lstStyle/>
          <a:p>
            <a:r>
              <a:rPr lang="en-US" sz="4000" dirty="0"/>
              <a:t>Attributes</a:t>
            </a:r>
          </a:p>
        </p:txBody>
      </p:sp>
      <p:pic>
        <p:nvPicPr>
          <p:cNvPr id="1030" name="Picture 6" descr="Image result for rpg attribu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0"/>
          <a:stretch/>
        </p:blipFill>
        <p:spPr bwMode="auto">
          <a:xfrm>
            <a:off x="122928" y="470405"/>
            <a:ext cx="4449072" cy="4309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4E0396-480B-2654-6D06-5725DE75E089}"/>
              </a:ext>
            </a:extLst>
          </p:cNvPr>
          <p:cNvSpPr/>
          <p:nvPr/>
        </p:nvSpPr>
        <p:spPr bwMode="auto">
          <a:xfrm>
            <a:off x="473222" y="1303505"/>
            <a:ext cx="8137378" cy="3394969"/>
          </a:xfrm>
          <a:prstGeom prst="rect">
            <a:avLst/>
          </a:prstGeom>
          <a:solidFill>
            <a:srgbClr val="000000"/>
          </a:solidFill>
          <a:ln w="4127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Attribute Example: </a:t>
            </a:r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</a:rPr>
              <a:t>&lt;a&gt;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0" y="1700707"/>
            <a:ext cx="9144000" cy="620170"/>
          </a:xfrm>
        </p:spPr>
        <p:txBody>
          <a:bodyPr>
            <a:normAutofit/>
          </a:bodyPr>
          <a:lstStyle/>
          <a:p>
            <a:pPr marL="42863" indent="0" algn="ctr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"http://wikipedia.org/"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03268" y="1725413"/>
            <a:ext cx="4837314" cy="514350"/>
          </a:xfrm>
          <a:prstGeom prst="rect">
            <a:avLst/>
          </a:prstGeom>
          <a:solidFill>
            <a:srgbClr val="FFFF00">
              <a:alpha val="29020"/>
            </a:srgbClr>
          </a:solidFill>
          <a:ln w="4127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000" y="2718079"/>
            <a:ext cx="4511998" cy="62017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Q: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What does the </a:t>
            </a:r>
            <a:r>
              <a:rPr lang="en-US" sz="2800" dirty="0" err="1">
                <a:solidFill>
                  <a:srgbClr val="9CDCF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href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do?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036" y="3338249"/>
            <a:ext cx="7785800" cy="95103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A: 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The </a:t>
            </a:r>
            <a:r>
              <a:rPr lang="en-US" sz="2800" dirty="0" err="1">
                <a:solidFill>
                  <a:srgbClr val="9CDCF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href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2400" i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attribute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specifies the destination URL for the link</a:t>
            </a:r>
          </a:p>
        </p:txBody>
      </p:sp>
    </p:spTree>
    <p:extLst>
      <p:ext uri="{BB962C8B-B14F-4D97-AF65-F5344CB8AC3E}">
        <p14:creationId xmlns:p14="http://schemas.microsoft.com/office/powerpoint/2010/main" val="28892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5745" y="1351850"/>
            <a:ext cx="7987145" cy="3251700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000" dirty="0"/>
              <a:t>Attributes add extra information to HTML elements</a:t>
            </a:r>
          </a:p>
          <a:p>
            <a:pPr marL="609600" lvl="1" indent="0">
              <a:buNone/>
            </a:pPr>
            <a:r>
              <a:rPr lang="en-US" sz="1800" dirty="0"/>
              <a:t>They allow developers to customize the behavior of elements</a:t>
            </a:r>
          </a:p>
          <a:p>
            <a:pPr marL="609600" lvl="1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Attributes go inside of the </a:t>
            </a:r>
            <a:r>
              <a:rPr lang="en-US" sz="2000" i="1" dirty="0"/>
              <a:t>opening tag</a:t>
            </a:r>
            <a:r>
              <a:rPr lang="en-US" sz="2000" dirty="0"/>
              <a:t> of an HTML element</a:t>
            </a:r>
          </a:p>
          <a:p>
            <a:pPr marL="42863" indent="0">
              <a:buNone/>
            </a:pPr>
            <a:endParaRPr lang="en-US" dirty="0"/>
          </a:p>
          <a:p>
            <a:pPr marL="42863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"file.html"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Attribute name, equals sign, quotation marks, attribute value</a:t>
            </a:r>
          </a:p>
          <a:p>
            <a:pPr marL="42863" indent="0">
              <a:buNone/>
            </a:pPr>
            <a:endParaRPr lang="en-US" dirty="0"/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863" indent="0" algn="ctr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"dog.png"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 lvl="0">
              <a:buClr>
                <a:srgbClr val="98989A"/>
              </a:buClr>
            </a:pPr>
            <a:endParaRPr lang="en-US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r>
              <a:rPr lang="en-US" sz="3000" dirty="0">
                <a:solidFill>
                  <a:srgbClr val="56565A"/>
                </a:solidFill>
              </a:rPr>
              <a:t>What is the </a:t>
            </a:r>
            <a:r>
              <a:rPr lang="en-US" sz="3000" i="1" dirty="0">
                <a:solidFill>
                  <a:srgbClr val="56565A"/>
                </a:solidFill>
              </a:rPr>
              <a:t>attribute name</a:t>
            </a:r>
            <a:r>
              <a:rPr lang="en-US" sz="3000" dirty="0">
                <a:solidFill>
                  <a:srgbClr val="56565A"/>
                </a:solidFill>
              </a:rPr>
              <a:t>?</a:t>
            </a:r>
          </a:p>
          <a:p>
            <a:pPr marL="42863" indent="0">
              <a:buClr>
                <a:srgbClr val="98989A"/>
              </a:buClr>
              <a:buNone/>
            </a:pP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endParaRPr lang="en-US" sz="3600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endParaRPr lang="en-US" sz="1400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r>
              <a:rPr lang="en-US" sz="3000" dirty="0">
                <a:solidFill>
                  <a:srgbClr val="56565A"/>
                </a:solidFill>
              </a:rPr>
              <a:t>What is the </a:t>
            </a:r>
            <a:r>
              <a:rPr lang="en-US" sz="3000" i="1" dirty="0">
                <a:solidFill>
                  <a:srgbClr val="56565A"/>
                </a:solidFill>
              </a:rPr>
              <a:t>attribute value</a:t>
            </a:r>
            <a:r>
              <a:rPr lang="en-US" sz="3000" dirty="0">
                <a:solidFill>
                  <a:srgbClr val="56565A"/>
                </a:solidFill>
              </a:rPr>
              <a:t>?</a:t>
            </a:r>
          </a:p>
          <a:p>
            <a:pPr marL="42863" indent="0">
              <a:buClr>
                <a:srgbClr val="98989A"/>
              </a:buClr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dog.png</a:t>
            </a:r>
            <a:endParaRPr lang="en-US" sz="3600" dirty="0">
              <a:solidFill>
                <a:srgbClr val="56565A"/>
              </a:solidFill>
            </a:endParaRPr>
          </a:p>
          <a:p>
            <a:pPr marL="42863" indent="0" algn="ctr">
              <a:buNone/>
            </a:pPr>
            <a:endParaRPr lang="en-US" sz="3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2863" indent="0" algn="ctr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Attributes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https://replit.com/@HylandOutreach/AttributesExample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688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236" y="0"/>
            <a:ext cx="2542309" cy="5143499"/>
          </a:xfrm>
        </p:spPr>
        <p:txBody>
          <a:bodyPr anchor="ctr"/>
          <a:lstStyle/>
          <a:p>
            <a:r>
              <a:rPr lang="en-US" dirty="0"/>
              <a:t>More HTML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65625"/>
            <a:ext cx="3279439" cy="34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2289CE-B960-EEDA-377E-82719C37254C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5745" y="1351850"/>
            <a:ext cx="7828255" cy="1477076"/>
          </a:xfrm>
        </p:spPr>
        <p:txBody>
          <a:bodyPr/>
          <a:lstStyle/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Lists are used to display groups of items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They can be unordered (bullet points) or ordered (numbered)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Each item is its own HTML element: 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list items are </a:t>
            </a:r>
            <a:r>
              <a:rPr lang="en-US" sz="1800" i="1" dirty="0">
                <a:solidFill>
                  <a:schemeClr val="bg1"/>
                </a:solidFill>
              </a:rPr>
              <a:t>children</a:t>
            </a:r>
            <a:r>
              <a:rPr lang="en-US" sz="1800" dirty="0">
                <a:solidFill>
                  <a:schemeClr val="bg1"/>
                </a:solidFill>
              </a:rPr>
              <a:t> and the list elements are the </a:t>
            </a:r>
            <a:r>
              <a:rPr lang="en-US" sz="1800" i="1" dirty="0">
                <a:solidFill>
                  <a:schemeClr val="bg1"/>
                </a:solidFill>
              </a:rPr>
              <a:t>parents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745" y="2828926"/>
            <a:ext cx="3519874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Eggs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Milk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3895" y="2828926"/>
            <a:ext cx="4282904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Iron Man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The Hulk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724</Words>
  <Application>Microsoft Office PowerPoint</Application>
  <PresentationFormat>On-screen Show (16:9)</PresentationFormat>
  <Paragraphs>121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Roboto Condensed Light</vt:lpstr>
      <vt:lpstr>Wingdings</vt:lpstr>
      <vt:lpstr>Consolas</vt:lpstr>
      <vt:lpstr>Krona One</vt:lpstr>
      <vt:lpstr>Miriam Libre</vt:lpstr>
      <vt:lpstr>Arial</vt:lpstr>
      <vt:lpstr>Segoe UI</vt:lpstr>
      <vt:lpstr>Blue Grid Interface &amp; Sticky Notes Company Profile by Slidesgo</vt:lpstr>
      <vt:lpstr>More HTML Elements</vt:lpstr>
      <vt:lpstr>Agenda</vt:lpstr>
      <vt:lpstr>Attributes</vt:lpstr>
      <vt:lpstr>Attribute Example: &lt;a&gt;</vt:lpstr>
      <vt:lpstr>What Are Attributes?</vt:lpstr>
      <vt:lpstr>Mini-Quiz</vt:lpstr>
      <vt:lpstr>Attributes Examples</vt:lpstr>
      <vt:lpstr>More HTML Elements</vt:lpstr>
      <vt:lpstr>The List Elements</vt:lpstr>
      <vt:lpstr>The List Elements</vt:lpstr>
      <vt:lpstr>Nesting Activity</vt:lpstr>
      <vt:lpstr>List Example</vt:lpstr>
      <vt:lpstr>The &lt;input&gt; Element</vt:lpstr>
      <vt:lpstr>Special Inputs</vt:lpstr>
      <vt:lpstr>Input Examples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6</cp:revision>
  <dcterms:modified xsi:type="dcterms:W3CDTF">2024-07-03T16:57:13Z</dcterms:modified>
</cp:coreProperties>
</file>