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3"/>
  </p:notesMasterIdLst>
  <p:sldIdLst>
    <p:sldId id="256" r:id="rId2"/>
    <p:sldId id="319" r:id="rId3"/>
    <p:sldId id="320" r:id="rId4"/>
    <p:sldId id="326" r:id="rId5"/>
    <p:sldId id="321" r:id="rId6"/>
    <p:sldId id="322" r:id="rId7"/>
    <p:sldId id="327" r:id="rId8"/>
    <p:sldId id="323" r:id="rId9"/>
    <p:sldId id="324" r:id="rId10"/>
    <p:sldId id="325" r:id="rId11"/>
    <p:sldId id="279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Krona One" panose="020B0604020202020204" charset="0"/>
      <p:regular r:id="rId18"/>
    </p:embeddedFont>
    <p:embeddedFont>
      <p:font typeface="Miriam Libre" panose="00000500000000000000" pitchFamily="2" charset="-79"/>
      <p:regular r:id="rId19"/>
      <p:bold r:id="rId20"/>
    </p:embeddedFont>
    <p:embeddedFont>
      <p:font typeface="Roboto Condensed Light" panose="02000000000000000000" pitchFamily="2" charset="0"/>
      <p:regular r:id="rId21"/>
      <p: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3" d="100"/>
          <a:sy n="83" d="100"/>
        </p:scale>
        <p:origin x="66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Explain the</a:t>
            </a:r>
            <a:r>
              <a:rPr lang="en-US" baseline="0" dirty="0"/>
              <a:t> purpose of CSS, and what it does.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students about</a:t>
            </a:r>
            <a:r>
              <a:rPr lang="en-US" baseline="0" dirty="0"/>
              <a:t> the relationships between all these tags.</a:t>
            </a:r>
          </a:p>
          <a:p>
            <a:r>
              <a:rPr lang="en-US" baseline="0" dirty="0"/>
              <a:t>E.g., HTML is parent, head/body are siblings. Style always goes in the head, structure goes in the body.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55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</a:t>
            </a:r>
            <a:r>
              <a:rPr lang="en-US" dirty="0" err="1"/>
              <a:t>Repl</a:t>
            </a:r>
            <a:r>
              <a:rPr lang="en-US" dirty="0"/>
              <a:t>,</a:t>
            </a:r>
            <a:r>
              <a:rPr lang="en-US" baseline="0" dirty="0"/>
              <a:t> ask the students how to change the text color to blue instead of 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3015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995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Introduce</a:t>
            </a:r>
            <a:r>
              <a:rPr lang="en-US" baseline="0" dirty="0"/>
              <a:t> the idea of separate CSS files. Click the link to show an example of multiple stylesheets applied to one HTML page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924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Emphasize that the file has to end in </a:t>
            </a:r>
            <a:r>
              <a:rPr lang="en-US" b="1" dirty="0"/>
              <a:t>.</a:t>
            </a:r>
            <a:r>
              <a:rPr lang="en-US" b="1" dirty="0" err="1"/>
              <a:t>css</a:t>
            </a:r>
            <a:r>
              <a:rPr lang="en-US" b="0" dirty="0"/>
              <a:t> and it has to be in the same folder as the</a:t>
            </a:r>
            <a:r>
              <a:rPr lang="en-US" b="0" baseline="0" dirty="0"/>
              <a:t> HTML file</a:t>
            </a:r>
          </a:p>
          <a:p>
            <a:pPr marL="171450" indent="-171450">
              <a:buFontTx/>
              <a:buChar char="-"/>
            </a:pPr>
            <a:r>
              <a:rPr lang="en-US" b="0" baseline="0" dirty="0"/>
              <a:t>The </a:t>
            </a:r>
            <a:r>
              <a:rPr lang="en-US" b="1" baseline="0" dirty="0"/>
              <a:t>link</a:t>
            </a:r>
            <a:r>
              <a:rPr lang="en-US" b="0" baseline="0" dirty="0"/>
              <a:t> tag is an example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225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the link tag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832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the link tag in action.</a:t>
            </a:r>
            <a:r>
              <a:rPr lang="en-US" baseline="0" dirty="0"/>
              <a:t> Make sure to note the filename, attributes, and new CSS property.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873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71" r:id="rId4"/>
    <p:sldLayoutId id="2147483672" r:id="rId5"/>
    <p:sldLayoutId id="2147483673" r:id="rId6"/>
    <p:sldLayoutId id="2147483674" r:id="rId7"/>
    <p:sldLayoutId id="214748367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ExternalStylesheetExampl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@HylandOutreach/CssExampl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css/css_intro.as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/>
              <a:t>Introduction</a:t>
            </a:r>
            <a:br>
              <a:rPr lang="en" sz="6000" dirty="0"/>
            </a:br>
            <a:r>
              <a:rPr lang="en" sz="6000" dirty="0"/>
              <a:t>to </a:t>
            </a:r>
            <a:r>
              <a:rPr lang="en" sz="8000" dirty="0">
                <a:highlight>
                  <a:schemeClr val="accent3"/>
                </a:highlight>
              </a:rPr>
              <a:t>CSS</a:t>
            </a:r>
            <a:endParaRPr sz="5400" dirty="0"/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Stylesheet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https://replit.com/@HylandOutreach/ExternalStylesheetExample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549343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CSS?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375564" y="1351850"/>
            <a:ext cx="3048436" cy="3251700"/>
          </a:xfrm>
        </p:spPr>
        <p:txBody>
          <a:bodyPr>
            <a:normAutofit fontScale="92500"/>
          </a:bodyPr>
          <a:lstStyle/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(</a:t>
            </a:r>
            <a:r>
              <a:rPr lang="en-US" sz="1600" b="1" dirty="0"/>
              <a:t>C</a:t>
            </a:r>
            <a:r>
              <a:rPr lang="en-US" sz="1600" dirty="0"/>
              <a:t>ascading </a:t>
            </a:r>
            <a:r>
              <a:rPr lang="en-US" sz="1600" b="1" dirty="0"/>
              <a:t>S</a:t>
            </a:r>
            <a:r>
              <a:rPr lang="en-US" sz="1600" dirty="0"/>
              <a:t>tyle</a:t>
            </a:r>
            <a:r>
              <a:rPr lang="en-US" sz="1600" b="1" dirty="0"/>
              <a:t>s</a:t>
            </a:r>
            <a:r>
              <a:rPr lang="en-US" sz="1600" dirty="0"/>
              <a:t>heets) is a language that allows developers to change </a:t>
            </a:r>
            <a:r>
              <a:rPr lang="en-US" sz="1600" i="1" dirty="0"/>
              <a:t>styles</a:t>
            </a:r>
            <a:r>
              <a:rPr lang="en-US" sz="1600" dirty="0"/>
              <a:t> on a webpage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CSS can change fonts, colors,  backgrounds, positioning, even animations!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en-US" sz="1600" dirty="0"/>
              <a:t>If HTML is the </a:t>
            </a:r>
            <a:r>
              <a:rPr lang="en-US" sz="1600" i="1" dirty="0"/>
              <a:t>skeleton</a:t>
            </a:r>
            <a:r>
              <a:rPr lang="en-US" sz="1600" dirty="0"/>
              <a:t> of a page, CSS is the clothing that it wears</a:t>
            </a:r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  <p:pic>
        <p:nvPicPr>
          <p:cNvPr id="1026" name="Picture 2" descr="Image result for c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762" y="1628775"/>
            <a:ext cx="4418291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763" y="1628775"/>
            <a:ext cx="4418291" cy="2482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480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xit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49"/>
            <a:ext cx="7704000" cy="3434896"/>
          </a:xfrm>
        </p:spPr>
        <p:txBody>
          <a:bodyPr>
            <a:normAutofit fontScale="92500" lnSpcReduction="10000"/>
          </a:bodyPr>
          <a:lstStyle/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&lt;html&gt;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2000" dirty="0">
                <a:solidFill>
                  <a:srgbClr val="0451A5"/>
                </a:solidFill>
                <a:latin typeface="Consolas" panose="020B0609020204030204" pitchFamily="49" charset="0"/>
              </a:rPr>
              <a:t>red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&lt;/style&gt;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&lt;/head&gt;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&lt;p&gt;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This paragraph is special...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&lt;/p&gt;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&lt;/body&gt;</a:t>
            </a:r>
            <a:endParaRPr 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r>
              <a:rPr lang="en-US" sz="2000" dirty="0">
                <a:solidFill>
                  <a:srgbClr val="800000"/>
                </a:solidFill>
                <a:latin typeface="Consolas" panose="020B0609020204030204" pitchFamily="49" charset="0"/>
              </a:rPr>
              <a:t>&lt;/html&gt;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359602" y="2218025"/>
            <a:ext cx="2163907" cy="823047"/>
          </a:xfrm>
          <a:prstGeom prst="rect">
            <a:avLst/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</p:spTree>
    <p:extLst>
      <p:ext uri="{BB962C8B-B14F-4D97-AF65-F5344CB8AC3E}">
        <p14:creationId xmlns:p14="http://schemas.microsoft.com/office/powerpoint/2010/main" val="969036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3D9E0-6F6B-33E2-C30A-B0EA2CF9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Webpage with CSS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E01E2-6030-5543-F2AB-6E76E7E39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4EA9C6-714C-B63D-5419-6A01C2E03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0" y="1440635"/>
            <a:ext cx="6677957" cy="2876951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2AF5A4CA-2892-2B6F-7E20-7F5A074A5C04}"/>
              </a:ext>
            </a:extLst>
          </p:cNvPr>
          <p:cNvSpPr/>
          <p:nvPr/>
        </p:nvSpPr>
        <p:spPr>
          <a:xfrm>
            <a:off x="3165822" y="2044432"/>
            <a:ext cx="5394192" cy="8346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is selecting the &lt;p&gt; element with text below as the specific thing that will turn red</a:t>
            </a:r>
          </a:p>
        </p:txBody>
      </p:sp>
    </p:spTree>
    <p:extLst>
      <p:ext uri="{BB962C8B-B14F-4D97-AF65-F5344CB8AC3E}">
        <p14:creationId xmlns:p14="http://schemas.microsoft.com/office/powerpoint/2010/main" val="709894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CSS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https://replit.com/@HylandOutreach/CssExample</a:t>
            </a:r>
            <a:endParaRPr lang="en-US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998758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400" dirty="0"/>
              <a:t>While it is possible to put CSS in HTML files, </a:t>
            </a:r>
            <a:r>
              <a:rPr lang="en-US" sz="2400" i="1" dirty="0"/>
              <a:t>external stylesheets</a:t>
            </a:r>
            <a:r>
              <a:rPr lang="en-US" sz="2400" dirty="0"/>
              <a:t> are easier to maintain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152400" indent="0">
              <a:buNone/>
            </a:pPr>
            <a:r>
              <a:rPr lang="en-US" sz="2400" dirty="0"/>
              <a:t>It is easier to swap out styles for HTML pages</a:t>
            </a: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152400" indent="0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https://www.w3schools.com/css/css_intro.asp</a:t>
            </a: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10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26474" y="1351850"/>
            <a:ext cx="8091054" cy="3251700"/>
          </a:xfrm>
        </p:spPr>
        <p:txBody>
          <a:bodyPr/>
          <a:lstStyle/>
          <a:p>
            <a:pPr marL="152400" indent="0">
              <a:buNone/>
            </a:pPr>
            <a:endParaRPr lang="en-US" sz="24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AEA9B5-37F3-81C1-19D5-A80D36931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9666" y="1152186"/>
            <a:ext cx="3457359" cy="2329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A7A2B8-08AB-186D-B74F-FDB82B478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68" y="1152186"/>
            <a:ext cx="3637648" cy="24534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FD3524-755E-541A-A4E6-32DE22FF27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4288" y="2889724"/>
            <a:ext cx="3367906" cy="2253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018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Stylesheets –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54181" y="1351850"/>
            <a:ext cx="8028709" cy="3251700"/>
          </a:xfrm>
        </p:spPr>
        <p:txBody>
          <a:bodyPr/>
          <a:lstStyle/>
          <a:p>
            <a:pPr marL="152400" indent="0">
              <a:buNone/>
            </a:pPr>
            <a:r>
              <a:rPr lang="en-US" sz="2000" dirty="0"/>
              <a:t>Create a separate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.</a:t>
            </a:r>
            <a:r>
              <a:rPr lang="en-US" sz="2000" b="1" dirty="0" err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css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file, with the CSS code</a:t>
            </a:r>
          </a:p>
          <a:p>
            <a:pPr marL="152400" indent="0">
              <a:buNone/>
            </a:pPr>
            <a:r>
              <a:rPr lang="en-US" sz="2000" dirty="0"/>
              <a:t>	Make sure it’s in the same directory as the HTML file!</a:t>
            </a:r>
          </a:p>
          <a:p>
            <a:pPr marL="42863" indent="0">
              <a:buNone/>
            </a:pPr>
            <a:endParaRPr lang="en-US" sz="2000" dirty="0"/>
          </a:p>
          <a:p>
            <a:pPr marL="42863" indent="0">
              <a:buNone/>
            </a:pPr>
            <a:endParaRPr lang="en-US" sz="2000" dirty="0"/>
          </a:p>
          <a:p>
            <a:pPr marL="152400" indent="0">
              <a:buNone/>
            </a:pPr>
            <a:r>
              <a:rPr lang="en-US" sz="2000" dirty="0"/>
              <a:t>In the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&lt;head&gt;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of the HTML file, insert a </a:t>
            </a:r>
            <a:r>
              <a:rPr lang="en-US" sz="2000" b="1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</a:rPr>
              <a:t>&lt;link&gt;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2000" dirty="0"/>
              <a:t>element: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&lt;link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rel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"stylesheet"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type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"text/</a:t>
            </a:r>
            <a:r>
              <a:rPr lang="en-US" sz="18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css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</a:rPr>
              <a:t>"mystyle.css"</a:t>
            </a:r>
            <a:r>
              <a:rPr lang="en-US" sz="1800" b="1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1297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the </a:t>
            </a:r>
            <a:r>
              <a:rPr lang="en-US" cap="none" dirty="0">
                <a:solidFill>
                  <a:schemeClr val="tx2"/>
                </a:solidFill>
                <a:latin typeface="Consolas" panose="020B0609020204030204" pitchFamily="49" charset="0"/>
              </a:rPr>
              <a:t>link</a:t>
            </a:r>
            <a:r>
              <a:rPr lang="en-US" dirty="0"/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1800" dirty="0"/>
              <a:t>Links a variety of external files (CSS, fonts, icons)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is a </a:t>
            </a:r>
            <a:r>
              <a:rPr lang="en-US" sz="1800" i="1" dirty="0"/>
              <a:t>self-closing</a:t>
            </a:r>
            <a:r>
              <a:rPr lang="en-US" sz="1800" dirty="0"/>
              <a:t> tag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r>
              <a:rPr lang="en-US" sz="1800" dirty="0"/>
              <a:t>It goes within the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&lt;head&gt;&lt;/head&gt;</a:t>
            </a:r>
            <a:r>
              <a:rPr lang="en-US" sz="1800" dirty="0"/>
              <a:t> element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1800" u="sng" dirty="0"/>
              <a:t>Important attributes: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1800" dirty="0"/>
              <a:t>: path to the file (either online or local)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 err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rel</a:t>
            </a:r>
            <a:r>
              <a:rPr lang="en-US" sz="1800" dirty="0"/>
              <a:t>: determines the relationship type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stylesheet</a:t>
            </a:r>
            <a:r>
              <a:rPr lang="en-US" sz="1800" dirty="0"/>
              <a:t>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u="sng" dirty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800" dirty="0"/>
              <a:t>: specifies the content type of the file (e.g., “</a:t>
            </a:r>
            <a:r>
              <a:rPr lang="en-US" sz="1800" dirty="0">
                <a:solidFill>
                  <a:schemeClr val="accent1">
                    <a:lumMod val="50000"/>
                  </a:schemeClr>
                </a:solidFill>
              </a:rPr>
              <a:t>text/</a:t>
            </a:r>
            <a:r>
              <a:rPr lang="en-US" sz="1800" dirty="0" err="1">
                <a:solidFill>
                  <a:schemeClr val="accent1">
                    <a:lumMod val="50000"/>
                  </a:schemeClr>
                </a:solidFill>
              </a:rPr>
              <a:t>css</a:t>
            </a:r>
            <a:r>
              <a:rPr lang="en-US" sz="1800" dirty="0"/>
              <a:t>”)</a:t>
            </a:r>
          </a:p>
          <a:p>
            <a:endParaRPr lang="en-US" dirty="0"/>
          </a:p>
        </p:txBody>
      </p:sp>
      <p:pic>
        <p:nvPicPr>
          <p:cNvPr id="2050" name="Picture 2" descr="Image result for lin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4374" y="1186295"/>
            <a:ext cx="2405688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2436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537</Words>
  <Application>Microsoft Office PowerPoint</Application>
  <PresentationFormat>On-screen Show (16:9)</PresentationFormat>
  <Paragraphs>77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Krona One</vt:lpstr>
      <vt:lpstr>Consolas</vt:lpstr>
      <vt:lpstr>Miriam Libre</vt:lpstr>
      <vt:lpstr>Arial</vt:lpstr>
      <vt:lpstr>Roboto Condensed Light</vt:lpstr>
      <vt:lpstr>Blue Grid Interface &amp; Sticky Notes Company Profile by Slidesgo</vt:lpstr>
      <vt:lpstr>Introduction to CSS</vt:lpstr>
      <vt:lpstr>What is CSS?</vt:lpstr>
      <vt:lpstr>A Webpage with CSS</vt:lpstr>
      <vt:lpstr>A Webpage with CSS</vt:lpstr>
      <vt:lpstr>CSS Example</vt:lpstr>
      <vt:lpstr>External Stylesheets – Why?</vt:lpstr>
      <vt:lpstr>CSS Examples</vt:lpstr>
      <vt:lpstr>External Stylesheets – How?</vt:lpstr>
      <vt:lpstr>More about the link element</vt:lpstr>
      <vt:lpstr>Stylesheet Example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Lauren Hollosy</cp:lastModifiedBy>
  <cp:revision>6</cp:revision>
  <dcterms:modified xsi:type="dcterms:W3CDTF">2024-07-03T17:25:34Z</dcterms:modified>
</cp:coreProperties>
</file>