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7"/>
  </p:notesMasterIdLst>
  <p:sldIdLst>
    <p:sldId id="319" r:id="rId2"/>
    <p:sldId id="256" r:id="rId3"/>
    <p:sldId id="321" r:id="rId4"/>
    <p:sldId id="322" r:id="rId5"/>
    <p:sldId id="323" r:id="rId6"/>
    <p:sldId id="324" r:id="rId7"/>
    <p:sldId id="325" r:id="rId8"/>
    <p:sldId id="326" r:id="rId9"/>
    <p:sldId id="327" r:id="rId10"/>
    <p:sldId id="328" r:id="rId11"/>
    <p:sldId id="329" r:id="rId12"/>
    <p:sldId id="330" r:id="rId13"/>
    <p:sldId id="331" r:id="rId14"/>
    <p:sldId id="332" r:id="rId15"/>
    <p:sldId id="333" r:id="rId16"/>
  </p:sldIdLst>
  <p:sldSz cx="9144000" cy="5143500" type="screen16x9"/>
  <p:notesSz cx="6858000" cy="9144000"/>
  <p:embeddedFontLst>
    <p:embeddedFont>
      <p:font typeface="Arial Black" panose="020B0A04020102020204" pitchFamily="34" charset="0"/>
      <p:bold r:id="rId18"/>
    </p:embeddedFon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Krona One" panose="020B0604020202020204" charset="0"/>
      <p:regular r:id="rId23"/>
    </p:embeddedFont>
    <p:embeddedFont>
      <p:font typeface="Miriam Libre" panose="00000500000000000000" pitchFamily="2" charset="-79"/>
      <p:regular r:id="rId24"/>
      <p:bold r:id="rId25"/>
    </p:embeddedFont>
    <p:embeddedFont>
      <p:font typeface="Roboto Condensed Light" panose="02000000000000000000" pitchFamily="2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56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751" y="857251"/>
            <a:ext cx="2743200" cy="39433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00400" y="857251"/>
            <a:ext cx="2743200" cy="3943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15050" y="857251"/>
            <a:ext cx="2743200" cy="394330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285750" y="771525"/>
            <a:ext cx="85725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2439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7143750" y="0"/>
            <a:ext cx="2000250" cy="51435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750" y="171450"/>
            <a:ext cx="5928691" cy="2057400"/>
          </a:xfrm>
        </p:spPr>
        <p:txBody>
          <a:bodyPr anchor="b">
            <a:normAutofit/>
          </a:bodyPr>
          <a:lstStyle>
            <a:lvl1pPr algn="l">
              <a:defRPr sz="36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750" y="2548667"/>
            <a:ext cx="5562100" cy="461665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1800" b="1" cap="all" spc="225" baseline="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85749" y="4457700"/>
            <a:ext cx="2743200" cy="184577"/>
          </a:xfrm>
        </p:spPr>
        <p:txBody>
          <a:bodyPr/>
          <a:lstStyle>
            <a:lvl1pPr>
              <a:defRPr sz="18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9, 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50" y="4886326"/>
            <a:ext cx="5829300" cy="857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29550" y="4886326"/>
            <a:ext cx="1028700" cy="85724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7475220" y="3257550"/>
            <a:ext cx="1371600" cy="13716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025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050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285750" y="3244423"/>
            <a:ext cx="4286250" cy="9561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450"/>
              </a:spcAft>
              <a:buNone/>
              <a:defRPr sz="18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211088811"/>
      </p:ext>
    </p:extLst>
  </p:cSld>
  <p:clrMapOvr>
    <a:masterClrMapping/>
  </p:clrMapOvr>
  <p:transition>
    <p:fade/>
  </p:transition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2" r:id="rId4"/>
    <p:sldLayoutId id="2147483673" r:id="rId5"/>
    <p:sldLayoutId id="2147483674" r:id="rId6"/>
    <p:sldLayoutId id="2147483680" r:id="rId7"/>
    <p:sldLayoutId id="214748368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join/clfsjzajqs-hylandoutreach" TargetMode="External"/><Relationship Id="rId2" Type="http://schemas.openxmlformats.org/officeDocument/2006/relationships/hyperlink" Target="https://replit.com/join/qmaefwjwmp-hylandoutreach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lit.com/join/ywjiowgvnx-hylandoutreach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56356"/>
            <a:ext cx="9144000" cy="573088"/>
          </a:xfrm>
        </p:spPr>
        <p:txBody>
          <a:bodyPr/>
          <a:lstStyle/>
          <a:p>
            <a:pPr algn="ctr"/>
            <a:r>
              <a:rPr lang="en-US" dirty="0"/>
              <a:t>Review Activity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4294967295"/>
          </p:nvPr>
        </p:nvSpPr>
        <p:spPr>
          <a:xfrm>
            <a:off x="131614" y="857250"/>
            <a:ext cx="2881749" cy="3943350"/>
          </a:xfrm>
          <a:solidFill>
            <a:schemeClr val="tx2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txBody>
          <a:bodyPr/>
          <a:lstStyle/>
          <a:p>
            <a:pPr marL="42863" indent="0" algn="ctr">
              <a:buNone/>
            </a:pPr>
            <a:r>
              <a:rPr lang="en-US" sz="2400" b="1" u="sng" dirty="0"/>
              <a:t>Team 1</a:t>
            </a:r>
          </a:p>
          <a:p>
            <a:pPr marL="42863" indent="0" algn="ctr">
              <a:buNone/>
            </a:pPr>
            <a:endParaRPr lang="en-US" b="1" u="sng" dirty="0"/>
          </a:p>
          <a:p>
            <a:pPr marL="127000" indent="0">
              <a:buNone/>
            </a:pPr>
            <a:r>
              <a:rPr lang="en-US" b="1" dirty="0">
                <a:hlinkClick r:id="rId2"/>
              </a:rPr>
              <a:t>https://replit.com/join/</a:t>
            </a:r>
            <a:r>
              <a:rPr lang="en-US" sz="2000" b="1" dirty="0">
                <a:hlinkClick r:id="rId2"/>
              </a:rPr>
              <a:t>qmaefwjwmp-hylandoutreach</a:t>
            </a:r>
            <a:endParaRPr lang="en-US" sz="2000" b="1" dirty="0"/>
          </a:p>
          <a:p>
            <a:endParaRPr lang="en-US" dirty="0"/>
          </a:p>
          <a:p>
            <a:r>
              <a:rPr lang="en-US" dirty="0"/>
              <a:t>Student1</a:t>
            </a:r>
          </a:p>
          <a:p>
            <a:r>
              <a:rPr lang="en-US" dirty="0"/>
              <a:t>Student2</a:t>
            </a:r>
          </a:p>
          <a:p>
            <a:r>
              <a:rPr lang="en-US" dirty="0"/>
              <a:t>Student3</a:t>
            </a:r>
          </a:p>
          <a:p>
            <a:r>
              <a:rPr lang="en-US" dirty="0"/>
              <a:t>Student4</a:t>
            </a:r>
          </a:p>
          <a:p>
            <a:r>
              <a:rPr lang="en-US" dirty="0"/>
              <a:t>Student5</a:t>
            </a:r>
          </a:p>
          <a:p>
            <a:r>
              <a:rPr lang="en-US" dirty="0"/>
              <a:t>Student6</a:t>
            </a:r>
          </a:p>
          <a:p>
            <a:r>
              <a:rPr lang="en-US" dirty="0"/>
              <a:t>Student7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6130637" y="857250"/>
            <a:ext cx="2881750" cy="3943350"/>
          </a:xfr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/>
          <a:lstStyle/>
          <a:p>
            <a:pPr marL="42863" indent="0" algn="ctr">
              <a:buNone/>
            </a:pPr>
            <a:r>
              <a:rPr lang="en-US" sz="2400" b="1" u="sng" dirty="0"/>
              <a:t>Team 3</a:t>
            </a:r>
          </a:p>
          <a:p>
            <a:pPr marL="127000" indent="0">
              <a:buNone/>
            </a:pPr>
            <a:endParaRPr lang="en-US" sz="2100" dirty="0">
              <a:hlinkClick r:id="rId3"/>
            </a:endParaRPr>
          </a:p>
          <a:p>
            <a:pPr marL="127000" indent="0">
              <a:buNone/>
            </a:pPr>
            <a:r>
              <a:rPr lang="en-US" b="1" dirty="0">
                <a:hlinkClick r:id="rId3"/>
              </a:rPr>
              <a:t>https://replit.com/join/</a:t>
            </a:r>
            <a:r>
              <a:rPr lang="en-US" sz="2000" b="1" dirty="0">
                <a:hlinkClick r:id="rId3"/>
              </a:rPr>
              <a:t>clfsjzajqs-hylandoutreach</a:t>
            </a:r>
            <a:endParaRPr lang="en-US" sz="2000" b="1" dirty="0"/>
          </a:p>
          <a:p>
            <a:endParaRPr lang="en-US" dirty="0"/>
          </a:p>
          <a:p>
            <a:r>
              <a:rPr lang="en-US" dirty="0"/>
              <a:t>Student1</a:t>
            </a:r>
          </a:p>
          <a:p>
            <a:r>
              <a:rPr lang="en-US" dirty="0"/>
              <a:t>Student2</a:t>
            </a:r>
          </a:p>
          <a:p>
            <a:r>
              <a:rPr lang="en-US" dirty="0"/>
              <a:t>Student3</a:t>
            </a:r>
          </a:p>
          <a:p>
            <a:r>
              <a:rPr lang="en-US" dirty="0"/>
              <a:t>Student4</a:t>
            </a:r>
          </a:p>
          <a:p>
            <a:r>
              <a:rPr lang="en-US" dirty="0"/>
              <a:t>Student5</a:t>
            </a:r>
          </a:p>
          <a:p>
            <a:r>
              <a:rPr lang="en-US" dirty="0"/>
              <a:t>Student6</a:t>
            </a:r>
          </a:p>
          <a:p>
            <a:r>
              <a:rPr lang="en-US" dirty="0"/>
              <a:t>Student7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3169226" y="848591"/>
            <a:ext cx="2805547" cy="3943350"/>
          </a:xfr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/>
          <a:lstStyle/>
          <a:p>
            <a:pPr marL="42863" indent="0" algn="ctr">
              <a:buNone/>
            </a:pPr>
            <a:r>
              <a:rPr lang="en-US" sz="2400" b="1" u="sng" dirty="0"/>
              <a:t>Team 2</a:t>
            </a:r>
          </a:p>
          <a:p>
            <a:pPr marL="42863" indent="0" algn="ctr">
              <a:buNone/>
            </a:pPr>
            <a:endParaRPr lang="en-US" b="1" u="sng" dirty="0"/>
          </a:p>
          <a:p>
            <a:pPr marL="127000" indent="0">
              <a:buNone/>
            </a:pPr>
            <a:r>
              <a:rPr lang="en-US" b="1" dirty="0">
                <a:hlinkClick r:id="rId4"/>
              </a:rPr>
              <a:t>https://replit.com/join/</a:t>
            </a:r>
            <a:r>
              <a:rPr lang="en-US" sz="2000" b="1" dirty="0">
                <a:hlinkClick r:id="rId4"/>
              </a:rPr>
              <a:t>ywjiowgvnx-hylandoutreach</a:t>
            </a:r>
            <a:endParaRPr lang="en-US" sz="2000" b="1" dirty="0"/>
          </a:p>
          <a:p>
            <a:endParaRPr lang="en-US" dirty="0"/>
          </a:p>
          <a:p>
            <a:r>
              <a:rPr lang="en-US" dirty="0"/>
              <a:t>Student1</a:t>
            </a:r>
          </a:p>
          <a:p>
            <a:r>
              <a:rPr lang="en-US" dirty="0"/>
              <a:t>Student2</a:t>
            </a:r>
          </a:p>
          <a:p>
            <a:r>
              <a:rPr lang="en-US" dirty="0"/>
              <a:t>Student3</a:t>
            </a:r>
          </a:p>
          <a:p>
            <a:r>
              <a:rPr lang="en-US" dirty="0"/>
              <a:t>Student4</a:t>
            </a:r>
          </a:p>
          <a:p>
            <a:r>
              <a:rPr lang="en-US" dirty="0"/>
              <a:t>Student5</a:t>
            </a:r>
          </a:p>
          <a:p>
            <a:r>
              <a:rPr lang="en-US" dirty="0"/>
              <a:t>Student6</a:t>
            </a:r>
          </a:p>
          <a:p>
            <a:r>
              <a:rPr lang="en-US" dirty="0"/>
              <a:t>Student7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097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8. Which CSS property can make text larger?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en-US" sz="6600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endParaRPr lang="en-US" sz="6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8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1600" dirty="0"/>
              <a:t>9. What four things are required for a CSS declaration?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>
              <a:buNone/>
            </a:pPr>
            <a:r>
              <a:rPr lang="it-IT" sz="4950" dirty="0">
                <a:latin typeface="+mj-lt"/>
              </a:rPr>
              <a:t>Property name</a:t>
            </a:r>
          </a:p>
          <a:p>
            <a:pPr marL="42863" indent="0">
              <a:buNone/>
            </a:pPr>
            <a:r>
              <a:rPr lang="it-IT" sz="4950" dirty="0">
                <a:latin typeface="+mj-lt"/>
              </a:rPr>
              <a:t>Colon</a:t>
            </a:r>
          </a:p>
          <a:p>
            <a:pPr marL="42863" indent="0">
              <a:buNone/>
            </a:pPr>
            <a:r>
              <a:rPr lang="it-IT" sz="4950" dirty="0">
                <a:latin typeface="+mj-lt"/>
              </a:rPr>
              <a:t>Value</a:t>
            </a:r>
          </a:p>
          <a:p>
            <a:pPr marL="42863" indent="0">
              <a:buNone/>
            </a:pPr>
            <a:r>
              <a:rPr lang="it-IT" sz="4950" dirty="0">
                <a:latin typeface="+mj-lt"/>
              </a:rPr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178015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1800" dirty="0"/>
              <a:t>10. Create a CSS ruleset that makes all anchor elements appear orange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>
              <a:buNone/>
            </a:pPr>
            <a:r>
              <a:rPr lang="en-US" sz="495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95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4950" dirty="0">
                <a:solidFill>
                  <a:srgbClr val="0451A5"/>
                </a:solidFill>
                <a:latin typeface="Consolas" panose="020B0609020204030204" pitchFamily="49" charset="0"/>
              </a:rPr>
              <a:t>orange</a:t>
            </a: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49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086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11. What does the following ruleset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/>
          </a:bodyPr>
          <a:lstStyle/>
          <a:p>
            <a:pPr marL="42863" indent="0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3600" dirty="0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3600" dirty="0">
                <a:solidFill>
                  <a:srgbClr val="0451A5"/>
                </a:solidFill>
                <a:latin typeface="Consolas" panose="020B0609020204030204" pitchFamily="49" charset="0"/>
              </a:rPr>
              <a:t>bold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5948" y="3539076"/>
            <a:ext cx="6616876" cy="6370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3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Makes every paragraph element bold</a:t>
            </a:r>
          </a:p>
        </p:txBody>
      </p:sp>
    </p:spTree>
    <p:extLst>
      <p:ext uri="{BB962C8B-B14F-4D97-AF65-F5344CB8AC3E}">
        <p14:creationId xmlns:p14="http://schemas.microsoft.com/office/powerpoint/2010/main" val="68159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What is a CSS property?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en-US" sz="4950" dirty="0">
                <a:latin typeface="+mj-lt"/>
              </a:rPr>
              <a:t>An identifier that indicates which stylistic features to change</a:t>
            </a:r>
          </a:p>
        </p:txBody>
      </p:sp>
    </p:spTree>
    <p:extLst>
      <p:ext uri="{BB962C8B-B14F-4D97-AF65-F5344CB8AC3E}">
        <p14:creationId xmlns:p14="http://schemas.microsoft.com/office/powerpoint/2010/main" val="484732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Tie-breaker: What does CSS stand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it-IT" sz="4950" b="1" dirty="0">
                <a:latin typeface="+mj-lt"/>
              </a:rPr>
              <a:t>C</a:t>
            </a:r>
            <a:r>
              <a:rPr lang="it-IT" sz="4950" dirty="0">
                <a:latin typeface="+mj-lt"/>
              </a:rPr>
              <a:t>ascading </a:t>
            </a:r>
            <a:r>
              <a:rPr lang="it-IT" sz="4950" b="1" dirty="0">
                <a:latin typeface="+mj-lt"/>
              </a:rPr>
              <a:t>S</a:t>
            </a:r>
            <a:r>
              <a:rPr lang="it-IT" sz="4950" dirty="0">
                <a:latin typeface="+mj-lt"/>
              </a:rPr>
              <a:t>tyle</a:t>
            </a:r>
            <a:r>
              <a:rPr lang="it-IT" sz="4950" b="1" dirty="0">
                <a:latin typeface="+mj-lt"/>
              </a:rPr>
              <a:t>s</a:t>
            </a:r>
            <a:r>
              <a:rPr lang="it-IT" sz="4950" dirty="0">
                <a:latin typeface="+mj-lt"/>
              </a:rPr>
              <a:t>heets</a:t>
            </a:r>
            <a:endParaRPr lang="it-IT" sz="495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109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HTML &amp; CSS</a:t>
            </a:r>
            <a:r>
              <a:rPr lang="en" sz="5400" dirty="0"/>
              <a:t> </a:t>
            </a:r>
            <a:r>
              <a:rPr lang="en" sz="7200" dirty="0">
                <a:highlight>
                  <a:schemeClr val="accent3"/>
                </a:highlight>
              </a:rPr>
              <a:t>Review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1. Which tags wrap an entire html document?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6600" dirty="0">
                <a:solidFill>
                  <a:srgbClr val="800000"/>
                </a:solidFill>
                <a:latin typeface="Consolas" panose="020B0609020204030204" pitchFamily="49" charset="0"/>
              </a:rPr>
              <a:t>html&gt;&lt;/html&gt;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6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2. Which header element is the largest?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6600" dirty="0">
                <a:solidFill>
                  <a:srgbClr val="800000"/>
                </a:solidFill>
                <a:latin typeface="Consolas" panose="020B0609020204030204" pitchFamily="49" charset="0"/>
              </a:rPr>
              <a:t>h1&gt;&lt;/h1&gt;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2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1600" dirty="0"/>
              <a:t>3. Create a hyperlink that says “w3” and goes to w3.org when clicked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pl-PL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l-PL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44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l-PL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l-PL" sz="4400" dirty="0">
                <a:solidFill>
                  <a:srgbClr val="0000FF"/>
                </a:solidFill>
                <a:latin typeface="Consolas" panose="020B0609020204030204" pitchFamily="49" charset="0"/>
              </a:rPr>
              <a:t>"w3.org"</a:t>
            </a:r>
            <a:r>
              <a:rPr lang="pl-PL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l-PL" sz="4400" dirty="0">
                <a:solidFill>
                  <a:srgbClr val="000000"/>
                </a:solidFill>
                <a:latin typeface="Consolas" panose="020B0609020204030204" pitchFamily="49" charset="0"/>
              </a:rPr>
              <a:t>W3</a:t>
            </a:r>
            <a:r>
              <a:rPr lang="pl-PL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l-PL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92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4. List the six elements needed for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t">
            <a:normAutofit lnSpcReduction="10000"/>
          </a:bodyPr>
          <a:lstStyle/>
          <a:p>
            <a:pPr marL="15240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table</a:t>
            </a:r>
          </a:p>
          <a:p>
            <a:pPr marL="15240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thead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tbody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th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tr</a:t>
            </a: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td</a:t>
            </a:r>
            <a:endParaRPr lang="pl-PL" sz="3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2000" dirty="0"/>
              <a:t>5. Create a numbered list of three movies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 fontScale="92500" lnSpcReduction="20000"/>
          </a:bodyPr>
          <a:lstStyle/>
          <a:p>
            <a:pPr marL="42863" indent="0">
              <a:buNone/>
            </a:pP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&lt;ol&gt;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Bambi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Snow White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4950" dirty="0">
                <a:solidFill>
                  <a:srgbClr val="000000"/>
                </a:solidFill>
                <a:latin typeface="Consolas" panose="020B0609020204030204" pitchFamily="49" charset="0"/>
              </a:rPr>
              <a:t>Fantasia</a:t>
            </a: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it-IT" sz="4950" dirty="0">
                <a:solidFill>
                  <a:srgbClr val="800000"/>
                </a:solidFill>
                <a:latin typeface="Consolas" panose="020B0609020204030204" pitchFamily="49" charset="0"/>
              </a:rPr>
              <a:t>&lt;/ol&gt;</a:t>
            </a:r>
            <a:endParaRPr lang="it-IT" sz="495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53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6. In CSS, what does the 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/>
              <a:t> property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it-IT" sz="4950" dirty="0">
                <a:latin typeface="+mj-lt"/>
              </a:rPr>
              <a:t>Sets the color of text</a:t>
            </a:r>
          </a:p>
        </p:txBody>
      </p:sp>
    </p:spTree>
    <p:extLst>
      <p:ext uri="{BB962C8B-B14F-4D97-AF65-F5344CB8AC3E}">
        <p14:creationId xmlns:p14="http://schemas.microsoft.com/office/powerpoint/2010/main" val="1480472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sz="1800" dirty="0"/>
              <a:t>7. Which HTML element connects a CSS stylesheet to an html 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6600" dirty="0">
                <a:solidFill>
                  <a:srgbClr val="800000"/>
                </a:solidFill>
                <a:latin typeface="Consolas" panose="020B0609020204030204" pitchFamily="49" charset="0"/>
              </a:rPr>
              <a:t>link /&gt;</a:t>
            </a:r>
            <a:endParaRPr lang="en-US" sz="66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8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313</Words>
  <Application>Microsoft Office PowerPoint</Application>
  <PresentationFormat>On-screen Show (16:9)</PresentationFormat>
  <Paragraphs>80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Miriam Libre</vt:lpstr>
      <vt:lpstr>Arial Black</vt:lpstr>
      <vt:lpstr>Krona One</vt:lpstr>
      <vt:lpstr>Roboto Condensed Light</vt:lpstr>
      <vt:lpstr>Consolas</vt:lpstr>
      <vt:lpstr>Arial</vt:lpstr>
      <vt:lpstr>Blue Grid Interface &amp; Sticky Notes Company Profile by Slidesgo</vt:lpstr>
      <vt:lpstr>Review Activity Teams</vt:lpstr>
      <vt:lpstr>HTML &amp; CSS Review</vt:lpstr>
      <vt:lpstr>1. Which tags wrap an entire html document?</vt:lpstr>
      <vt:lpstr>2. Which header element is the largest?</vt:lpstr>
      <vt:lpstr>3. Create a hyperlink that says “w3” and goes to w3.org when clicked</vt:lpstr>
      <vt:lpstr>4. List the six elements needed for a table</vt:lpstr>
      <vt:lpstr>5. Create a numbered list of three movies</vt:lpstr>
      <vt:lpstr>6. In CSS, what does the color property do?</vt:lpstr>
      <vt:lpstr>7. Which HTML element connects a CSS stylesheet to an html page?</vt:lpstr>
      <vt:lpstr>8. Which CSS property can make text larger?</vt:lpstr>
      <vt:lpstr>9. What four things are required for a CSS declaration?</vt:lpstr>
      <vt:lpstr>10. Create a CSS ruleset that makes all anchor elements appear orange</vt:lpstr>
      <vt:lpstr>11. What does the following ruleset do?</vt:lpstr>
      <vt:lpstr>12. What is a CSS property?</vt:lpstr>
      <vt:lpstr>Tie-breaker: What does CSS stand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3</cp:revision>
  <dcterms:modified xsi:type="dcterms:W3CDTF">2023-02-09T18:24:07Z</dcterms:modified>
</cp:coreProperties>
</file>