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8" r:id="rId2"/>
    <p:sldId id="306" r:id="rId3"/>
    <p:sldId id="297" r:id="rId4"/>
    <p:sldId id="307" r:id="rId5"/>
    <p:sldId id="308" r:id="rId6"/>
    <p:sldId id="309" r:id="rId7"/>
    <p:sldId id="310" r:id="rId8"/>
    <p:sldId id="311" r:id="rId9"/>
    <p:sldId id="302" r:id="rId10"/>
    <p:sldId id="312" r:id="rId11"/>
    <p:sldId id="314" r:id="rId12"/>
    <p:sldId id="313" r:id="rId13"/>
    <p:sldId id="315" r:id="rId14"/>
    <p:sldId id="31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08"/>
    <a:srgbClr val="181818"/>
    <a:srgbClr val="212121"/>
    <a:srgbClr val="0A0A0A"/>
    <a:srgbClr val="000000"/>
    <a:srgbClr val="D9E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FA220EE-ED1F-4DBA-98A4-FBE62A725004}">
  <a:tblStyle styleId="{FFA220EE-ED1F-4DBA-98A4-FBE62A725004}" styleName="Hyland">
    <a:wholeTbl>
      <a:tcTxStyle>
        <a:fontRef idx="minor">
          <a:prstClr val="black"/>
        </a:fontRef>
        <a:schemeClr val="dk1"/>
      </a:tcTxStyle>
      <a:tcStyle>
        <a:tcBdr>
          <a:left>
            <a:ln w="0" cmpd="sng">
              <a:solidFill>
                <a:schemeClr val="lt1"/>
              </a:solidFill>
            </a:ln>
          </a:left>
          <a:right>
            <a:ln w="0" cmpd="sng">
              <a:solidFill>
                <a:schemeClr val="lt1"/>
              </a:solidFill>
            </a:ln>
          </a:right>
          <a:top>
            <a:ln w="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100000"/>
            </a:schemeClr>
          </a:solidFill>
        </a:fill>
      </a:tcStyle>
    </a:wholeTbl>
    <a:band1H>
      <a:tcStyle>
        <a:tcBdr/>
        <a:fill>
          <a:solidFill>
            <a:schemeClr val="accent5">
              <a:tint val="10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6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4535" autoAdjust="0"/>
  </p:normalViewPr>
  <p:slideViewPr>
    <p:cSldViewPr showGuides="1">
      <p:cViewPr varScale="1">
        <p:scale>
          <a:sx n="96" d="100"/>
          <a:sy n="96" d="100"/>
        </p:scale>
        <p:origin x="109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14300" cy="1143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104133-B5B0-4351-8158-4F0E5EB1E2BF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8F7F9-57EC-49CF-9FCD-2B781E4B4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4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the students</a:t>
            </a:r>
            <a:r>
              <a:rPr lang="en-US" baseline="0" dirty="0"/>
              <a:t> what </a:t>
            </a:r>
            <a:r>
              <a:rPr lang="en-US" b="1" baseline="0" dirty="0" err="1"/>
              <a:t>href</a:t>
            </a:r>
            <a:r>
              <a:rPr lang="en-US" baseline="0" dirty="0"/>
              <a:t> does – it tells the link where to go when clicked!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7284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Visit the </a:t>
            </a:r>
            <a:r>
              <a:rPr lang="en-US" dirty="0" err="1"/>
              <a:t>Repl</a:t>
            </a:r>
            <a:r>
              <a:rPr lang="en-US" dirty="0"/>
              <a:t> to show inputs </a:t>
            </a:r>
            <a:r>
              <a:rPr lang="en-US"/>
              <a:t>in action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0044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Point out</a:t>
            </a:r>
            <a:r>
              <a:rPr lang="en-US" baseline="0" dirty="0"/>
              <a:t> each part of the attribute syntax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0765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the students these questions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8850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Visit the </a:t>
            </a:r>
            <a:r>
              <a:rPr lang="en-US" dirty="0" err="1"/>
              <a:t>Repl</a:t>
            </a:r>
            <a:r>
              <a:rPr lang="en-US" dirty="0"/>
              <a:t> to show attributes in action. Uncomment the commented lines of code to display</a:t>
            </a:r>
            <a:r>
              <a:rPr lang="en-US" baseline="0" dirty="0"/>
              <a:t> them. You should be able to use </a:t>
            </a:r>
            <a:r>
              <a:rPr lang="en-US" b="1" baseline="0" dirty="0"/>
              <a:t>Ctrl</a:t>
            </a:r>
            <a:r>
              <a:rPr lang="en-US" baseline="0" dirty="0"/>
              <a:t>+</a:t>
            </a:r>
            <a:r>
              <a:rPr lang="en-US" b="1" baseline="0" dirty="0"/>
              <a:t>/</a:t>
            </a:r>
            <a:r>
              <a:rPr lang="en-US" baseline="0" dirty="0"/>
              <a:t> to comment and uncomment code in </a:t>
            </a:r>
            <a:r>
              <a:rPr lang="en-US" baseline="0" dirty="0" err="1"/>
              <a:t>Repl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9250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The bullet points on this</a:t>
            </a:r>
            <a:r>
              <a:rPr lang="en-US" baseline="0" dirty="0"/>
              <a:t> slide are an unordered list!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An ordered list has numbers – for example, the MCU movies in release order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8028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nesting as a concept using geography.</a:t>
            </a:r>
          </a:p>
          <a:p>
            <a:endParaRPr lang="en-US" dirty="0"/>
          </a:p>
          <a:p>
            <a:r>
              <a:rPr lang="en-US" dirty="0"/>
              <a:t>Start</a:t>
            </a:r>
            <a:r>
              <a:rPr lang="en-US" baseline="0" dirty="0"/>
              <a:t> by writing the following on the whiteboard (leave a lot of space around the tags):</a:t>
            </a:r>
          </a:p>
          <a:p>
            <a:endParaRPr lang="en-US" baseline="0" dirty="0"/>
          </a:p>
          <a:p>
            <a:r>
              <a:rPr lang="en-US" b="1" baseline="0" dirty="0"/>
              <a:t>&lt;county name=“Cuyahoga”&gt;</a:t>
            </a:r>
          </a:p>
          <a:p>
            <a:endParaRPr lang="en-US" b="1" baseline="0" dirty="0"/>
          </a:p>
          <a:p>
            <a:r>
              <a:rPr lang="en-US" b="1" baseline="0" dirty="0"/>
              <a:t>&lt;/county&gt;</a:t>
            </a:r>
          </a:p>
          <a:p>
            <a:endParaRPr lang="en-US" baseline="0" dirty="0"/>
          </a:p>
          <a:p>
            <a:r>
              <a:rPr lang="en-US" b="0" baseline="0" dirty="0"/>
              <a:t>Ask what goes within a county – a city! Add that to the code:</a:t>
            </a:r>
          </a:p>
          <a:p>
            <a:endParaRPr lang="en-US" b="0" baseline="0" dirty="0"/>
          </a:p>
          <a:p>
            <a:r>
              <a:rPr lang="en-US" b="1" baseline="0" dirty="0"/>
              <a:t>&lt;county name=“Cuyahoga”&gt;</a:t>
            </a:r>
          </a:p>
          <a:p>
            <a:r>
              <a:rPr lang="en-US" b="1" baseline="0" dirty="0"/>
              <a:t>    &lt;city name=“Westlake”&gt;&lt;/city&gt;</a:t>
            </a:r>
          </a:p>
          <a:p>
            <a:r>
              <a:rPr lang="en-US" b="1" baseline="0" dirty="0"/>
              <a:t>&lt;/county&gt;</a:t>
            </a:r>
          </a:p>
          <a:p>
            <a:endParaRPr lang="en-US" b="1" baseline="0" dirty="0"/>
          </a:p>
          <a:p>
            <a:r>
              <a:rPr lang="en-US" b="0" baseline="0" dirty="0"/>
              <a:t>Ask what goes around a county – a state! Add that to the code:</a:t>
            </a:r>
          </a:p>
          <a:p>
            <a:endParaRPr lang="en-US" b="0" baseline="0" dirty="0"/>
          </a:p>
          <a:p>
            <a:r>
              <a:rPr lang="en-US" b="1" baseline="0" dirty="0"/>
              <a:t>&lt;state name=“Ohio”&gt;</a:t>
            </a:r>
          </a:p>
          <a:p>
            <a:r>
              <a:rPr lang="en-US" b="1" baseline="0" dirty="0"/>
              <a:t>    &lt;county name=“Cuyahoga”&gt;</a:t>
            </a:r>
          </a:p>
          <a:p>
            <a:r>
              <a:rPr lang="en-US" b="1" baseline="0" dirty="0"/>
              <a:t>        &lt;city name=“Westlake”&gt;&lt;/city&gt;</a:t>
            </a:r>
          </a:p>
          <a:p>
            <a:r>
              <a:rPr lang="en-US" b="1" baseline="0" dirty="0"/>
              <a:t>    &lt;/county&gt;</a:t>
            </a:r>
          </a:p>
          <a:p>
            <a:r>
              <a:rPr lang="en-US" b="1" baseline="0" dirty="0"/>
              <a:t>&lt;/state&gt;</a:t>
            </a:r>
            <a:endParaRPr lang="en-US" b="0" baseline="0" dirty="0"/>
          </a:p>
          <a:p>
            <a:endParaRPr lang="en-US" b="0" baseline="0" dirty="0"/>
          </a:p>
          <a:p>
            <a:r>
              <a:rPr lang="en-US" b="0" baseline="0" dirty="0"/>
              <a:t>Use this concept to explain nesting. Explain parent/child relationships. The next slide has an example using lists.</a:t>
            </a:r>
            <a:endParaRPr lang="en-US" b="1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0233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Visit the </a:t>
            </a:r>
            <a:r>
              <a:rPr lang="en-US" dirty="0" err="1"/>
              <a:t>Repl</a:t>
            </a:r>
            <a:r>
              <a:rPr lang="en-US" dirty="0"/>
              <a:t> to show lists in action.</a:t>
            </a:r>
          </a:p>
          <a:p>
            <a:pPr marL="171450" indent="-171450">
              <a:buFontTx/>
              <a:buChar char="-"/>
            </a:pPr>
            <a:r>
              <a:rPr lang="en-US" dirty="0"/>
              <a:t>Here we really want to emphasize the hierarchical structure of HTML</a:t>
            </a:r>
          </a:p>
          <a:p>
            <a:pPr marL="171450" indent="-171450">
              <a:buFontTx/>
              <a:buChar char="-"/>
            </a:pPr>
            <a:r>
              <a:rPr lang="en-US" dirty="0"/>
              <a:t>Also show the difference between </a:t>
            </a:r>
            <a:r>
              <a:rPr lang="en-US" dirty="0" err="1"/>
              <a:t>ol</a:t>
            </a:r>
            <a:r>
              <a:rPr lang="en-US" dirty="0"/>
              <a:t> and ul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2592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Ask the students to</a:t>
            </a:r>
            <a:r>
              <a:rPr lang="en-US" baseline="0" dirty="0"/>
              <a:t> guess how each of these input types might appear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0893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282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March 18,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233982278"/>
      </p:ext>
    </p:extLst>
  </p:cSld>
  <p:clrMapOvr>
    <a:masterClrMapping/>
  </p:clrMapOvr>
  <p:transition>
    <p:fade/>
  </p:transition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5181600" cy="68580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62162"/>
            <a:ext cx="4572000" cy="2738438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10200" y="2062162"/>
            <a:ext cx="6400800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28402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75844" y="274320"/>
            <a:ext cx="11640312" cy="6309360"/>
          </a:xfrm>
          <a:solidFill>
            <a:schemeClr val="accent5"/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343400"/>
            <a:ext cx="10972800" cy="1828800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3598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1120"/>
            <a:ext cx="10972800" cy="1375761"/>
          </a:xfrm>
        </p:spPr>
        <p:txBody>
          <a:bodyPr anchor="ctr">
            <a:sp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2108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5486401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4600" y="1143000"/>
            <a:ext cx="54864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95721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1" y="1143000"/>
            <a:ext cx="36576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672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81534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75498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27432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766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1722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90678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04241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5486400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54864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4600" y="1028701"/>
            <a:ext cx="5486398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4599" y="1600202"/>
            <a:ext cx="5486399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7176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72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72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1534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1534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9508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Four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2766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2766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722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1722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67800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067800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29598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8944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 bwMode="auto">
          <a:xfrm>
            <a:off x="9525000" y="0"/>
            <a:ext cx="2667000" cy="6858000"/>
          </a:xfrm>
          <a:prstGeom prst="rect">
            <a:avLst/>
          </a:prstGeom>
          <a:solidFill>
            <a:srgbClr val="EFEFF0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accent3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March 18,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292362659"/>
      </p:ext>
    </p:extLst>
  </p:cSld>
  <p:clrMapOvr>
    <a:masterClrMapping/>
  </p:clrMapOvr>
  <p:transition>
    <p:fade/>
  </p:transition>
  <p:hf sldNum="0" hdr="0" ft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a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480989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Ligh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17728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Medium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42971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88422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09693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rima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19670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Seconda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26555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Tertiary">
    <p:bg>
      <p:bgPr>
        <a:solidFill>
          <a:srgbClr val="0058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34866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Gradient">
    <p:bg>
      <p:bgPr>
        <a:gradFill flip="none" rotWithShape="1">
          <a:gsLst>
            <a:gs pos="0">
              <a:schemeClr val="accent2"/>
            </a:gs>
            <a:gs pos="100000">
              <a:schemeClr val="accent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87189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8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2544458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0"/>
            <a:ext cx="9525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bg1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March 18,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446050400"/>
      </p:ext>
    </p:extLst>
  </p:cSld>
  <p:clrMapOvr>
    <a:masterClrMapping/>
  </p:clrMapOvr>
  <p:transition>
    <p:fade/>
  </p:transition>
  <p:hf sldNum="0" hdr="0" ft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Animated 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rapezoid 12">
            <a:extLst>
              <a:ext uri="{FF2B5EF4-FFF2-40B4-BE49-F238E27FC236}">
                <a16:creationId xmlns:a16="http://schemas.microsoft.com/office/drawing/2014/main" id="{5DD5D4CC-621C-41F8-8ABA-55DAA028ECBB}"/>
              </a:ext>
            </a:extLst>
          </p:cNvPr>
          <p:cNvSpPr/>
          <p:nvPr userDrawn="1"/>
        </p:nvSpPr>
        <p:spPr>
          <a:xfrm rot="10800000">
            <a:off x="4724400" y="4191000"/>
            <a:ext cx="2743200" cy="609600"/>
          </a:xfrm>
          <a:prstGeom prst="trapezoid">
            <a:avLst>
              <a:gd name="adj" fmla="val 11742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grpSp>
        <p:nvGrpSpPr>
          <p:cNvPr id="2" name="Group 1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4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5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31993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79028 L 5.55112E-17 0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51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7007 L 0 0.0444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24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00000" y="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1"/>
          <p:cNvSpPr>
            <a:spLocks noEditPoints="1"/>
          </p:cNvSpPr>
          <p:nvPr userDrawn="1"/>
        </p:nvSpPr>
        <p:spPr bwMode="auto">
          <a:xfrm>
            <a:off x="5155469" y="3117914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100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971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imated Closing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gradFill flip="none" rotWithShape="1">
            <a:gsLst>
              <a:gs pos="1000">
                <a:srgbClr val="53BD4E"/>
              </a:gs>
              <a:gs pos="100000">
                <a:srgbClr val="00CBEE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2" name="Freeform 21"/>
          <p:cNvSpPr/>
          <p:nvPr userDrawn="1"/>
        </p:nvSpPr>
        <p:spPr bwMode="auto">
          <a:xfrm flipV="1">
            <a:off x="3757578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Freeform 22"/>
          <p:cNvSpPr/>
          <p:nvPr userDrawn="1"/>
        </p:nvSpPr>
        <p:spPr bwMode="auto">
          <a:xfrm flipH="1" flipV="1">
            <a:off x="6502400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solidFill>
            <a:srgbClr val="5656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267200" y="4800600"/>
            <a:ext cx="3657600" cy="2057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6" name="Freeform 25"/>
          <p:cNvSpPr/>
          <p:nvPr userDrawn="1"/>
        </p:nvSpPr>
        <p:spPr bwMode="auto">
          <a:xfrm flipH="1">
            <a:off x="7010400" y="3824258"/>
            <a:ext cx="914400" cy="27432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Freeform 26"/>
          <p:cNvSpPr/>
          <p:nvPr userDrawn="1"/>
        </p:nvSpPr>
        <p:spPr bwMode="auto">
          <a:xfrm>
            <a:off x="4267200" y="3824258"/>
            <a:ext cx="914400" cy="2743200"/>
          </a:xfrm>
          <a:custGeom>
            <a:avLst/>
            <a:gdLst>
              <a:gd name="connsiteX0" fmla="*/ 0 w 914400"/>
              <a:gd name="connsiteY0" fmla="*/ 0 h 2743200"/>
              <a:gd name="connsiteX1" fmla="*/ 457200 w 914400"/>
              <a:gd name="connsiteY1" fmla="*/ 0 h 2743200"/>
              <a:gd name="connsiteX2" fmla="*/ 914400 w 914400"/>
              <a:gd name="connsiteY2" fmla="*/ 2743200 h 2743200"/>
              <a:gd name="connsiteX3" fmla="*/ 457200 w 914400"/>
              <a:gd name="connsiteY3" fmla="*/ 2743200 h 2743200"/>
              <a:gd name="connsiteX4" fmla="*/ 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0" y="0"/>
                </a:moveTo>
                <a:lnTo>
                  <a:pt x="457200" y="0"/>
                </a:lnTo>
                <a:lnTo>
                  <a:pt x="914400" y="2743200"/>
                </a:lnTo>
                <a:lnTo>
                  <a:pt x="457200" y="2743200"/>
                </a:lnTo>
                <a:lnTo>
                  <a:pt x="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Rectangle 27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Freeform 21"/>
          <p:cNvSpPr>
            <a:spLocks noEditPoints="1"/>
          </p:cNvSpPr>
          <p:nvPr userDrawn="1"/>
        </p:nvSpPr>
        <p:spPr bwMode="auto">
          <a:xfrm>
            <a:off x="5155469" y="3117458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0" hasCustomPrompt="1"/>
          </p:nvPr>
        </p:nvSpPr>
        <p:spPr>
          <a:xfrm>
            <a:off x="2438400" y="4572000"/>
            <a:ext cx="7315200" cy="457200"/>
          </a:xfrm>
        </p:spPr>
        <p:txBody>
          <a:bodyPr>
            <a:noAutofit/>
          </a:bodyPr>
          <a:lstStyle>
            <a:lvl1pPr marL="5715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>
                <a:solidFill>
                  <a:schemeClr val="bg1"/>
                </a:solidFill>
              </a:defRPr>
            </a:lvl2pPr>
            <a:lvl3pPr marL="800100" indent="0" algn="ctr">
              <a:buNone/>
              <a:defRPr sz="1800">
                <a:solidFill>
                  <a:schemeClr val="bg1"/>
                </a:solidFill>
              </a:defRPr>
            </a:lvl3pPr>
            <a:lvl4pPr marL="1198563" indent="0" algn="ctr">
              <a:buNone/>
              <a:defRPr sz="1600">
                <a:solidFill>
                  <a:schemeClr val="bg1"/>
                </a:solidFill>
              </a:defRPr>
            </a:lvl4pPr>
            <a:lvl5pPr marL="1604962" indent="0" algn="ctr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&lt;Call to action&gt;</a:t>
            </a:r>
          </a:p>
        </p:txBody>
      </p:sp>
    </p:spTree>
    <p:extLst>
      <p:ext uri="{BB962C8B-B14F-4D97-AF65-F5344CB8AC3E}">
        <p14:creationId xmlns:p14="http://schemas.microsoft.com/office/powerpoint/2010/main" val="15857431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6" presetClass="emp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50" fill="hold"/>
                                        <p:tgtEl>
                                          <p:spTgt spid="21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17" presetClass="exit" presetSubtype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path" presetSubtype="0" accel="70000" decel="2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4 " pathEditMode="relative" rAng="0" ptsTypes="AA">
                                      <p:cBhvr>
                                        <p:cTn id="38" dur="5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022E-16 L 0 0.01667 " pathEditMode="relative" rAng="0" ptsTypes="AA">
                                      <p:cBhvr>
                                        <p:cTn id="40" dur="13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33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" presetClass="emph" presetSubtype="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130" fill="hold"/>
                                        <p:tgtEl>
                                          <p:spTgt spid="24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6" dur="25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8" dur="250" fill="hold"/>
                                        <p:tgtEl>
                                          <p:spTgt spid="22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38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2" presetClass="path" presetSubtype="0" decel="100000" fill="hold" grpId="1" nodeType="withEffect">
                                  <p:stCondLst>
                                    <p:cond delay="380"/>
                                  </p:stCondLst>
                                  <p:childTnLst>
                                    <p:animMotion origin="layout" path="M 0 1.85185E-6 L 0 0.1 " pathEditMode="relative" rAng="0" ptsTypes="AA">
                                      <p:cBhvr>
                                        <p:cTn id="63" dur="25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0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25764 L 5.55112E-17 0.14236 " pathEditMode="relative" rAng="0" ptsTypes="AA">
                                      <p:cBhvr>
                                        <p:cTn id="69" dur="5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1" dur="250" fill="hold"/>
                                        <p:tgtEl>
                                          <p:spTgt spid="27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764 L 0 0.14236 " pathEditMode="relative" rAng="0" ptsTypes="AA">
                                      <p:cBhvr>
                                        <p:cTn id="81" dur="5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3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630"/>
                            </p:stCondLst>
                            <p:childTnLst>
                              <p:par>
                                <p:cTn id="8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13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 animBg="1"/>
      <p:bldP spid="21" grpId="1" animBg="1"/>
      <p:bldP spid="21" grpId="2" animBg="1"/>
      <p:bldP spid="21" grpId="3" animBg="1"/>
      <p:bldP spid="21" grpId="4" animBg="1"/>
      <p:bldP spid="21" grpId="5" animBg="1"/>
      <p:bldP spid="22" grpId="0" animBg="1"/>
      <p:bldP spid="22" grpId="1" animBg="1"/>
      <p:bldP spid="22" grpId="2" animBg="1"/>
      <p:bldP spid="22" grpId="3" animBg="1"/>
      <p:bldP spid="22" grpId="4" animBg="1"/>
      <p:bldP spid="22" grpId="5" animBg="1"/>
      <p:bldP spid="23" grpId="0" animBg="1"/>
      <p:bldP spid="23" grpId="1" animBg="1"/>
      <p:bldP spid="23" grpId="2" animBg="1"/>
      <p:bldP spid="23" grpId="3" animBg="1"/>
      <p:bldP spid="23" grpId="4" animBg="1"/>
      <p:bldP spid="23" grpId="5" animBg="1"/>
      <p:bldP spid="24" grpId="0" animBg="1"/>
      <p:bldP spid="24" grpId="1" animBg="1"/>
      <p:bldP spid="24" grpId="2" animBg="1"/>
      <p:bldP spid="24" grpId="3" animBg="1"/>
      <p:bldP spid="24" grpId="4" animBg="1"/>
      <p:bldP spid="24" grpId="5" animBg="1"/>
      <p:bldP spid="25" grpId="0" animBg="1"/>
      <p:bldP spid="25" grpId="1" animBg="1"/>
      <p:bldP spid="25" grpId="2" animBg="1"/>
      <p:bldP spid="25" grpId="3" animBg="1"/>
      <p:bldP spid="26" grpId="0" animBg="1"/>
      <p:bldP spid="26" grpId="1" animBg="1"/>
      <p:bldP spid="26" grpId="2" animBg="1"/>
      <p:bldP spid="26" grpId="3" animBg="1"/>
      <p:bldP spid="26" grpId="4" animBg="1"/>
      <p:bldP spid="26" grpId="5" animBg="1"/>
      <p:bldP spid="26" grpId="6" animBg="1"/>
      <p:bldP spid="26" grpId="7" animBg="1"/>
      <p:bldP spid="27" grpId="0" animBg="1"/>
      <p:bldP spid="27" grpId="1" animBg="1"/>
      <p:bldP spid="27" grpId="2" animBg="1"/>
      <p:bldP spid="27" grpId="3" animBg="1"/>
      <p:bldP spid="27" grpId="4" animBg="1"/>
      <p:bldP spid="27" grpId="5" animBg="1"/>
      <p:bldP spid="27" grpId="6" animBg="1"/>
      <p:bldP spid="27" grpId="7" animBg="1"/>
      <p:bldP spid="28" grpId="0" animBg="1"/>
      <p:bldP spid="28" grpId="1" animBg="1"/>
      <p:bldP spid="29" grpId="0" animBg="1"/>
      <p:bldP spid="29" grpId="1" animBg="1"/>
      <p:bldP spid="29" grpId="2" animBg="1"/>
      <p:bldP spid="29" grpId="3" animBg="1"/>
      <p:bldP spid="3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rame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275844" y="274320"/>
            <a:ext cx="11640312" cy="6309360"/>
          </a:xfrm>
          <a:prstGeom prst="rect">
            <a:avLst/>
          </a:prstGeom>
          <a:noFill/>
          <a:ln w="57150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</a:gra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600512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71118-6541-467B-AB71-EAB046115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B97EB-ED75-4EDB-8F10-F21465C79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686800" cy="5257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B1A47-1029-4EF2-AB59-A978C590A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96400" y="1143000"/>
            <a:ext cx="2514600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68143-0EE0-4783-89E1-5EA55EC5D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BB4D3-DC82-4F22-84F1-DA3E8BF67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A4EFE-6E2A-4694-BE6D-C4EB3FAB5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2549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32049-244A-43A9-88AF-6787D3270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8E15E2-4FEA-40B8-945D-0B65E7AB7D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124200" y="1143000"/>
            <a:ext cx="8686800" cy="5257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CC6DC-B05C-4067-BC75-5292D1CF2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1000" y="1143000"/>
            <a:ext cx="2514599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9517C-C18A-4977-84E8-E92783D41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D6DB1-8D60-4505-A190-4A11920A5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2A32F-FDE5-4A2A-A5AF-32CCAB7B7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02843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99D5C-A5D8-4D18-92D3-1790284F7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90A79-549C-47E8-92BE-BDE73DBB4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E81E6-4801-4B57-BCF5-7A9571257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8FF66-4096-4B53-BDE2-48B92948B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9FE22-CE81-47A2-9C57-58EADEE2B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D1A0692-27FF-492F-82F1-7C5A96123CBF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737696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EE3BAA-4353-4449-B9AC-D52594A670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96400" y="228600"/>
            <a:ext cx="2514600" cy="6400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DE1CD9-D44A-45C2-A358-22F8C3110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8686800" cy="6400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1B038-654A-4C00-8E40-A96929AE5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CB0D3-C000-4D4E-BCB4-E950A3FD1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58687-6661-4CCF-9D72-C63BAC7E9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4F799F-F405-43CF-BB9D-38C9E6354058}"/>
              </a:ext>
            </a:extLst>
          </p:cNvPr>
          <p:cNvCxnSpPr>
            <a:cxnSpLocks/>
          </p:cNvCxnSpPr>
          <p:nvPr userDrawn="1"/>
        </p:nvCxnSpPr>
        <p:spPr>
          <a:xfrm>
            <a:off x="9182100" y="228600"/>
            <a:ext cx="0" cy="6400800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  <a:tileRect/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67173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062162"/>
            <a:ext cx="3429000" cy="2738438"/>
          </a:xfrm>
        </p:spPr>
        <p:txBody>
          <a:bodyPr anchor="ctr">
            <a:normAutofit/>
          </a:bodyPr>
          <a:lstStyle>
            <a:lvl1pPr algn="ctr">
              <a:defRPr sz="4000" baseline="0"/>
            </a:lvl1pPr>
          </a:lstStyle>
          <a:p>
            <a:r>
              <a:rPr lang="en-US" dirty="0"/>
              <a:t>Type “Agenda”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724401" y="2062162"/>
            <a:ext cx="7086599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Item 1</a:t>
            </a:r>
          </a:p>
          <a:p>
            <a:pPr lvl="0"/>
            <a:r>
              <a:rPr lang="en-US" dirty="0"/>
              <a:t>Item 2</a:t>
            </a:r>
          </a:p>
          <a:p>
            <a:pPr lvl="0"/>
            <a:r>
              <a:rPr lang="en-US" dirty="0"/>
              <a:t>Item 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2062162"/>
            <a:ext cx="0" cy="273843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23962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52600" y="690562"/>
            <a:ext cx="8229600" cy="4110038"/>
          </a:xfrm>
        </p:spPr>
        <p:txBody>
          <a:bodyPr tIns="0" anchor="ctr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Notable Quote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059798" y="4983109"/>
            <a:ext cx="2922402" cy="523220"/>
          </a:xfrm>
          <a:solidFill>
            <a:schemeClr val="tx2"/>
          </a:solidFill>
        </p:spPr>
        <p:txBody>
          <a:bodyPr wrap="none" lIns="91440" tIns="45720" rIns="91440" bIns="45720" anchor="ctr">
            <a:spAutoFit/>
          </a:bodyPr>
          <a:lstStyle>
            <a:lvl1pPr marL="112713" indent="0" algn="r">
              <a:buFont typeface="Wingdings" panose="05000000000000000000" pitchFamily="2" charset="2"/>
              <a:buNone/>
              <a:defRPr sz="2800" b="1" spc="3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– Attribution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10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Freeform 11"/>
          <p:cNvSpPr>
            <a:spLocks noChangeAspect="1"/>
          </p:cNvSpPr>
          <p:nvPr userDrawn="1"/>
        </p:nvSpPr>
        <p:spPr bwMode="auto">
          <a:xfrm>
            <a:off x="380995" y="685800"/>
            <a:ext cx="1055590" cy="914400"/>
          </a:xfrm>
          <a:custGeom>
            <a:avLst/>
            <a:gdLst>
              <a:gd name="connsiteX0" fmla="*/ 831476 w 923645"/>
              <a:gd name="connsiteY0" fmla="*/ 0 h 800100"/>
              <a:gd name="connsiteX1" fmla="*/ 923645 w 923645"/>
              <a:gd name="connsiteY1" fmla="*/ 174531 h 800100"/>
              <a:gd name="connsiteX2" fmla="*/ 767743 w 923645"/>
              <a:gd name="connsiteY2" fmla="*/ 279937 h 800100"/>
              <a:gd name="connsiteX3" fmla="*/ 719698 w 923645"/>
              <a:gd name="connsiteY3" fmla="*/ 403972 h 800100"/>
              <a:gd name="connsiteX4" fmla="*/ 923645 w 923645"/>
              <a:gd name="connsiteY4" fmla="*/ 403972 h 800100"/>
              <a:gd name="connsiteX5" fmla="*/ 923645 w 923645"/>
              <a:gd name="connsiteY5" fmla="*/ 800100 h 800100"/>
              <a:gd name="connsiteX6" fmla="*/ 497121 w 923645"/>
              <a:gd name="connsiteY6" fmla="*/ 800100 h 800100"/>
              <a:gd name="connsiteX7" fmla="*/ 497121 w 923645"/>
              <a:gd name="connsiteY7" fmla="*/ 471628 h 800100"/>
              <a:gd name="connsiteX8" fmla="*/ 572621 w 923645"/>
              <a:gd name="connsiteY8" fmla="*/ 185317 h 800100"/>
              <a:gd name="connsiteX9" fmla="*/ 831476 w 923645"/>
              <a:gd name="connsiteY9" fmla="*/ 0 h 800100"/>
              <a:gd name="connsiteX10" fmla="*/ 334356 w 923645"/>
              <a:gd name="connsiteY10" fmla="*/ 0 h 800100"/>
              <a:gd name="connsiteX11" fmla="*/ 426524 w 923645"/>
              <a:gd name="connsiteY11" fmla="*/ 174531 h 800100"/>
              <a:gd name="connsiteX12" fmla="*/ 270622 w 923645"/>
              <a:gd name="connsiteY12" fmla="*/ 279937 h 800100"/>
              <a:gd name="connsiteX13" fmla="*/ 222577 w 923645"/>
              <a:gd name="connsiteY13" fmla="*/ 403972 h 800100"/>
              <a:gd name="connsiteX14" fmla="*/ 426524 w 923645"/>
              <a:gd name="connsiteY14" fmla="*/ 403972 h 800100"/>
              <a:gd name="connsiteX15" fmla="*/ 426524 w 923645"/>
              <a:gd name="connsiteY15" fmla="*/ 800100 h 800100"/>
              <a:gd name="connsiteX16" fmla="*/ 0 w 923645"/>
              <a:gd name="connsiteY16" fmla="*/ 800100 h 800100"/>
              <a:gd name="connsiteX17" fmla="*/ 0 w 923645"/>
              <a:gd name="connsiteY17" fmla="*/ 471628 h 800100"/>
              <a:gd name="connsiteX18" fmla="*/ 75499 w 923645"/>
              <a:gd name="connsiteY18" fmla="*/ 185317 h 800100"/>
              <a:gd name="connsiteX19" fmla="*/ 334356 w 923645"/>
              <a:gd name="connsiteY19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23645" h="800100">
                <a:moveTo>
                  <a:pt x="831476" y="0"/>
                </a:moveTo>
                <a:lnTo>
                  <a:pt x="923645" y="174531"/>
                </a:lnTo>
                <a:cubicBezTo>
                  <a:pt x="848472" y="209830"/>
                  <a:pt x="796505" y="244966"/>
                  <a:pt x="767743" y="279937"/>
                </a:cubicBezTo>
                <a:cubicBezTo>
                  <a:pt x="738982" y="314909"/>
                  <a:pt x="722966" y="356254"/>
                  <a:pt x="719698" y="403972"/>
                </a:cubicBezTo>
                <a:lnTo>
                  <a:pt x="923645" y="403972"/>
                </a:lnTo>
                <a:lnTo>
                  <a:pt x="923645" y="800100"/>
                </a:lnTo>
                <a:lnTo>
                  <a:pt x="497121" y="800100"/>
                </a:lnTo>
                <a:lnTo>
                  <a:pt x="497121" y="471628"/>
                </a:lnTo>
                <a:cubicBezTo>
                  <a:pt x="497121" y="350697"/>
                  <a:pt x="522288" y="255261"/>
                  <a:pt x="572621" y="185317"/>
                </a:cubicBezTo>
                <a:cubicBezTo>
                  <a:pt x="622954" y="115374"/>
                  <a:pt x="709239" y="53601"/>
                  <a:pt x="831476" y="0"/>
                </a:cubicBezTo>
                <a:close/>
                <a:moveTo>
                  <a:pt x="334356" y="0"/>
                </a:moveTo>
                <a:lnTo>
                  <a:pt x="426524" y="174531"/>
                </a:lnTo>
                <a:cubicBezTo>
                  <a:pt x="351351" y="209830"/>
                  <a:pt x="299384" y="244966"/>
                  <a:pt x="270622" y="279937"/>
                </a:cubicBezTo>
                <a:cubicBezTo>
                  <a:pt x="241860" y="314909"/>
                  <a:pt x="225845" y="356254"/>
                  <a:pt x="222577" y="403972"/>
                </a:cubicBezTo>
                <a:lnTo>
                  <a:pt x="426524" y="403972"/>
                </a:lnTo>
                <a:lnTo>
                  <a:pt x="426524" y="800100"/>
                </a:lnTo>
                <a:lnTo>
                  <a:pt x="0" y="800100"/>
                </a:lnTo>
                <a:lnTo>
                  <a:pt x="0" y="471628"/>
                </a:lnTo>
                <a:cubicBezTo>
                  <a:pt x="0" y="350697"/>
                  <a:pt x="25167" y="255261"/>
                  <a:pt x="75499" y="185317"/>
                </a:cubicBezTo>
                <a:cubicBezTo>
                  <a:pt x="125833" y="115374"/>
                  <a:pt x="212118" y="53601"/>
                  <a:pt x="3343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Freeform 12"/>
          <p:cNvSpPr>
            <a:spLocks noChangeAspect="1"/>
          </p:cNvSpPr>
          <p:nvPr userDrawn="1"/>
        </p:nvSpPr>
        <p:spPr bwMode="auto">
          <a:xfrm>
            <a:off x="10363200" y="3886200"/>
            <a:ext cx="1055590" cy="914400"/>
          </a:xfrm>
          <a:custGeom>
            <a:avLst/>
            <a:gdLst>
              <a:gd name="connsiteX0" fmla="*/ 752200 w 1397580"/>
              <a:gd name="connsiteY0" fmla="*/ 0 h 1210643"/>
              <a:gd name="connsiteX1" fmla="*/ 1397580 w 1397580"/>
              <a:gd name="connsiteY1" fmla="*/ 0 h 1210643"/>
              <a:gd name="connsiteX2" fmla="*/ 1397580 w 1397580"/>
              <a:gd name="connsiteY2" fmla="*/ 497016 h 1210643"/>
              <a:gd name="connsiteX3" fmla="*/ 1283340 w 1397580"/>
              <a:gd name="connsiteY3" fmla="*/ 930978 h 1210643"/>
              <a:gd name="connsiteX4" fmla="*/ 893145 w 1397580"/>
              <a:gd name="connsiteY4" fmla="*/ 1210643 h 1210643"/>
              <a:gd name="connsiteX5" fmla="*/ 752200 w 1397580"/>
              <a:gd name="connsiteY5" fmla="*/ 946556 h 1210643"/>
              <a:gd name="connsiteX6" fmla="*/ 988839 w 1397580"/>
              <a:gd name="connsiteY6" fmla="*/ 787066 h 1210643"/>
              <a:gd name="connsiteX7" fmla="*/ 1060796 w 1397580"/>
              <a:gd name="connsiteY7" fmla="*/ 599387 h 1210643"/>
              <a:gd name="connsiteX8" fmla="*/ 752200 w 1397580"/>
              <a:gd name="connsiteY8" fmla="*/ 599387 h 1210643"/>
              <a:gd name="connsiteX9" fmla="*/ 0 w 1397580"/>
              <a:gd name="connsiteY9" fmla="*/ 0 h 1210643"/>
              <a:gd name="connsiteX10" fmla="*/ 645379 w 1397580"/>
              <a:gd name="connsiteY10" fmla="*/ 0 h 1210643"/>
              <a:gd name="connsiteX11" fmla="*/ 645379 w 1397580"/>
              <a:gd name="connsiteY11" fmla="*/ 497016 h 1210643"/>
              <a:gd name="connsiteX12" fmla="*/ 531140 w 1397580"/>
              <a:gd name="connsiteY12" fmla="*/ 930978 h 1210643"/>
              <a:gd name="connsiteX13" fmla="*/ 140945 w 1397580"/>
              <a:gd name="connsiteY13" fmla="*/ 1210643 h 1210643"/>
              <a:gd name="connsiteX14" fmla="*/ 0 w 1397580"/>
              <a:gd name="connsiteY14" fmla="*/ 946556 h 1210643"/>
              <a:gd name="connsiteX15" fmla="*/ 236639 w 1397580"/>
              <a:gd name="connsiteY15" fmla="*/ 787066 h 1210643"/>
              <a:gd name="connsiteX16" fmla="*/ 308595 w 1397580"/>
              <a:gd name="connsiteY16" fmla="*/ 599387 h 1210643"/>
              <a:gd name="connsiteX17" fmla="*/ 0 w 1397580"/>
              <a:gd name="connsiteY17" fmla="*/ 599387 h 1210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397580" h="1210643">
                <a:moveTo>
                  <a:pt x="752200" y="0"/>
                </a:moveTo>
                <a:lnTo>
                  <a:pt x="1397580" y="0"/>
                </a:lnTo>
                <a:lnTo>
                  <a:pt x="1397580" y="497016"/>
                </a:lnTo>
                <a:cubicBezTo>
                  <a:pt x="1397580" y="679998"/>
                  <a:pt x="1359500" y="824652"/>
                  <a:pt x="1283340" y="930978"/>
                </a:cubicBezTo>
                <a:cubicBezTo>
                  <a:pt x="1207181" y="1037306"/>
                  <a:pt x="1077116" y="1130527"/>
                  <a:pt x="893145" y="1210643"/>
                </a:cubicBezTo>
                <a:lnTo>
                  <a:pt x="752200" y="946556"/>
                </a:lnTo>
                <a:cubicBezTo>
                  <a:pt x="866935" y="893146"/>
                  <a:pt x="945814" y="839983"/>
                  <a:pt x="988839" y="787066"/>
                </a:cubicBezTo>
                <a:cubicBezTo>
                  <a:pt x="1031865" y="734150"/>
                  <a:pt x="1055850" y="671590"/>
                  <a:pt x="1060796" y="599387"/>
                </a:cubicBezTo>
                <a:lnTo>
                  <a:pt x="752200" y="599387"/>
                </a:lnTo>
                <a:close/>
                <a:moveTo>
                  <a:pt x="0" y="0"/>
                </a:moveTo>
                <a:lnTo>
                  <a:pt x="645379" y="0"/>
                </a:lnTo>
                <a:lnTo>
                  <a:pt x="645379" y="497016"/>
                </a:lnTo>
                <a:cubicBezTo>
                  <a:pt x="645379" y="679998"/>
                  <a:pt x="607299" y="824652"/>
                  <a:pt x="531140" y="930978"/>
                </a:cubicBezTo>
                <a:cubicBezTo>
                  <a:pt x="454980" y="1037306"/>
                  <a:pt x="324915" y="1130527"/>
                  <a:pt x="140945" y="1210643"/>
                </a:cubicBezTo>
                <a:lnTo>
                  <a:pt x="0" y="946556"/>
                </a:lnTo>
                <a:cubicBezTo>
                  <a:pt x="114734" y="893146"/>
                  <a:pt x="193614" y="839983"/>
                  <a:pt x="236639" y="787066"/>
                </a:cubicBezTo>
                <a:cubicBezTo>
                  <a:pt x="279664" y="734150"/>
                  <a:pt x="303650" y="671590"/>
                  <a:pt x="308595" y="599387"/>
                </a:cubicBezTo>
                <a:lnTo>
                  <a:pt x="0" y="599387"/>
                </a:ln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914086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AC29E-186A-46A5-8C20-9D17D84F1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BD2BAF-5F1C-4995-AC68-7251935C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45817B-0075-4442-8FC5-6345A428D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030350-B5AC-4494-8F19-E116B952C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2305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D26AC1-0738-4DF2-AD94-A51900A39340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9820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11811000" y="0"/>
            <a:ext cx="381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664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82880"/>
            <a:ext cx="11430000" cy="914400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square" lIns="91440" tIns="45720" bIns="0">
            <a:noAutofit/>
          </a:bodyPr>
          <a:lstStyle>
            <a:lvl1pPr>
              <a:lnSpc>
                <a:spcPct val="8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2029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976144-3494-48F5-912E-6FE667D29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  <a:prstGeom prst="rect">
            <a:avLst/>
          </a:prstGeom>
        </p:spPr>
        <p:txBody>
          <a:bodyPr vert="horz" lIns="0" tIns="4572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2797A-0E14-474C-848E-06912870A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143000"/>
            <a:ext cx="11430000" cy="5257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A217E-6DDA-4383-B366-A0FA149DB9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629400"/>
            <a:ext cx="13716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8763E-B898-436D-883D-03711491D54A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E200A-1E68-4329-B3DC-2AB4387CCD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09800" y="6629401"/>
            <a:ext cx="77724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1512A-0CCA-42A8-A940-F6DF060CCB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39400" y="6629400"/>
            <a:ext cx="1371600" cy="11429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71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0" r:id="rId3"/>
    <p:sldLayoutId id="2147483683" r:id="rId4"/>
    <p:sldLayoutId id="2147483684" r:id="rId5"/>
    <p:sldLayoutId id="2147483654" r:id="rId6"/>
    <p:sldLayoutId id="2147483650" r:id="rId7"/>
    <p:sldLayoutId id="2147483663" r:id="rId8"/>
    <p:sldLayoutId id="2147483662" r:id="rId9"/>
    <p:sldLayoutId id="2147483651" r:id="rId10"/>
    <p:sldLayoutId id="2147483664" r:id="rId11"/>
    <p:sldLayoutId id="2147483665" r:id="rId12"/>
    <p:sldLayoutId id="2147483652" r:id="rId13"/>
    <p:sldLayoutId id="2147483666" r:id="rId14"/>
    <p:sldLayoutId id="2147483667" r:id="rId15"/>
    <p:sldLayoutId id="2147483653" r:id="rId16"/>
    <p:sldLayoutId id="2147483668" r:id="rId17"/>
    <p:sldLayoutId id="2147483669" r:id="rId18"/>
    <p:sldLayoutId id="2147483655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8" r:id="rId28"/>
    <p:sldLayoutId id="2147483679" r:id="rId29"/>
    <p:sldLayoutId id="2147483680" r:id="rId30"/>
    <p:sldLayoutId id="2147483682" r:id="rId31"/>
    <p:sldLayoutId id="2147483681" r:id="rId32"/>
    <p:sldLayoutId id="2147483685" r:id="rId33"/>
    <p:sldLayoutId id="2147483656" r:id="rId34"/>
    <p:sldLayoutId id="2147483657" r:id="rId35"/>
    <p:sldLayoutId id="2147483658" r:id="rId36"/>
    <p:sldLayoutId id="2147483659" r:id="rId37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3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84313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125" indent="-284163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144" userDrawn="1">
          <p15:clr>
            <a:srgbClr val="F26B43"/>
          </p15:clr>
        </p15:guide>
        <p15:guide id="4" orient="horz" pos="4176" userDrawn="1">
          <p15:clr>
            <a:srgbClr val="F26B43"/>
          </p15:clr>
        </p15:guide>
        <p15:guide id="5" pos="240" userDrawn="1">
          <p15:clr>
            <a:srgbClr val="F26B43"/>
          </p15:clr>
        </p15:guide>
        <p15:guide id="6" pos="74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it.com/@HylandOutreach/ListExample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it.com/@HylandOutreach/InputExample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it.com/@HylandOutreach/AttributesExampl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999" y="228600"/>
            <a:ext cx="8801101" cy="2743200"/>
          </a:xfrm>
        </p:spPr>
        <p:txBody>
          <a:bodyPr>
            <a:noAutofit/>
          </a:bodyPr>
          <a:lstStyle/>
          <a:p>
            <a:r>
              <a:rPr lang="en-US" sz="6600" dirty="0"/>
              <a:t>More HTML Elements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4883068" cy="553998"/>
          </a:xfrm>
        </p:spPr>
        <p:txBody>
          <a:bodyPr/>
          <a:lstStyle/>
          <a:p>
            <a:r>
              <a:rPr lang="en-US" dirty="0"/>
              <a:t>Hy-Tech Club: Web 101</a:t>
            </a:r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1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9880830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Nesting activity</a:t>
            </a:r>
          </a:p>
        </p:txBody>
      </p:sp>
      <p:pic>
        <p:nvPicPr>
          <p:cNvPr id="4" name="Picture 2" descr="Image result for russian nesting doll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1937" y="1714500"/>
            <a:ext cx="4048125" cy="404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20867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7150" indent="0">
              <a:buNone/>
            </a:pPr>
            <a:r>
              <a:rPr lang="en-US" sz="11500" dirty="0">
                <a:hlinkClick r:id="rId3"/>
              </a:rPr>
              <a:t>https://replit.com/@HylandOutreach/ListExample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1457866773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The </a:t>
            </a:r>
            <a:r>
              <a:rPr lang="en-US" sz="4000" cap="none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chemeClr val="accent6"/>
                </a:solidFill>
              </a:rPr>
              <a:t> element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11430000" cy="17145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chemeClr val="bg1"/>
                </a:solidFill>
              </a:rPr>
              <a:t>s are interactive controls that accept data from the user</a:t>
            </a:r>
          </a:p>
          <a:p>
            <a:r>
              <a:rPr lang="en-US" dirty="0">
                <a:solidFill>
                  <a:schemeClr val="bg1"/>
                </a:solidFill>
              </a:rPr>
              <a:t>The </a:t>
            </a:r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chemeClr val="bg1"/>
                </a:solidFill>
              </a:rPr>
              <a:t> attribute determines how the </a:t>
            </a:r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chemeClr val="bg1"/>
                </a:solidFill>
              </a:rPr>
              <a:t> appears</a:t>
            </a:r>
          </a:p>
          <a:p>
            <a:r>
              <a:rPr lang="en-US" dirty="0">
                <a:solidFill>
                  <a:schemeClr val="bg1"/>
                </a:solidFill>
              </a:rPr>
              <a:t>It is a </a:t>
            </a:r>
            <a:r>
              <a:rPr lang="en-US" i="1" dirty="0">
                <a:solidFill>
                  <a:schemeClr val="bg1"/>
                </a:solidFill>
              </a:rPr>
              <a:t>self-closing tag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45403" y="2857500"/>
            <a:ext cx="6701193" cy="3619452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r>
              <a:rPr lang="en-US" sz="3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3600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3600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3600" dirty="0">
                <a:solidFill>
                  <a:srgbClr val="CE9178"/>
                </a:solidFill>
                <a:latin typeface="Consolas" panose="020B0609020204030204" pitchFamily="49" charset="0"/>
              </a:rPr>
              <a:t>"text"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3600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US" sz="3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3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3600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3600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3600" dirty="0">
                <a:solidFill>
                  <a:srgbClr val="CE9178"/>
                </a:solidFill>
                <a:latin typeface="Consolas" panose="020B0609020204030204" pitchFamily="49" charset="0"/>
              </a:rPr>
              <a:t>"button"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3600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US" sz="3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3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3600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3600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3600" dirty="0">
                <a:solidFill>
                  <a:srgbClr val="CE9178"/>
                </a:solidFill>
                <a:latin typeface="Consolas" panose="020B0609020204030204" pitchFamily="49" charset="0"/>
              </a:rPr>
              <a:t>"radio"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3600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US" sz="3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3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3600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3600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3600" dirty="0">
                <a:solidFill>
                  <a:srgbClr val="CE9178"/>
                </a:solidFill>
                <a:latin typeface="Consolas" panose="020B0609020204030204" pitchFamily="49" charset="0"/>
              </a:rPr>
              <a:t>"checkbox"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3600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US" sz="3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3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3600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3600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3600" dirty="0">
                <a:solidFill>
                  <a:srgbClr val="CE9178"/>
                </a:solidFill>
                <a:latin typeface="Consolas" panose="020B0609020204030204" pitchFamily="49" charset="0"/>
              </a:rPr>
              <a:t>"range"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3600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US" sz="3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3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3600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3600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3600" dirty="0">
                <a:solidFill>
                  <a:srgbClr val="CE9178"/>
                </a:solidFill>
                <a:latin typeface="Consolas" panose="020B0609020204030204" pitchFamily="49" charset="0"/>
              </a:rPr>
              <a:t>"submit"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3600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US" sz="3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449331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Special inputs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11430000" cy="1257300"/>
          </a:xfrm>
        </p:spPr>
        <p:txBody>
          <a:bodyPr>
            <a:normAutofit/>
          </a:bodyPr>
          <a:lstStyle/>
          <a:p>
            <a:r>
              <a:rPr lang="en-US" sz="32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textarea</a:t>
            </a:r>
            <a:r>
              <a:rPr lang="en-US" dirty="0">
                <a:solidFill>
                  <a:schemeClr val="bg1"/>
                </a:solidFill>
              </a:rPr>
              <a:t> is used to create a multi-line text box</a:t>
            </a:r>
          </a:p>
          <a:p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chemeClr val="bg1"/>
                </a:solidFill>
              </a:rPr>
              <a:t> and </a:t>
            </a:r>
            <a:r>
              <a:rPr lang="en-US" sz="3200" b="1" dirty="0">
                <a:solidFill>
                  <a:srgbClr val="54C8E8">
                    <a:lumMod val="60000"/>
                    <a:lumOff val="40000"/>
                  </a:srgbClr>
                </a:solidFill>
                <a:latin typeface="Consolas" panose="020B0609020204030204" pitchFamily="49" charset="0"/>
              </a:rPr>
              <a:t>option</a:t>
            </a:r>
            <a:r>
              <a:rPr lang="en-US" dirty="0">
                <a:solidFill>
                  <a:schemeClr val="bg1"/>
                </a:solidFill>
              </a:rPr>
              <a:t> are used to create a dropdown list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05668" y="2971800"/>
            <a:ext cx="8980664" cy="2511457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r>
              <a:rPr lang="en-US" sz="3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3600" dirty="0">
                <a:solidFill>
                  <a:srgbClr val="569CD6"/>
                </a:solidFill>
                <a:latin typeface="Consolas" panose="020B0609020204030204" pitchFamily="49" charset="0"/>
              </a:rPr>
              <a:t>select</a:t>
            </a:r>
            <a:r>
              <a:rPr lang="en-US" sz="3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3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3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3600" dirty="0">
                <a:solidFill>
                  <a:srgbClr val="569CD6"/>
                </a:solidFill>
                <a:latin typeface="Consolas" panose="020B0609020204030204" pitchFamily="49" charset="0"/>
              </a:rPr>
              <a:t>option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3600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3600" dirty="0">
                <a:solidFill>
                  <a:srgbClr val="CE9178"/>
                </a:solidFill>
                <a:latin typeface="Consolas" panose="020B0609020204030204" pitchFamily="49" charset="0"/>
              </a:rPr>
              <a:t>"1"</a:t>
            </a:r>
            <a:r>
              <a:rPr lang="en-US" sz="3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One</a:t>
            </a:r>
            <a:r>
              <a:rPr lang="en-US" sz="3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3600" dirty="0">
                <a:solidFill>
                  <a:srgbClr val="569CD6"/>
                </a:solidFill>
                <a:latin typeface="Consolas" panose="020B0609020204030204" pitchFamily="49" charset="0"/>
              </a:rPr>
              <a:t>option</a:t>
            </a:r>
            <a:r>
              <a:rPr lang="en-US" sz="3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3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3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3600" dirty="0">
                <a:solidFill>
                  <a:srgbClr val="569CD6"/>
                </a:solidFill>
                <a:latin typeface="Consolas" panose="020B0609020204030204" pitchFamily="49" charset="0"/>
              </a:rPr>
              <a:t>option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3600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3600" dirty="0">
                <a:solidFill>
                  <a:srgbClr val="CE9178"/>
                </a:solidFill>
                <a:latin typeface="Consolas" panose="020B0609020204030204" pitchFamily="49" charset="0"/>
              </a:rPr>
              <a:t>"2"</a:t>
            </a:r>
            <a:r>
              <a:rPr lang="en-US" sz="3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Two</a:t>
            </a:r>
            <a:r>
              <a:rPr lang="en-US" sz="3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3600" dirty="0">
                <a:solidFill>
                  <a:srgbClr val="569CD6"/>
                </a:solidFill>
                <a:latin typeface="Consolas" panose="020B0609020204030204" pitchFamily="49" charset="0"/>
              </a:rPr>
              <a:t>option</a:t>
            </a:r>
            <a:r>
              <a:rPr lang="en-US" sz="3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3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3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3600" dirty="0">
                <a:solidFill>
                  <a:srgbClr val="569CD6"/>
                </a:solidFill>
                <a:latin typeface="Consolas" panose="020B0609020204030204" pitchFamily="49" charset="0"/>
              </a:rPr>
              <a:t>select</a:t>
            </a:r>
            <a:r>
              <a:rPr lang="en-US" sz="3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3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80567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input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7150" indent="0">
              <a:buNone/>
            </a:pPr>
            <a:r>
              <a:rPr lang="en-US" sz="11500" dirty="0">
                <a:hlinkClick r:id="rId3"/>
              </a:rPr>
              <a:t>https://replit.com/@HylandOutreach</a:t>
            </a:r>
            <a:r>
              <a:rPr lang="en-US" sz="11500">
                <a:hlinkClick r:id="rId3"/>
              </a:rPr>
              <a:t>/InputExamples</a:t>
            </a:r>
            <a:endParaRPr lang="en-US" sz="16600" dirty="0"/>
          </a:p>
        </p:txBody>
      </p:sp>
    </p:spTree>
    <p:extLst>
      <p:ext uri="{BB962C8B-B14F-4D97-AF65-F5344CB8AC3E}">
        <p14:creationId xmlns:p14="http://schemas.microsoft.com/office/powerpoint/2010/main" val="405066841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HTML Attributes</a:t>
            </a:r>
          </a:p>
          <a:p>
            <a:r>
              <a:rPr lang="en-US" dirty="0"/>
              <a:t>HTML Lists &amp; Inputs</a:t>
            </a:r>
          </a:p>
        </p:txBody>
      </p:sp>
    </p:spTree>
    <p:extLst>
      <p:ext uri="{BB962C8B-B14F-4D97-AF65-F5344CB8AC3E}">
        <p14:creationId xmlns:p14="http://schemas.microsoft.com/office/powerpoint/2010/main" val="351178720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Attributes</a:t>
            </a:r>
          </a:p>
        </p:txBody>
      </p:sp>
      <p:pic>
        <p:nvPicPr>
          <p:cNvPr id="1030" name="Picture 6" descr="Image result for rpg attribute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570"/>
          <a:stretch/>
        </p:blipFill>
        <p:spPr bwMode="auto">
          <a:xfrm>
            <a:off x="5181600" y="-6145"/>
            <a:ext cx="7086600" cy="6864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923540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example: The anchor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11430000" cy="1714500"/>
          </a:xfrm>
        </p:spPr>
        <p:txBody>
          <a:bodyPr>
            <a:normAutofit/>
          </a:bodyPr>
          <a:lstStyle/>
          <a:p>
            <a:pPr marL="57150" indent="0" algn="ctr">
              <a:buNone/>
            </a:pPr>
            <a:endParaRPr lang="en-US" sz="36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57150" indent="0" algn="ctr">
              <a:buNone/>
            </a:pPr>
            <a:r>
              <a:rPr lang="en-US" sz="3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3600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3600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3600" dirty="0">
                <a:solidFill>
                  <a:srgbClr val="CE9178"/>
                </a:solidFill>
                <a:latin typeface="Consolas" panose="020B0609020204030204" pitchFamily="49" charset="0"/>
              </a:rPr>
              <a:t>"http://wikipedia.org/"</a:t>
            </a:r>
            <a:r>
              <a:rPr lang="en-US" sz="3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Wikipedia</a:t>
            </a:r>
            <a:r>
              <a:rPr lang="en-US" sz="3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3600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sz="3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36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188720" y="1783080"/>
            <a:ext cx="7086600" cy="685800"/>
          </a:xfrm>
          <a:prstGeom prst="rect">
            <a:avLst/>
          </a:prstGeom>
          <a:solidFill>
            <a:schemeClr val="accent2">
              <a:alpha val="10000"/>
            </a:schemeClr>
          </a:solidFill>
          <a:ln w="41275">
            <a:solidFill>
              <a:schemeClr val="accent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3045148"/>
            <a:ext cx="6747681" cy="904863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000" b="1" dirty="0">
                <a:solidFill>
                  <a:schemeClr val="accent6"/>
                </a:solidFill>
              </a:rPr>
              <a:t>Q:</a:t>
            </a:r>
            <a:r>
              <a:rPr lang="en-US" sz="4000" dirty="0">
                <a:solidFill>
                  <a:schemeClr val="accent6"/>
                </a:solidFill>
              </a:rPr>
              <a:t> What does the </a:t>
            </a:r>
            <a:r>
              <a:rPr lang="en-US" sz="4400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en-US" sz="4000" dirty="0">
                <a:solidFill>
                  <a:schemeClr val="accent6"/>
                </a:solidFill>
              </a:rPr>
              <a:t> do?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1001" y="4457700"/>
            <a:ext cx="11430000" cy="1458861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000" b="1" dirty="0">
                <a:solidFill>
                  <a:schemeClr val="accent6"/>
                </a:solidFill>
              </a:rPr>
              <a:t>A: </a:t>
            </a:r>
            <a:r>
              <a:rPr lang="en-US" sz="4000" dirty="0">
                <a:solidFill>
                  <a:schemeClr val="accent6"/>
                </a:solidFill>
              </a:rPr>
              <a:t>The </a:t>
            </a:r>
            <a:r>
              <a:rPr lang="en-US" sz="4400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en-US" sz="4000" dirty="0">
                <a:solidFill>
                  <a:schemeClr val="accent6"/>
                </a:solidFill>
              </a:rPr>
              <a:t> </a:t>
            </a:r>
            <a:r>
              <a:rPr lang="en-US" sz="4000" i="1" dirty="0">
                <a:solidFill>
                  <a:schemeClr val="accent6"/>
                </a:solidFill>
              </a:rPr>
              <a:t>attribute</a:t>
            </a:r>
            <a:r>
              <a:rPr lang="en-US" sz="4000" dirty="0">
                <a:solidFill>
                  <a:schemeClr val="accent6"/>
                </a:solidFill>
              </a:rPr>
              <a:t> specifies the destination URL for the link</a:t>
            </a:r>
          </a:p>
        </p:txBody>
      </p:sp>
    </p:spTree>
    <p:extLst>
      <p:ext uri="{BB962C8B-B14F-4D97-AF65-F5344CB8AC3E}">
        <p14:creationId xmlns:p14="http://schemas.microsoft.com/office/powerpoint/2010/main" val="28892028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attributes?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Attributes add extra information to HTML elements</a:t>
            </a:r>
          </a:p>
          <a:p>
            <a:pPr lvl="1"/>
            <a:r>
              <a:rPr lang="en-US" dirty="0"/>
              <a:t>They allow developers to customize the behavior of elements</a:t>
            </a:r>
          </a:p>
          <a:p>
            <a:pPr lvl="1"/>
            <a:endParaRPr lang="en-US" dirty="0"/>
          </a:p>
          <a:p>
            <a:r>
              <a:rPr lang="en-US" dirty="0"/>
              <a:t>Attributes go inside of the </a:t>
            </a:r>
            <a:r>
              <a:rPr lang="en-US" i="1" dirty="0"/>
              <a:t>opening tag</a:t>
            </a:r>
            <a:r>
              <a:rPr lang="en-US" dirty="0"/>
              <a:t> of an HTML element</a:t>
            </a:r>
          </a:p>
          <a:p>
            <a:pPr marL="57150" indent="0">
              <a:buNone/>
            </a:pPr>
            <a:endParaRPr lang="en-US" dirty="0"/>
          </a:p>
          <a:p>
            <a:pPr marL="57150" indent="0" algn="ctr">
              <a:buNone/>
            </a:pPr>
            <a:r>
              <a:rPr lang="en-US" sz="5400" dirty="0">
                <a:solidFill>
                  <a:srgbClr val="800000"/>
                </a:solidFill>
                <a:latin typeface="Consolas" panose="020B0609020204030204" pitchFamily="49" charset="0"/>
              </a:rPr>
              <a:t>&lt;a</a:t>
            </a:r>
            <a:r>
              <a:rPr lang="en-US" sz="5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54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sz="5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5400" dirty="0">
                <a:solidFill>
                  <a:srgbClr val="0000FF"/>
                </a:solidFill>
                <a:latin typeface="Consolas" panose="020B0609020204030204" pitchFamily="49" charset="0"/>
              </a:rPr>
              <a:t>"file.html"</a:t>
            </a:r>
            <a:r>
              <a:rPr lang="en-US" sz="5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5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5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/>
          </a:p>
          <a:p>
            <a:r>
              <a:rPr lang="en-US" dirty="0"/>
              <a:t>Attribute name, equals sign, quotation marks, attribute value</a:t>
            </a:r>
          </a:p>
          <a:p>
            <a:pPr marL="57150" indent="0">
              <a:buNone/>
            </a:pPr>
            <a:endParaRPr lang="en-US" dirty="0"/>
          </a:p>
          <a:p>
            <a:endParaRPr lang="en-US" dirty="0"/>
          </a:p>
          <a:p>
            <a:pPr marL="571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8185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Mini-quiz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" indent="0" algn="ctr">
              <a:buNone/>
            </a:pPr>
            <a:r>
              <a:rPr lang="en-US" sz="48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4800" dirty="0" err="1">
                <a:solidFill>
                  <a:srgbClr val="800000"/>
                </a:solidFill>
                <a:latin typeface="Consolas" panose="020B0609020204030204" pitchFamily="49" charset="0"/>
              </a:rPr>
              <a:t>img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4800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4800" dirty="0">
                <a:solidFill>
                  <a:srgbClr val="0000FF"/>
                </a:solidFill>
                <a:latin typeface="Consolas" panose="020B0609020204030204" pitchFamily="49" charset="0"/>
              </a:rPr>
              <a:t>"dog.png"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48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</a:p>
          <a:p>
            <a:pPr lvl="0">
              <a:buClr>
                <a:srgbClr val="98989A"/>
              </a:buClr>
            </a:pPr>
            <a:endParaRPr lang="en-US" dirty="0">
              <a:solidFill>
                <a:srgbClr val="56565A"/>
              </a:solidFill>
            </a:endParaRPr>
          </a:p>
          <a:p>
            <a:pPr marL="57150" lvl="0" indent="0">
              <a:buClr>
                <a:srgbClr val="98989A"/>
              </a:buClr>
              <a:buNone/>
            </a:pPr>
            <a:r>
              <a:rPr lang="en-US" sz="4000" dirty="0">
                <a:solidFill>
                  <a:srgbClr val="56565A"/>
                </a:solidFill>
              </a:rPr>
              <a:t>What is the </a:t>
            </a:r>
            <a:r>
              <a:rPr lang="en-US" sz="4000" i="1" dirty="0">
                <a:solidFill>
                  <a:srgbClr val="56565A"/>
                </a:solidFill>
              </a:rPr>
              <a:t>attribute name</a:t>
            </a:r>
            <a:r>
              <a:rPr lang="en-US" sz="4000" dirty="0">
                <a:solidFill>
                  <a:srgbClr val="56565A"/>
                </a:solidFill>
              </a:rPr>
              <a:t>?</a:t>
            </a:r>
          </a:p>
          <a:p>
            <a:pPr marL="57150" lvl="0" indent="0">
              <a:buClr>
                <a:srgbClr val="98989A"/>
              </a:buClr>
              <a:buNone/>
            </a:pPr>
            <a:r>
              <a:rPr lang="en-US" sz="4800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endParaRPr lang="en-US" sz="4800" dirty="0">
              <a:solidFill>
                <a:srgbClr val="56565A"/>
              </a:solidFill>
            </a:endParaRPr>
          </a:p>
          <a:p>
            <a:pPr marL="57150" lvl="0" indent="0">
              <a:buClr>
                <a:srgbClr val="98989A"/>
              </a:buClr>
              <a:buNone/>
            </a:pPr>
            <a:r>
              <a:rPr lang="en-US" sz="4000" dirty="0">
                <a:solidFill>
                  <a:srgbClr val="56565A"/>
                </a:solidFill>
              </a:rPr>
              <a:t>What is the </a:t>
            </a:r>
            <a:r>
              <a:rPr lang="en-US" sz="4000" i="1" dirty="0">
                <a:solidFill>
                  <a:srgbClr val="56565A"/>
                </a:solidFill>
              </a:rPr>
              <a:t>attribute value</a:t>
            </a:r>
            <a:r>
              <a:rPr lang="en-US" sz="4000" dirty="0">
                <a:solidFill>
                  <a:srgbClr val="56565A"/>
                </a:solidFill>
              </a:rPr>
              <a:t>?</a:t>
            </a:r>
          </a:p>
          <a:p>
            <a:pPr marL="57150" lvl="0" indent="0">
              <a:buClr>
                <a:srgbClr val="98989A"/>
              </a:buClr>
              <a:buNone/>
            </a:pPr>
            <a:r>
              <a:rPr lang="en-US" sz="4800" dirty="0">
                <a:solidFill>
                  <a:srgbClr val="0000FF"/>
                </a:solidFill>
                <a:latin typeface="Consolas" panose="020B0609020204030204" pitchFamily="49" charset="0"/>
              </a:rPr>
              <a:t>dog.png</a:t>
            </a:r>
            <a:endParaRPr lang="en-US" sz="4800" dirty="0">
              <a:solidFill>
                <a:srgbClr val="56565A"/>
              </a:solidFill>
            </a:endParaRPr>
          </a:p>
          <a:p>
            <a:pPr marL="57150" indent="0" algn="ctr">
              <a:buNone/>
            </a:pPr>
            <a:endParaRPr lang="en-US" sz="4800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pPr marL="57150" indent="0" algn="ctr">
              <a:buNone/>
            </a:pPr>
            <a:endParaRPr lang="en-US" sz="4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23523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7150" indent="0">
              <a:buNone/>
            </a:pPr>
            <a:r>
              <a:rPr lang="en-US" sz="11500" dirty="0">
                <a:hlinkClick r:id="rId3"/>
              </a:rPr>
              <a:t>https://replit.com/@HylandOutreach/AttributesExample</a:t>
            </a:r>
            <a:endParaRPr lang="en-US" sz="11500" dirty="0"/>
          </a:p>
        </p:txBody>
      </p:sp>
    </p:spTree>
    <p:extLst>
      <p:ext uri="{BB962C8B-B14F-4D97-AF65-F5344CB8AC3E}">
        <p14:creationId xmlns:p14="http://schemas.microsoft.com/office/powerpoint/2010/main" val="238906886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062162"/>
            <a:ext cx="4572000" cy="2738438"/>
          </a:xfrm>
        </p:spPr>
        <p:txBody>
          <a:bodyPr/>
          <a:lstStyle/>
          <a:p>
            <a:r>
              <a:rPr lang="en-US" dirty="0"/>
              <a:t>More HTML Elements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1121246"/>
            <a:ext cx="4372585" cy="462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02745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The list elements: </a:t>
            </a:r>
            <a:r>
              <a:rPr lang="en-US" sz="4000" cap="none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ul</a:t>
            </a:r>
            <a:r>
              <a:rPr lang="en-US" dirty="0">
                <a:solidFill>
                  <a:schemeClr val="accent6"/>
                </a:solidFill>
              </a:rPr>
              <a:t> and </a:t>
            </a:r>
            <a:r>
              <a:rPr lang="en-US" sz="4000" cap="none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ol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Lists are used to display groups of items</a:t>
            </a:r>
          </a:p>
          <a:p>
            <a:r>
              <a:rPr lang="en-US" dirty="0">
                <a:solidFill>
                  <a:schemeClr val="bg1"/>
                </a:solidFill>
              </a:rPr>
              <a:t>They can be unordered (bullet points) or ordered (numbered)</a:t>
            </a:r>
          </a:p>
          <a:p>
            <a:r>
              <a:rPr lang="en-US" dirty="0">
                <a:solidFill>
                  <a:schemeClr val="bg1"/>
                </a:solidFill>
              </a:rPr>
              <a:t>Each item is its own HTML element: 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li</a:t>
            </a:r>
          </a:p>
          <a:p>
            <a:r>
              <a:rPr lang="en-US" dirty="0">
                <a:solidFill>
                  <a:schemeClr val="bg1"/>
                </a:solidFill>
              </a:rPr>
              <a:t>The list items are </a:t>
            </a:r>
            <a:r>
              <a:rPr lang="en-US" i="1" dirty="0">
                <a:solidFill>
                  <a:schemeClr val="bg1"/>
                </a:solidFill>
              </a:rPr>
              <a:t>children</a:t>
            </a:r>
            <a:r>
              <a:rPr lang="en-US" dirty="0">
                <a:solidFill>
                  <a:schemeClr val="bg1"/>
                </a:solidFill>
              </a:rPr>
              <a:t> and the list elements are the </a:t>
            </a:r>
            <a:r>
              <a:rPr lang="en-US" i="1" dirty="0">
                <a:solidFill>
                  <a:schemeClr val="bg1"/>
                </a:solidFill>
              </a:rPr>
              <a:t>parents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3771900"/>
            <a:ext cx="4674998" cy="2511457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r>
              <a:rPr lang="it-IT" sz="3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it-IT" sz="3600" dirty="0">
                <a:solidFill>
                  <a:srgbClr val="569CD6"/>
                </a:solidFill>
                <a:latin typeface="Consolas" panose="020B0609020204030204" pitchFamily="49" charset="0"/>
              </a:rPr>
              <a:t>ul</a:t>
            </a:r>
            <a:r>
              <a:rPr lang="it-IT" sz="3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it-IT" sz="3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it-IT" sz="3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it-IT" sz="3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it-IT" sz="36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it-IT" sz="3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it-IT" sz="3600" dirty="0">
                <a:solidFill>
                  <a:srgbClr val="D4D4D4"/>
                </a:solidFill>
                <a:latin typeface="Consolas" panose="020B0609020204030204" pitchFamily="49" charset="0"/>
              </a:rPr>
              <a:t>Eggs</a:t>
            </a:r>
            <a:r>
              <a:rPr lang="it-IT" sz="3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it-IT" sz="36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it-IT" sz="3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it-IT" sz="3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it-IT" sz="3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it-IT" sz="3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it-IT" sz="36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it-IT" sz="3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it-IT" sz="3600" dirty="0">
                <a:solidFill>
                  <a:srgbClr val="D4D4D4"/>
                </a:solidFill>
                <a:latin typeface="Consolas" panose="020B0609020204030204" pitchFamily="49" charset="0"/>
              </a:rPr>
              <a:t>Milk</a:t>
            </a:r>
            <a:r>
              <a:rPr lang="it-IT" sz="3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it-IT" sz="36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it-IT" sz="3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it-IT" sz="3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it-IT" sz="3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it-IT" sz="3600" dirty="0">
                <a:solidFill>
                  <a:srgbClr val="569CD6"/>
                </a:solidFill>
                <a:latin typeface="Consolas" panose="020B0609020204030204" pitchFamily="49" charset="0"/>
              </a:rPr>
              <a:t>ul</a:t>
            </a:r>
            <a:r>
              <a:rPr lang="it-IT" sz="3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it-IT" sz="36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22904" y="3771900"/>
            <a:ext cx="5688096" cy="2511457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r>
              <a:rPr lang="it-IT" sz="3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it-IT" sz="3600" dirty="0">
                <a:solidFill>
                  <a:srgbClr val="569CD6"/>
                </a:solidFill>
                <a:latin typeface="Consolas" panose="020B0609020204030204" pitchFamily="49" charset="0"/>
              </a:rPr>
              <a:t>ol</a:t>
            </a:r>
            <a:r>
              <a:rPr lang="it-IT" sz="3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it-IT" sz="3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it-IT" sz="3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it-IT" sz="3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it-IT" sz="36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it-IT" sz="3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it-IT" sz="3600" dirty="0">
                <a:solidFill>
                  <a:srgbClr val="D4D4D4"/>
                </a:solidFill>
                <a:latin typeface="Consolas" panose="020B0609020204030204" pitchFamily="49" charset="0"/>
              </a:rPr>
              <a:t>Iron Man</a:t>
            </a:r>
            <a:r>
              <a:rPr lang="it-IT" sz="3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it-IT" sz="36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it-IT" sz="3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it-IT" sz="3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it-IT" sz="3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it-IT" sz="3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it-IT" sz="36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it-IT" sz="3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it-IT" sz="3600" dirty="0">
                <a:solidFill>
                  <a:srgbClr val="D4D4D4"/>
                </a:solidFill>
                <a:latin typeface="Consolas" panose="020B0609020204030204" pitchFamily="49" charset="0"/>
              </a:rPr>
              <a:t>The Hulk</a:t>
            </a:r>
            <a:r>
              <a:rPr lang="it-IT" sz="3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it-IT" sz="36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it-IT" sz="3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it-IT" sz="3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it-IT" sz="3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it-IT" sz="3600" dirty="0">
                <a:solidFill>
                  <a:srgbClr val="569CD6"/>
                </a:solidFill>
                <a:latin typeface="Consolas" panose="020B0609020204030204" pitchFamily="49" charset="0"/>
              </a:rPr>
              <a:t>ol</a:t>
            </a:r>
            <a:r>
              <a:rPr lang="it-IT" sz="3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it-IT" sz="36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655234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</p:bldLst>
  </p:timing>
</p:sld>
</file>

<file path=ppt/theme/theme1.xml><?xml version="1.0" encoding="utf-8"?>
<a:theme xmlns:a="http://schemas.openxmlformats.org/drawingml/2006/main" name="Hyland 2019">
  <a:themeElements>
    <a:clrScheme name="Hyland">
      <a:dk1>
        <a:srgbClr val="56565A"/>
      </a:dk1>
      <a:lt1>
        <a:srgbClr val="FFFFFF"/>
      </a:lt1>
      <a:dk2>
        <a:srgbClr val="56565A"/>
      </a:dk2>
      <a:lt2>
        <a:srgbClr val="EFEFF0"/>
      </a:lt2>
      <a:accent1>
        <a:srgbClr val="54C8E8"/>
      </a:accent1>
      <a:accent2>
        <a:srgbClr val="6ABF4B"/>
      </a:accent2>
      <a:accent3>
        <a:srgbClr val="98989A"/>
      </a:accent3>
      <a:accent4>
        <a:srgbClr val="C8C8C8"/>
      </a:accent4>
      <a:accent5>
        <a:srgbClr val="EFEFF0"/>
      </a:accent5>
      <a:accent6>
        <a:srgbClr val="FFFFFF"/>
      </a:accent6>
      <a:hlink>
        <a:srgbClr val="6ABF4B"/>
      </a:hlink>
      <a:folHlink>
        <a:srgbClr val="6ABF4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yland">
      <a:fillStyleLst>
        <a:solidFill>
          <a:schemeClr val="phClr"/>
        </a:solidFill>
        <a:solidFill>
          <a:schemeClr val="phClr">
            <a:satMod val="180000"/>
            <a:tint val="40000"/>
          </a:schemeClr>
        </a:solidFill>
        <a:solidFill>
          <a:schemeClr val="phClr">
            <a:shade val="40000"/>
          </a:schemeClr>
        </a:solidFill>
      </a:fillStyleLst>
      <a:lnStyleLst>
        <a:ln>
          <a:solidFill>
            <a:schemeClr val="phClr"/>
          </a:solidFill>
          <a:headEnd type="none" w="med" len="med"/>
          <a:tailEnd type="none" w="med" len="med"/>
        </a:ln>
        <a:ln w="12700" cap="flat" cmpd="sng" algn="ctr">
          <a:solidFill>
            <a:schemeClr val="phClr"/>
          </a:solidFill>
          <a:prstDash val="solid"/>
          <a:miter lim="800000"/>
        </a:ln>
        <a:ln>
          <a:solidFill>
            <a:schemeClr val="phClr"/>
          </a:solidFill>
          <a:headEnd type="none" w="med" len="med"/>
          <a:tailEnd type="none" w="med" len="me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 bwMode="auto">
        <a:solidFill>
          <a:schemeClr val="accent5"/>
        </a:solidFill>
        <a:ln w="12700">
          <a:solidFill>
            <a:schemeClr val="tx2"/>
          </a:solidFill>
          <a:miter lim="800000"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 w="12700">
          <a:miter lim="800000"/>
          <a:headEnd type="none"/>
          <a:tailEnd type="non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custClrLst>
    <a:custClr name="Hyland Green">
      <a:srgbClr val="6ABF4B"/>
    </a:custClr>
    <a:custClr name="Technology Blue">
      <a:srgbClr val="00586F"/>
    </a:custClr>
    <a:custClr name="Bright Blue">
      <a:srgbClr val="54C8E8"/>
    </a:custClr>
    <a:custClr name="Light Blue">
      <a:srgbClr val="96DAEA"/>
    </a:custClr>
    <a:custClr name="Pink">
      <a:srgbClr val="E95EBE"/>
    </a:custClr>
    <a:custClr name="Dark Gray">
      <a:srgbClr val="56565A"/>
    </a:custClr>
    <a:custClr name="Medium Gray">
      <a:srgbClr val="98989A"/>
    </a:custClr>
    <a:custClr name="Light Gray">
      <a:srgbClr val="C8C8C8"/>
    </a:custClr>
    <a:custClr name="Pale Gray">
      <a:srgbClr val="EFEFF0"/>
    </a:custClr>
    <a:custClr name="White">
      <a:srgbClr val="FFFFFF"/>
    </a:custClr>
    <a:custClr name="Orange">
      <a:srgbClr val="FF8300"/>
    </a:custClr>
    <a:custClr name="Purple">
      <a:srgbClr val="624B78"/>
    </a:custClr>
    <a:custClr name="Yellow">
      <a:srgbClr val="FFB71B"/>
    </a:custClr>
    <a:custClr name="Dark Blue">
      <a:srgbClr val="00303C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2496</TotalTime>
  <Words>687</Words>
  <Application>Microsoft Office PowerPoint</Application>
  <PresentationFormat>Widescreen</PresentationFormat>
  <Paragraphs>111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Arial Black</vt:lpstr>
      <vt:lpstr>Calibri</vt:lpstr>
      <vt:lpstr>Consolas</vt:lpstr>
      <vt:lpstr>Wingdings</vt:lpstr>
      <vt:lpstr>Hyland 2019</vt:lpstr>
      <vt:lpstr>More HTML Elements</vt:lpstr>
      <vt:lpstr>Agenda</vt:lpstr>
      <vt:lpstr>HTML Attributes</vt:lpstr>
      <vt:lpstr>Attribute example: The anchor element</vt:lpstr>
      <vt:lpstr>What are attributes?</vt:lpstr>
      <vt:lpstr>Mini-quiz</vt:lpstr>
      <vt:lpstr>Attributes Examples</vt:lpstr>
      <vt:lpstr>More HTML Elements</vt:lpstr>
      <vt:lpstr>The list elements: ul and ol</vt:lpstr>
      <vt:lpstr>Nesting activity</vt:lpstr>
      <vt:lpstr>List Example</vt:lpstr>
      <vt:lpstr>The input element</vt:lpstr>
      <vt:lpstr>Special inputs</vt:lpstr>
      <vt:lpstr>input Examples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Trent Turner</dc:creator>
  <cp:lastModifiedBy>Joseph Maxwell</cp:lastModifiedBy>
  <cp:revision>88</cp:revision>
  <dcterms:created xsi:type="dcterms:W3CDTF">2019-03-11T04:04:09Z</dcterms:created>
  <dcterms:modified xsi:type="dcterms:W3CDTF">2022-03-18T15:44:15Z</dcterms:modified>
</cp:coreProperties>
</file>