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97" r:id="rId3"/>
    <p:sldId id="306" r:id="rId4"/>
    <p:sldId id="307" r:id="rId5"/>
    <p:sldId id="308" r:id="rId6"/>
    <p:sldId id="309" r:id="rId7"/>
    <p:sldId id="310" r:id="rId8"/>
    <p:sldId id="312" r:id="rId9"/>
    <p:sldId id="311" r:id="rId10"/>
    <p:sldId id="31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535" autoAdjust="0"/>
  </p:normalViewPr>
  <p:slideViewPr>
    <p:cSldViewPr showGuides="1">
      <p:cViewPr varScale="1">
        <p:scale>
          <a:sx n="96" d="100"/>
          <a:sy n="96" d="100"/>
        </p:scale>
        <p:origin x="109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</a:t>
            </a:r>
            <a:r>
              <a:rPr lang="en-US" baseline="0" dirty="0"/>
              <a:t> for examples of tabular data. Lots of times there are things like stats (for sports, </a:t>
            </a:r>
            <a:r>
              <a:rPr lang="en-US" baseline="0" dirty="0" err="1"/>
              <a:t>etc</a:t>
            </a:r>
            <a:r>
              <a:rPr lang="en-US" baseline="0" dirty="0"/>
              <a:t>) or other information about people.</a:t>
            </a:r>
          </a:p>
          <a:p>
            <a:endParaRPr lang="en-US" baseline="0" dirty="0"/>
          </a:p>
          <a:p>
            <a:r>
              <a:rPr lang="en-US" baseline="0" dirty="0"/>
              <a:t>Show an example of this table, and ask the students what they think it is about.</a:t>
            </a:r>
          </a:p>
          <a:p>
            <a:endParaRPr lang="en-US" baseline="0" dirty="0"/>
          </a:p>
          <a:p>
            <a:r>
              <a:rPr lang="en-US" baseline="0" dirty="0"/>
              <a:t>It’s about birds.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15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each</a:t>
            </a:r>
            <a:r>
              <a:rPr lang="en-US" baseline="0" dirty="0"/>
              <a:t> element that goes into a table. These will make more sense once we see the tables in action.</a:t>
            </a:r>
          </a:p>
          <a:p>
            <a:endParaRPr lang="en-US" baseline="0" dirty="0"/>
          </a:p>
          <a:p>
            <a:r>
              <a:rPr lang="en-US" baseline="0" dirty="0"/>
              <a:t>The Repl contains an actual full table in HTML.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71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by forking the Repl project. E</a:t>
            </a:r>
            <a:r>
              <a:rPr lang="en-US" baseline="0" dirty="0"/>
              <a:t>mphasize the relationships between each table element. Ask students which elements are parents/children/</a:t>
            </a:r>
            <a:r>
              <a:rPr lang="en-US" baseline="0" dirty="0" err="1"/>
              <a:t>sibilings</a:t>
            </a:r>
            <a:r>
              <a:rPr lang="en-US" baseline="0" dirty="0"/>
              <a:t>/etc.</a:t>
            </a:r>
          </a:p>
          <a:p>
            <a:endParaRPr lang="en-US" baseline="0" dirty="0"/>
          </a:p>
          <a:p>
            <a:r>
              <a:rPr lang="en-US" baseline="0" dirty="0"/>
              <a:t>Additionally, show the </a:t>
            </a:r>
            <a:r>
              <a:rPr lang="en-US" b="1" baseline="0" dirty="0"/>
              <a:t>border</a:t>
            </a:r>
            <a:r>
              <a:rPr lang="en-US" b="0" baseline="0" dirty="0"/>
              <a:t> attribute – it starts as 0, so change it to 1 to see the border.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60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iframes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90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</a:t>
            </a:r>
            <a:r>
              <a:rPr lang="en-US" dirty="0" err="1"/>
              <a:t>Repl</a:t>
            </a:r>
            <a:r>
              <a:rPr lang="en-US" dirty="0"/>
              <a:t>,</a:t>
            </a:r>
            <a:r>
              <a:rPr lang="en-US" baseline="0" dirty="0"/>
              <a:t> emphasize the use of attributes. Add an attribute for width, change the height attribute. Also show embedding a YouTube video for fun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94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18,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18,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18,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&lt;Call to action&gt;</a:t>
            </a:r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/>
              <a:t>Type “Agenda”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Notable Quote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– Attribution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HylandOutreach/TableExampl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HylandOutreach/IFrameExampl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/>
              <a:t>Tables &amp; </a:t>
            </a:r>
            <a:r>
              <a:rPr lang="en-US" sz="6600" dirty="0" err="1"/>
              <a:t>IFrames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/>
              <a:t>Hy-Tech Club: Web 101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EA4A5B-C31E-41D9-95E7-851F615E0E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96007631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Tables</a:t>
            </a:r>
          </a:p>
        </p:txBody>
      </p:sp>
      <p:pic>
        <p:nvPicPr>
          <p:cNvPr id="1026" name="Picture 2" descr="Image result for several tabl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481"/>
          <a:stretch/>
        </p:blipFill>
        <p:spPr bwMode="auto">
          <a:xfrm>
            <a:off x="5181600" y="-12031"/>
            <a:ext cx="7010400" cy="687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23540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571500"/>
          </a:xfrm>
        </p:spPr>
        <p:txBody>
          <a:bodyPr/>
          <a:lstStyle/>
          <a:p>
            <a:r>
              <a:rPr lang="en-US" dirty="0"/>
              <a:t>What type of data could be displayed in a table?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352509"/>
            <a:ext cx="10583752" cy="23815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5372100"/>
            <a:ext cx="4396075" cy="1212640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342900" lvl="0" indent="-285750">
              <a:spcAft>
                <a:spcPts val="1200"/>
              </a:spcAft>
              <a:buClr>
                <a:srgbClr val="98989A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56565A"/>
                </a:solidFill>
              </a:rPr>
              <a:t>Information about birds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4924118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30861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i="1" dirty="0"/>
              <a:t>HTML Tables consist of several nested elements:</a:t>
            </a:r>
          </a:p>
          <a:p>
            <a:pPr marL="57150" indent="0">
              <a:buNone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table</a:t>
            </a:r>
            <a:r>
              <a:rPr lang="en-US" dirty="0"/>
              <a:t>: the primary element in a table, contains all other elements</a:t>
            </a:r>
          </a:p>
          <a:p>
            <a:pPr marL="57150" indent="0">
              <a:buNone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tr</a:t>
            </a:r>
            <a:r>
              <a:rPr lang="en-US" dirty="0"/>
              <a:t>: a </a:t>
            </a:r>
            <a:r>
              <a:rPr lang="en-US" i="1" dirty="0"/>
              <a:t>row</a:t>
            </a:r>
            <a:r>
              <a:rPr lang="en-US" dirty="0"/>
              <a:t> in the table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3200" b="1" dirty="0" err="1">
                <a:solidFill>
                  <a:srgbClr val="FF8300"/>
                </a:solidFill>
                <a:latin typeface="Consolas" panose="020B0609020204030204" pitchFamily="49" charset="0"/>
              </a:rPr>
              <a:t>th</a:t>
            </a:r>
            <a:r>
              <a:rPr lang="en-US" dirty="0"/>
              <a:t>: a </a:t>
            </a:r>
            <a:r>
              <a:rPr lang="en-US" i="1" dirty="0"/>
              <a:t>header cell</a:t>
            </a:r>
            <a:r>
              <a:rPr lang="en-US" dirty="0"/>
              <a:t> in the table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3200" b="1" dirty="0">
                <a:solidFill>
                  <a:srgbClr val="E95EBE"/>
                </a:solidFill>
                <a:latin typeface="Consolas" panose="020B0609020204030204" pitchFamily="49" charset="0"/>
              </a:rPr>
              <a:t>td</a:t>
            </a:r>
            <a:r>
              <a:rPr lang="en-US" dirty="0"/>
              <a:t>: a </a:t>
            </a:r>
            <a:r>
              <a:rPr lang="en-US" i="1" dirty="0"/>
              <a:t>normal cell</a:t>
            </a:r>
            <a:r>
              <a:rPr lang="en-US" dirty="0"/>
              <a:t> in the table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97C71E-A23A-42B9-9137-B0C6F092A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397542"/>
            <a:ext cx="10583752" cy="238158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2865F2E-D2A2-4655-9BD6-029692C741FB}"/>
              </a:ext>
            </a:extLst>
          </p:cNvPr>
          <p:cNvSpPr/>
          <p:nvPr/>
        </p:nvSpPr>
        <p:spPr bwMode="auto">
          <a:xfrm>
            <a:off x="381000" y="4397542"/>
            <a:ext cx="11430000" cy="2381582"/>
          </a:xfrm>
          <a:prstGeom prst="rect">
            <a:avLst/>
          </a:prstGeom>
          <a:noFill/>
          <a:ln w="50800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099D6C-6567-4C58-BA2F-CD078BC47DA5}"/>
              </a:ext>
            </a:extLst>
          </p:cNvPr>
          <p:cNvSpPr/>
          <p:nvPr/>
        </p:nvSpPr>
        <p:spPr bwMode="auto">
          <a:xfrm>
            <a:off x="381000" y="4914900"/>
            <a:ext cx="11430000" cy="457200"/>
          </a:xfrm>
          <a:prstGeom prst="rect">
            <a:avLst/>
          </a:prstGeom>
          <a:noFill/>
          <a:ln w="50800">
            <a:solidFill>
              <a:schemeClr val="accent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5A7812-F97B-4EC5-BB1A-32ADEDE81F25}"/>
              </a:ext>
            </a:extLst>
          </p:cNvPr>
          <p:cNvSpPr/>
          <p:nvPr/>
        </p:nvSpPr>
        <p:spPr bwMode="auto">
          <a:xfrm>
            <a:off x="3238500" y="4457700"/>
            <a:ext cx="2857500" cy="457200"/>
          </a:xfrm>
          <a:prstGeom prst="rect">
            <a:avLst/>
          </a:prstGeom>
          <a:noFill/>
          <a:ln w="50800">
            <a:solidFill>
              <a:srgbClr val="FFC000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6B92A4-996F-42D6-BE6F-29427DA51581}"/>
              </a:ext>
            </a:extLst>
          </p:cNvPr>
          <p:cNvSpPr/>
          <p:nvPr/>
        </p:nvSpPr>
        <p:spPr bwMode="auto">
          <a:xfrm>
            <a:off x="8421624" y="5425739"/>
            <a:ext cx="571500" cy="325188"/>
          </a:xfrm>
          <a:prstGeom prst="rect">
            <a:avLst/>
          </a:prstGeom>
          <a:noFill/>
          <a:ln w="50800">
            <a:solidFill>
              <a:srgbClr val="E95EBE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6804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" indent="0">
              <a:buNone/>
            </a:pPr>
            <a:r>
              <a:rPr lang="en-US" sz="11500" dirty="0">
                <a:hlinkClick r:id="rId3"/>
              </a:rPr>
              <a:t>https://replit.com/@HylandOutreach/TableExample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329735296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4000" cap="none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border</a:t>
            </a:r>
            <a:r>
              <a:rPr lang="en-US" dirty="0"/>
              <a:t> attribute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2743200"/>
          </a:xfrm>
        </p:spPr>
        <p:txBody>
          <a:bodyPr>
            <a:normAutofit/>
          </a:bodyPr>
          <a:lstStyle/>
          <a:p>
            <a:pPr marL="57150" indent="0" algn="ctr">
              <a:buNone/>
            </a:pPr>
            <a:r>
              <a:rPr lang="en-US" sz="7200" dirty="0">
                <a:solidFill>
                  <a:srgbClr val="800000"/>
                </a:solidFill>
                <a:latin typeface="Consolas" panose="020B0609020204030204" pitchFamily="49" charset="0"/>
              </a:rPr>
              <a:t>&lt;table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7200" dirty="0">
                <a:solidFill>
                  <a:srgbClr val="CD3131"/>
                </a:solidFill>
                <a:latin typeface="Consolas" panose="020B0609020204030204" pitchFamily="49" charset="0"/>
              </a:rPr>
              <a:t>border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200" dirty="0">
                <a:solidFill>
                  <a:srgbClr val="0000FF"/>
                </a:solidFill>
                <a:latin typeface="Consolas" panose="020B0609020204030204" pitchFamily="49" charset="0"/>
              </a:rPr>
              <a:t>"1"</a:t>
            </a:r>
            <a:r>
              <a:rPr lang="en-US" sz="7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pPr marL="57150" indent="0">
              <a:buNone/>
            </a:pPr>
            <a:endParaRPr lang="en-US" sz="2000" dirty="0">
              <a:solidFill>
                <a:srgbClr val="800000"/>
              </a:solidFill>
            </a:endParaRPr>
          </a:p>
          <a:p>
            <a:r>
              <a:rPr lang="en-US" sz="4400" dirty="0"/>
              <a:t>Set the </a:t>
            </a:r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border</a:t>
            </a:r>
            <a:r>
              <a:rPr lang="en-US" sz="4400" dirty="0"/>
              <a:t> attribute to </a:t>
            </a:r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sz="4400" dirty="0"/>
              <a:t> to add a border</a:t>
            </a:r>
            <a:endParaRPr lang="en-US" sz="4800" dirty="0">
              <a:solidFill>
                <a:srgbClr val="8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55" y="3771900"/>
            <a:ext cx="10669489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7275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Iframes</a:t>
            </a:r>
          </a:p>
        </p:txBody>
      </p:sp>
      <p:pic>
        <p:nvPicPr>
          <p:cNvPr id="2050" name="Picture 2" descr="Image result for fram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0"/>
            <a:ext cx="7010400" cy="70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37155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4000" cap="none" dirty="0">
                <a:solidFill>
                  <a:srgbClr val="54C8E8">
                    <a:lumMod val="50000"/>
                  </a:srgbClr>
                </a:solidFill>
                <a:latin typeface="Consolas" panose="020B0609020204030204" pitchFamily="49" charset="0"/>
              </a:rPr>
              <a:t>iframe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Inline Frame</a:t>
            </a:r>
            <a:r>
              <a:rPr lang="en-US" dirty="0"/>
              <a:t> element represents a nested browsing context, embedding another HTML page into the current one</a:t>
            </a:r>
          </a:p>
          <a:p>
            <a:endParaRPr lang="en-US" dirty="0"/>
          </a:p>
          <a:p>
            <a:r>
              <a:rPr lang="en-US" dirty="0"/>
              <a:t>Basically, you can display other webpages </a:t>
            </a:r>
            <a:r>
              <a:rPr lang="en-US" i="1" dirty="0"/>
              <a:t>within</a:t>
            </a:r>
            <a:r>
              <a:rPr lang="en-US" dirty="0"/>
              <a:t> your webpage</a:t>
            </a:r>
          </a:p>
          <a:p>
            <a:endParaRPr lang="en-US" i="1" dirty="0"/>
          </a:p>
          <a:p>
            <a:r>
              <a:rPr lang="en-US" dirty="0" err="1"/>
              <a:t>IFrames</a:t>
            </a:r>
            <a:r>
              <a:rPr lang="en-US" dirty="0"/>
              <a:t> use the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dirty="0"/>
              <a:t> element to determine which webpage to display</a:t>
            </a:r>
          </a:p>
          <a:p>
            <a:pPr lvl="1"/>
            <a:r>
              <a:rPr lang="en-US" dirty="0"/>
              <a:t>There are also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height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width</a:t>
            </a:r>
            <a:r>
              <a:rPr lang="en-US" dirty="0"/>
              <a:t> attributes</a:t>
            </a:r>
          </a:p>
          <a:p>
            <a:endParaRPr lang="en-US" dirty="0"/>
          </a:p>
          <a:p>
            <a:pPr marL="57150" indent="0">
              <a:buNone/>
            </a:pPr>
            <a:r>
              <a:rPr lang="en-US" sz="3200" dirty="0">
                <a:solidFill>
                  <a:srgbClr val="800000"/>
                </a:solidFill>
                <a:latin typeface="Consolas" panose="020B0609020204030204" pitchFamily="49" charset="0"/>
              </a:rPr>
              <a:t>&lt;iframe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"https://www.w3schools.com"</a:t>
            </a:r>
            <a:r>
              <a:rPr lang="en-US" sz="3200" dirty="0">
                <a:solidFill>
                  <a:srgbClr val="800000"/>
                </a:solidFill>
                <a:latin typeface="Consolas" panose="020B0609020204030204" pitchFamily="49" charset="0"/>
              </a:rPr>
              <a:t>&gt;&lt;/iframe&gt;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15410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iframe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" indent="0">
              <a:buNone/>
            </a:pPr>
            <a:r>
              <a:rPr lang="en-US" sz="9600" dirty="0">
                <a:hlinkClick r:id="rId3"/>
              </a:rPr>
              <a:t>https://replit.com/@HylandOutreach/IFrameExample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156481106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8403</TotalTime>
  <Words>347</Words>
  <Application>Microsoft Office PowerPoint</Application>
  <PresentationFormat>Widescreen</PresentationFormat>
  <Paragraphs>49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Calibri</vt:lpstr>
      <vt:lpstr>Consolas</vt:lpstr>
      <vt:lpstr>Wingdings</vt:lpstr>
      <vt:lpstr>Hyland 2019</vt:lpstr>
      <vt:lpstr>Tables &amp; IFrames</vt:lpstr>
      <vt:lpstr>Tables</vt:lpstr>
      <vt:lpstr>HTML Tables</vt:lpstr>
      <vt:lpstr>Table elements</vt:lpstr>
      <vt:lpstr>Table example</vt:lpstr>
      <vt:lpstr>The border attribute</vt:lpstr>
      <vt:lpstr>Iframes</vt:lpstr>
      <vt:lpstr>The iframe element</vt:lpstr>
      <vt:lpstr>iframe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88</cp:revision>
  <dcterms:created xsi:type="dcterms:W3CDTF">2019-03-11T04:04:09Z</dcterms:created>
  <dcterms:modified xsi:type="dcterms:W3CDTF">2022-03-18T16:17:58Z</dcterms:modified>
</cp:coreProperties>
</file>