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</a:t>
            </a:r>
            <a:r>
              <a:rPr lang="en-US" baseline="0" dirty="0"/>
              <a:t> students which devices they use to visit websites.</a:t>
            </a:r>
          </a:p>
          <a:p>
            <a:endParaRPr lang="en-US" baseline="0" dirty="0"/>
          </a:p>
          <a:p>
            <a:r>
              <a:rPr lang="en-US" baseline="0" dirty="0"/>
              <a:t>Explain that more and more, web developers have to account for people using a variety of different devices to view information on the web.</a:t>
            </a:r>
          </a:p>
          <a:p>
            <a:endParaRPr lang="en-US" baseline="0" dirty="0"/>
          </a:p>
          <a:p>
            <a:r>
              <a:rPr lang="en-US" b="0" baseline="0" dirty="0"/>
              <a:t>Show the definition of </a:t>
            </a:r>
            <a:r>
              <a:rPr lang="en-US" b="1" baseline="0" dirty="0"/>
              <a:t>responsive web design</a:t>
            </a:r>
            <a:r>
              <a:rPr lang="en-US" b="0" baseline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the websites</a:t>
            </a:r>
            <a:r>
              <a:rPr lang="en-US" baseline="0" dirty="0"/>
              <a:t> and show them in desktop and mobile modes.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mobile mode, Wikipedia feels like a desktop website, and it is not easy to read everything on the screen. National Geographic feels like a mobile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percentage-based property</a:t>
            </a:r>
            <a:r>
              <a:rPr lang="en-US" baseline="0" dirty="0"/>
              <a:t> values, explain that the image’s width value will be 50% of the parent’s width.</a:t>
            </a:r>
          </a:p>
          <a:p>
            <a:endParaRPr lang="en-US" baseline="0" dirty="0"/>
          </a:p>
          <a:p>
            <a:r>
              <a:rPr lang="en-US" baseline="0" dirty="0"/>
              <a:t>For media queries, explain that wrapping a CSS ruleset in the query will mean it only applies if the condition is met. In this example, the </a:t>
            </a:r>
            <a:r>
              <a:rPr lang="en-US" b="1" baseline="0" dirty="0"/>
              <a:t>.grid</a:t>
            </a:r>
            <a:r>
              <a:rPr lang="en-US" b="0" baseline="0" dirty="0"/>
              <a:t> ruleset will only apply if the screen has </a:t>
            </a:r>
            <a:r>
              <a:rPr lang="en-US" b="0" i="1" baseline="0" dirty="0"/>
              <a:t>less</a:t>
            </a:r>
            <a:r>
              <a:rPr lang="en-US" b="0" baseline="0" dirty="0"/>
              <a:t> than a 600px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dirty="0" err="1"/>
              <a:t>Repl</a:t>
            </a:r>
            <a:r>
              <a:rPr lang="en-US" baseline="0" dirty="0"/>
              <a:t> and show how it works. Change the size of the viewport to see the image change its size and the grid go from horizontal to vertical.</a:t>
            </a:r>
          </a:p>
          <a:p>
            <a:endParaRPr lang="en-US" baseline="0" dirty="0"/>
          </a:p>
          <a:p>
            <a:r>
              <a:rPr lang="en-US" baseline="0" dirty="0"/>
              <a:t>Allow students </a:t>
            </a:r>
            <a:r>
              <a:rPr lang="en-US" b="1" baseline="0" dirty="0"/>
              <a:t>5 minutes</a:t>
            </a:r>
            <a:r>
              <a:rPr lang="en-US" baseline="0" dirty="0"/>
              <a:t> to work on this.</a:t>
            </a:r>
          </a:p>
          <a:p>
            <a:endParaRPr lang="en-US" baseline="0" dirty="0"/>
          </a:p>
          <a:p>
            <a:r>
              <a:rPr lang="en-US" i="1" baseline="0" dirty="0"/>
              <a:t>Note that these methods for responsive design are not as important, because Bootstrap takes care of a lot of this.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little more</a:t>
            </a:r>
            <a:r>
              <a:rPr lang="en-US" baseline="0" dirty="0"/>
              <a:t> background on the purpose of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will not need to remember</a:t>
            </a:r>
            <a:r>
              <a:rPr lang="en-US" baseline="0" dirty="0"/>
              <a:t> </a:t>
            </a:r>
            <a:r>
              <a:rPr lang="en-US" dirty="0"/>
              <a:t>all this stuff – it should be copy/pasted when using bootstrap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classes are built into Bootstrap’s CSS.</a:t>
            </a:r>
            <a:r>
              <a:rPr lang="en-US" baseline="0" dirty="0"/>
              <a:t> All a developer needs to do is add the </a:t>
            </a:r>
            <a:r>
              <a:rPr lang="en-US" b="1" baseline="0" dirty="0"/>
              <a:t>class attribute</a:t>
            </a:r>
            <a:r>
              <a:rPr lang="en-US" b="0" baseline="0" dirty="0"/>
              <a:t> with the given value to an HTML element.</a:t>
            </a:r>
          </a:p>
          <a:p>
            <a:endParaRPr lang="en-US" b="0" baseline="0" dirty="0"/>
          </a:p>
          <a:p>
            <a:r>
              <a:rPr lang="en-US" b="0" baseline="0" dirty="0"/>
              <a:t>More on rows/columns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adding</a:t>
            </a:r>
            <a:r>
              <a:rPr lang="en-US" baseline="0" dirty="0"/>
              <a:t> any of these classes will set the size of a column within a row.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column in a given row has to add</a:t>
            </a:r>
            <a:r>
              <a:rPr lang="en-US" baseline="0" dirty="0"/>
              <a:t> up to 12 total.</a:t>
            </a:r>
          </a:p>
          <a:p>
            <a:endParaRPr lang="en-US" baseline="0" dirty="0"/>
          </a:p>
          <a:p>
            <a:r>
              <a:rPr lang="en-US" baseline="0" dirty="0"/>
              <a:t>For example, the </a:t>
            </a:r>
            <a:r>
              <a:rPr lang="en-US" b="1" baseline="0" dirty="0"/>
              <a:t>col-md-1</a:t>
            </a:r>
            <a:r>
              <a:rPr lang="en-US" b="0" baseline="0" dirty="0"/>
              <a:t> class will set a column to be 1/12 width of the row. The </a:t>
            </a:r>
            <a:r>
              <a:rPr lang="en-US" b="1" baseline="0" dirty="0"/>
              <a:t>col-md-6</a:t>
            </a:r>
            <a:r>
              <a:rPr lang="en-US" b="0" baseline="0" dirty="0"/>
              <a:t> class will set a column to be ½ width of the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example site to show Bootstrap</a:t>
            </a:r>
            <a:r>
              <a:rPr lang="en-US" baseline="0" dirty="0"/>
              <a:t> in action.</a:t>
            </a:r>
          </a:p>
          <a:p>
            <a:endParaRPr lang="en-US" baseline="0" dirty="0"/>
          </a:p>
          <a:p>
            <a:r>
              <a:rPr lang="en-US" baseline="0" dirty="0"/>
              <a:t>Ask the students the questions in the list to see if they can guess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examples/jumbotr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ni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nationalgeographi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esponsivedesignpracti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Responsive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Columns – add up to 12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018840"/>
              </p:ext>
            </p:extLst>
          </p:nvPr>
        </p:nvGraphicFramePr>
        <p:xfrm>
          <a:off x="381000" y="1371600"/>
          <a:ext cx="11430000" cy="4800600"/>
        </p:xfrm>
        <a:graphic>
          <a:graphicData uri="http://schemas.openxmlformats.org/drawingml/2006/table">
            <a:tbl>
              <a:tblPr firstRow="1" bandRow="1"/>
              <a:tblGrid>
                <a:gridCol w="952500">
                  <a:extLst>
                    <a:ext uri="{9D8B030D-6E8A-4147-A177-3AD203B41FA5}">
                      <a16:colId xmlns:a16="http://schemas.microsoft.com/office/drawing/2014/main" val="125823297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86050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535769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282645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498632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4212633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552685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150604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51848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5629528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77609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32092075"/>
                    </a:ext>
                  </a:extLst>
                </a:gridCol>
              </a:tblGrid>
              <a:tr h="1080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28572"/>
                  </a:ext>
                </a:extLst>
              </a:tr>
              <a:tr h="101714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6689"/>
                  </a:ext>
                </a:extLst>
              </a:tr>
              <a:tr h="86274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29442"/>
                  </a:ext>
                </a:extLst>
              </a:tr>
              <a:tr h="92011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9673"/>
                  </a:ext>
                </a:extLst>
              </a:tr>
              <a:tr h="920113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col-md-8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406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>
                <a:hlinkClick r:id="rId3"/>
              </a:rPr>
              <a:t>https://v4-alpha.getbootstrap.com/examples/jumbotron/</a:t>
            </a:r>
            <a:endParaRPr lang="en-US" sz="3600" dirty="0"/>
          </a:p>
          <a:p>
            <a:pPr marL="57150" indent="0">
              <a:buNone/>
            </a:pPr>
            <a:endParaRPr lang="en-US" sz="3600" dirty="0"/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jumbotron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text-center</a:t>
            </a:r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marL="571500" indent="-571500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class would be used for the columns?</a:t>
            </a:r>
          </a:p>
          <a:p>
            <a:pPr marL="5715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91895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devices do you use to view web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Desktop computer, laptop, smartphone, tablet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Information should be accessible across devices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Responsive web design</a:t>
            </a:r>
            <a:r>
              <a:rPr lang="en-US" sz="3600" dirty="0">
                <a:solidFill>
                  <a:schemeClr val="bg1"/>
                </a:solidFill>
              </a:rPr>
              <a:t> is an approach to web design that makes webpages render well on a variety of devices and window or screen sizes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4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b="1" dirty="0"/>
              <a:t>Bad:</a:t>
            </a:r>
          </a:p>
          <a:p>
            <a:pPr marL="57150" indent="0">
              <a:buNone/>
            </a:pPr>
            <a:r>
              <a:rPr lang="en-US" sz="4000" dirty="0">
                <a:hlinkClick r:id="rId3"/>
              </a:rPr>
              <a:t>https://en.wikipedia.org/wiki/Fortnite</a:t>
            </a:r>
            <a:endParaRPr lang="en-US" sz="4000" b="1" dirty="0"/>
          </a:p>
          <a:p>
            <a:pPr marL="57150" indent="0">
              <a:buNone/>
            </a:pPr>
            <a:endParaRPr lang="en-US" sz="4000" b="1" dirty="0"/>
          </a:p>
          <a:p>
            <a:pPr marL="57150" indent="0">
              <a:buNone/>
            </a:pPr>
            <a:endParaRPr lang="en-US" sz="4000" b="1" dirty="0"/>
          </a:p>
          <a:p>
            <a:pPr marL="57150" indent="0">
              <a:buNone/>
            </a:pPr>
            <a:r>
              <a:rPr lang="en-US" sz="4000" b="1" dirty="0"/>
              <a:t>Good:</a:t>
            </a:r>
          </a:p>
          <a:p>
            <a:pPr marL="57150" indent="0">
              <a:buNone/>
            </a:pPr>
            <a:r>
              <a:rPr lang="en-US" sz="4000" dirty="0">
                <a:hlinkClick r:id="rId4"/>
              </a:rPr>
              <a:t>https://www.nationalgeographic.com/</a:t>
            </a:r>
            <a:endParaRPr lang="en-US" sz="4000" dirty="0"/>
          </a:p>
          <a:p>
            <a:pPr marL="5715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57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responsive design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i="1" dirty="0"/>
              <a:t>percentage-based</a:t>
            </a:r>
            <a:r>
              <a:rPr lang="en-US" dirty="0"/>
              <a:t> property values in CSS</a:t>
            </a:r>
          </a:p>
          <a:p>
            <a:pPr marL="57150" indent="0">
              <a:buNone/>
            </a:pP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i="1" dirty="0"/>
              <a:t>media queries</a:t>
            </a:r>
            <a:r>
              <a:rPr lang="en-US" dirty="0"/>
              <a:t> to style HTML based on the current viewport</a:t>
            </a:r>
          </a:p>
          <a:p>
            <a:pPr marL="5715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48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800" dirty="0"/>
              <a:t>Go to </a:t>
            </a:r>
            <a:r>
              <a:rPr lang="en-US" sz="4800" dirty="0">
                <a:hlinkClick r:id="rId3"/>
              </a:rPr>
              <a:t>bit.ly/</a:t>
            </a:r>
            <a:r>
              <a:rPr lang="en-US" sz="4800" dirty="0" err="1">
                <a:hlinkClick r:id="rId3"/>
              </a:rPr>
              <a:t>responsivedesignpractice</a:t>
            </a:r>
            <a:endParaRPr lang="en-US" sz="4800" dirty="0"/>
          </a:p>
          <a:p>
            <a:endParaRPr lang="en-US" dirty="0"/>
          </a:p>
          <a:p>
            <a:pPr marL="571500" indent="-514350">
              <a:buAutoNum type="arabicPeriod"/>
            </a:pPr>
            <a:r>
              <a:rPr lang="en-US" sz="3600" dirty="0"/>
              <a:t>Make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3600" dirty="0"/>
              <a:t> font bigger</a:t>
            </a:r>
          </a:p>
          <a:p>
            <a:pPr marL="571500" indent="-514350">
              <a:buAutoNum type="arabicPeriod"/>
            </a:pPr>
            <a:r>
              <a:rPr lang="en-US" sz="3600" dirty="0"/>
              <a:t>Make the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/>
              <a:t> bigger</a:t>
            </a:r>
          </a:p>
          <a:p>
            <a:pPr marL="571500" indent="-514350">
              <a:buAutoNum type="arabicPeriod"/>
            </a:pPr>
            <a:r>
              <a:rPr lang="en-US" sz="3600" dirty="0"/>
              <a:t>Make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max-width</a:t>
            </a:r>
            <a:r>
              <a:rPr lang="en-US" sz="3600" dirty="0"/>
              <a:t> for the mobile viewer smaller</a:t>
            </a:r>
          </a:p>
          <a:p>
            <a:pPr marL="571500" indent="-514350">
              <a:buAutoNum type="arabicPeriod"/>
            </a:pPr>
            <a:r>
              <a:rPr lang="en-US" sz="3600" b="1" dirty="0"/>
              <a:t>CHALLENGE:</a:t>
            </a:r>
            <a:r>
              <a:rPr lang="en-US" sz="3600" dirty="0"/>
              <a:t> Add an additional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1106832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– 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0" y="1600200"/>
            <a:ext cx="6515100" cy="4800600"/>
          </a:xfrm>
        </p:spPr>
        <p:txBody>
          <a:bodyPr>
            <a:normAutofit/>
          </a:bodyPr>
          <a:lstStyle/>
          <a:p>
            <a:r>
              <a:rPr lang="en-US" b="1" dirty="0"/>
              <a:t>Bootstrap</a:t>
            </a:r>
            <a:r>
              <a:rPr lang="en-US" dirty="0"/>
              <a:t> is a free and open-source front-end web framework</a:t>
            </a:r>
          </a:p>
          <a:p>
            <a:endParaRPr lang="en-US" dirty="0"/>
          </a:p>
          <a:p>
            <a:r>
              <a:rPr lang="en-US" dirty="0"/>
              <a:t>It allows web developers to make their websites responsive out-of-the-box</a:t>
            </a:r>
          </a:p>
          <a:p>
            <a:endParaRPr lang="en-US" dirty="0"/>
          </a:p>
          <a:p>
            <a:r>
              <a:rPr lang="en-US" dirty="0"/>
              <a:t>It has a collection of existing CSS classes that developers can apply to their HTML</a:t>
            </a:r>
          </a:p>
        </p:txBody>
      </p: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53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“Pull yourself up by your bootstraps”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11430000" cy="1600200"/>
          </a:xfrm>
        </p:spPr>
        <p:txBody>
          <a:bodyPr/>
          <a:lstStyle/>
          <a:p>
            <a:r>
              <a:rPr lang="en-US" dirty="0"/>
              <a:t>Bootstrap allows developers to quickly prototype ideas without having to concern themselves with the user interface</a:t>
            </a:r>
          </a:p>
          <a:p>
            <a:r>
              <a:rPr lang="en-US" dirty="0"/>
              <a:t>It is a very good starting point for new projects </a:t>
            </a:r>
          </a:p>
        </p:txBody>
      </p:sp>
      <p:pic>
        <p:nvPicPr>
          <p:cNvPr id="2052" name="Picture 4" descr="Image result for pull yourself up by your bootstr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85900"/>
            <a:ext cx="60007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747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/>
              <a:t>Meta tag</a:t>
            </a:r>
            <a:r>
              <a:rPr lang="en-US" sz="3600" dirty="0"/>
              <a:t> – set viewport to scale appropriately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r>
              <a:rPr lang="en-US" sz="3600" b="1" dirty="0"/>
              <a:t>Link tag</a:t>
            </a:r>
            <a:r>
              <a:rPr lang="en-US" sz="3600" dirty="0"/>
              <a:t> – import Bootstrap’s CSS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"https://maxcdn.bootstrapcdn.com/bootstrap/4.3.1/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100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dirty="0"/>
              <a:t> – to create big banner headers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dirty="0"/>
              <a:t> – to center text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dirty="0"/>
              <a:t> – to add space on sides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 – to create grid rows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col-md-</a:t>
            </a:r>
            <a:r>
              <a:rPr lang="en-US" sz="36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– to create grid columns (sized by </a:t>
            </a:r>
            <a:r>
              <a:rPr lang="en-US" sz="36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i="1" dirty="0"/>
              <a:t>Each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.row</a:t>
            </a:r>
            <a:r>
              <a:rPr lang="en-US" i="1" dirty="0"/>
              <a:t> has 12 columns total, but they can merge depending on the class of the cell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div</a:t>
            </a:r>
            <a:endParaRPr lang="en-US" sz="2000" b="1" i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57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827</Words>
  <Application>Microsoft Office PowerPoint</Application>
  <PresentationFormat>Widescreen</PresentationFormat>
  <Paragraphs>127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Responsive Web Design</vt:lpstr>
      <vt:lpstr>What devices do you use to view web content?</vt:lpstr>
      <vt:lpstr>Responsiveness Examples</vt:lpstr>
      <vt:lpstr>How to do responsive design manually</vt:lpstr>
      <vt:lpstr>Practice</vt:lpstr>
      <vt:lpstr>Bootstrap – a better way</vt:lpstr>
      <vt:lpstr>“Pull yourself up by your bootstraps”</vt:lpstr>
      <vt:lpstr>Bootstrap code</vt:lpstr>
      <vt:lpstr>Bootstrap classes</vt:lpstr>
      <vt:lpstr>Bootstrap Grid Columns – add up to 12</vt:lpstr>
      <vt:lpstr>Bootstrap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2022-03-18T15:33:28Z</dcterms:modified>
</cp:coreProperties>
</file>