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2"/>
  </p:notesMasterIdLst>
  <p:sldIdLst>
    <p:sldId id="256" r:id="rId2"/>
    <p:sldId id="301" r:id="rId3"/>
    <p:sldId id="306" r:id="rId4"/>
    <p:sldId id="307" r:id="rId5"/>
    <p:sldId id="308" r:id="rId6"/>
    <p:sldId id="309" r:id="rId7"/>
    <p:sldId id="310" r:id="rId8"/>
    <p:sldId id="312" r:id="rId9"/>
    <p:sldId id="311" r:id="rId10"/>
    <p:sldId id="279" r:id="rId1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Krona One" panose="020B0604020202020204" charset="0"/>
      <p:regular r:id="rId17"/>
    </p:embeddedFont>
    <p:embeddedFont>
      <p:font typeface="Miriam Libre" panose="00000500000000000000" pitchFamily="2" charset="-79"/>
      <p:regular r:id="rId18"/>
      <p:bold r:id="rId19"/>
    </p:embeddedFont>
    <p:embeddedFont>
      <p:font typeface="Roboto Condensed Light" panose="02000000000000000000" pitchFamily="2" charset="0"/>
      <p:regular r:id="rId20"/>
      <p:italic r:id="rId21"/>
    </p:embeddedFont>
    <p:embeddedFont>
      <p:font typeface="Segoe UI" panose="020B0502040204020203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A8121-69E1-4132-A0E2-CE15BAFBFB63}">
  <a:tblStyle styleId="{864A8121-69E1-4132-A0E2-CE15BAF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6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</a:t>
            </a:r>
            <a:r>
              <a:rPr lang="en-US" baseline="0" dirty="0"/>
              <a:t> for examples of tabular data. Lots of times there are things like stats (for sports, </a:t>
            </a:r>
            <a:r>
              <a:rPr lang="en-US" baseline="0" dirty="0" err="1"/>
              <a:t>etc</a:t>
            </a:r>
            <a:r>
              <a:rPr lang="en-US" baseline="0" dirty="0"/>
              <a:t>) or other information about people.</a:t>
            </a:r>
          </a:p>
          <a:p>
            <a:endParaRPr lang="en-US" baseline="0" dirty="0"/>
          </a:p>
          <a:p>
            <a:r>
              <a:rPr lang="en-US" baseline="0" dirty="0"/>
              <a:t>Show an example of this table, and ask the students what they think it is about.</a:t>
            </a:r>
          </a:p>
          <a:p>
            <a:endParaRPr lang="en-US" baseline="0" dirty="0"/>
          </a:p>
          <a:p>
            <a:r>
              <a:rPr lang="en-US" baseline="0" dirty="0"/>
              <a:t>It’s about birds.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15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each</a:t>
            </a:r>
            <a:r>
              <a:rPr lang="en-US" baseline="0" dirty="0"/>
              <a:t> element that goes into a table. These will make more sense once we see the tables in action.</a:t>
            </a:r>
          </a:p>
          <a:p>
            <a:endParaRPr lang="en-US" baseline="0" dirty="0"/>
          </a:p>
          <a:p>
            <a:r>
              <a:rPr lang="en-US" baseline="0" dirty="0"/>
              <a:t>The Repl contains an actual full table in HTML.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71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by forking the Repl project. E</a:t>
            </a:r>
            <a:r>
              <a:rPr lang="en-US" baseline="0" dirty="0"/>
              <a:t>mphasize the relationships between each table element. Ask students which elements are parents/children/</a:t>
            </a:r>
            <a:r>
              <a:rPr lang="en-US" baseline="0" dirty="0" err="1"/>
              <a:t>sibilings</a:t>
            </a:r>
            <a:r>
              <a:rPr lang="en-US" baseline="0" dirty="0"/>
              <a:t>/etc.</a:t>
            </a:r>
          </a:p>
          <a:p>
            <a:endParaRPr lang="en-US" baseline="0" dirty="0"/>
          </a:p>
          <a:p>
            <a:r>
              <a:rPr lang="en-US" baseline="0" dirty="0"/>
              <a:t>Additionally, show the </a:t>
            </a:r>
            <a:r>
              <a:rPr lang="en-US" b="1" baseline="0" dirty="0"/>
              <a:t>border</a:t>
            </a:r>
            <a:r>
              <a:rPr lang="en-US" b="0" baseline="0" dirty="0"/>
              <a:t> attribute – it starts as 0, so change it to 1 to see the border.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60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iframes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90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emphasize the use of attributes. Add an attribute for width, change the height attribute. Also show embedding a YouTube video for fun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94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e30e247bb5_0_42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e30e247bb5_0_42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351850"/>
            <a:ext cx="7704000" cy="32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0441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39684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2"/>
          </p:nvPr>
        </p:nvSpPr>
        <p:spPr>
          <a:xfrm>
            <a:off x="720000" y="2299125"/>
            <a:ext cx="27621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4202700" y="3883895"/>
            <a:ext cx="4295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3886200" cy="51435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46621"/>
            <a:ext cx="3429000" cy="2053829"/>
          </a:xfrm>
        </p:spPr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650" y="1546621"/>
            <a:ext cx="4800600" cy="2053829"/>
          </a:xfrm>
        </p:spPr>
        <p:txBody>
          <a:bodyPr anchor="ctr">
            <a:normAutofit/>
          </a:bodyPr>
          <a:lstStyle>
            <a:lvl1pPr marL="258366" indent="-173831"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609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285750" y="771525"/>
            <a:ext cx="85725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62675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1" r:id="rId4"/>
    <p:sldLayoutId id="2147483672" r:id="rId5"/>
    <p:sldLayoutId id="2147483673" r:id="rId6"/>
    <p:sldLayoutId id="2147483674" r:id="rId7"/>
    <p:sldLayoutId id="2147483678" r:id="rId8"/>
    <p:sldLayoutId id="214748367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litch.com/edit/#!/remix/tableexampl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litch.com/edit/#!/remix/iframeexamp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Tables &amp; IFrames</a:t>
            </a:r>
            <a:endParaRPr sz="6000" dirty="0"/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Hy-Tech Club: Web 101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4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1504" name="Google Shape;1504;p54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42" name="Google Shape;1542;p54"/>
          <p:cNvSpPr/>
          <p:nvPr/>
        </p:nvSpPr>
        <p:spPr>
          <a:xfrm>
            <a:off x="57005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54"/>
          <p:cNvSpPr/>
          <p:nvPr/>
        </p:nvSpPr>
        <p:spPr>
          <a:xfrm>
            <a:off x="49015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4"/>
          <p:cNvSpPr/>
          <p:nvPr/>
        </p:nvSpPr>
        <p:spPr>
          <a:xfrm>
            <a:off x="17086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54"/>
          <p:cNvSpPr/>
          <p:nvPr/>
        </p:nvSpPr>
        <p:spPr>
          <a:xfrm>
            <a:off x="16287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4"/>
          <p:cNvSpPr/>
          <p:nvPr/>
        </p:nvSpPr>
        <p:spPr>
          <a:xfrm>
            <a:off x="28473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54"/>
          <p:cNvSpPr/>
          <p:nvPr/>
        </p:nvSpPr>
        <p:spPr>
          <a:xfrm>
            <a:off x="27674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4C185-2733-82A6-CD26-B6BB946D14B6}"/>
              </a:ext>
            </a:extLst>
          </p:cNvPr>
          <p:cNvSpPr/>
          <p:nvPr/>
        </p:nvSpPr>
        <p:spPr>
          <a:xfrm>
            <a:off x="4211782" y="3837709"/>
            <a:ext cx="425334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Tables</a:t>
            </a:r>
          </a:p>
        </p:txBody>
      </p:sp>
      <p:pic>
        <p:nvPicPr>
          <p:cNvPr id="1026" name="Picture 2" descr="Image result for several tabl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81"/>
          <a:stretch/>
        </p:blipFill>
        <p:spPr bwMode="auto">
          <a:xfrm>
            <a:off x="3886200" y="-9023"/>
            <a:ext cx="5257800" cy="515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23540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1800" i="1" dirty="0"/>
              <a:t>What type of data could be displayed in a table?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509" y="1985674"/>
            <a:ext cx="7134250" cy="16053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73827" y="3925166"/>
            <a:ext cx="5396345" cy="714042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 marL="42862" algn="ctr">
              <a:spcAft>
                <a:spcPts val="900"/>
              </a:spcAft>
              <a:buClr>
                <a:srgbClr val="98989A"/>
              </a:buClr>
            </a:pPr>
            <a:r>
              <a:rPr lang="en-US" sz="3200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Information about birds</a:t>
            </a:r>
          </a:p>
        </p:txBody>
      </p:sp>
    </p:spTree>
    <p:extLst>
      <p:ext uri="{BB962C8B-B14F-4D97-AF65-F5344CB8AC3E}">
        <p14:creationId xmlns:p14="http://schemas.microsoft.com/office/powerpoint/2010/main" val="349241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2863" indent="0">
              <a:buNone/>
            </a:pPr>
            <a:r>
              <a:rPr lang="en-US" i="1" dirty="0"/>
              <a:t>HTML Tables consist of several nested elements:</a:t>
            </a:r>
          </a:p>
          <a:p>
            <a:pPr marL="42863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/>
              <a:t>: the primary element in a table, contains all other elements</a:t>
            </a:r>
            <a:endParaRPr lang="en-US" dirty="0"/>
          </a:p>
          <a:p>
            <a:pPr marL="42863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/>
              <a:t>: a </a:t>
            </a:r>
            <a:r>
              <a:rPr lang="en-US" sz="1600" i="1" dirty="0"/>
              <a:t>row</a:t>
            </a:r>
            <a:r>
              <a:rPr lang="en-US" sz="1600" dirty="0"/>
              <a:t> in the table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400" b="1" dirty="0" err="1">
                <a:solidFill>
                  <a:srgbClr val="FF83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/>
              <a:t>: a </a:t>
            </a:r>
            <a:r>
              <a:rPr lang="en-US" sz="1600" i="1" dirty="0"/>
              <a:t>header cell</a:t>
            </a:r>
            <a:r>
              <a:rPr lang="en-US" sz="1600" dirty="0"/>
              <a:t> in the table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400" b="1" dirty="0">
                <a:solidFill>
                  <a:srgbClr val="E95EBE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/>
              <a:t>: a </a:t>
            </a:r>
            <a:r>
              <a:rPr lang="en-US" sz="1600" i="1" dirty="0"/>
              <a:t>normal cell</a:t>
            </a:r>
            <a:r>
              <a:rPr lang="en-US" sz="1600" dirty="0"/>
              <a:t> in the table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7C71E-A23A-42B9-9137-B0C6F092A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072" y="3219244"/>
            <a:ext cx="6151855" cy="13843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865F2E-D2A2-4655-9BD6-029692C741FB}"/>
              </a:ext>
            </a:extLst>
          </p:cNvPr>
          <p:cNvSpPr/>
          <p:nvPr/>
        </p:nvSpPr>
        <p:spPr bwMode="auto">
          <a:xfrm>
            <a:off x="1392381" y="3282088"/>
            <a:ext cx="6255545" cy="1269129"/>
          </a:xfrm>
          <a:prstGeom prst="rect">
            <a:avLst/>
          </a:prstGeom>
          <a:noFill/>
          <a:ln w="5080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099D6C-6567-4C58-BA2F-CD078BC47DA5}"/>
              </a:ext>
            </a:extLst>
          </p:cNvPr>
          <p:cNvSpPr/>
          <p:nvPr/>
        </p:nvSpPr>
        <p:spPr bwMode="auto">
          <a:xfrm>
            <a:off x="1392380" y="3532909"/>
            <a:ext cx="6255545" cy="256309"/>
          </a:xfrm>
          <a:prstGeom prst="rect">
            <a:avLst/>
          </a:prstGeom>
          <a:noFill/>
          <a:ln w="50800">
            <a:solidFill>
              <a:schemeClr val="accent1">
                <a:lumMod val="75000"/>
              </a:schemeClr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5A7812-F97B-4EC5-BB1A-32ADEDE81F25}"/>
              </a:ext>
            </a:extLst>
          </p:cNvPr>
          <p:cNvSpPr/>
          <p:nvPr/>
        </p:nvSpPr>
        <p:spPr bwMode="auto">
          <a:xfrm>
            <a:off x="1392379" y="3276600"/>
            <a:ext cx="1565566" cy="256309"/>
          </a:xfrm>
          <a:prstGeom prst="rect">
            <a:avLst/>
          </a:prstGeom>
          <a:noFill/>
          <a:ln w="50800">
            <a:solidFill>
              <a:srgbClr val="FFC000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6B92A4-996F-42D6-BE6F-29427DA51581}"/>
              </a:ext>
            </a:extLst>
          </p:cNvPr>
          <p:cNvSpPr/>
          <p:nvPr/>
        </p:nvSpPr>
        <p:spPr bwMode="auto">
          <a:xfrm>
            <a:off x="6026465" y="3789218"/>
            <a:ext cx="398925" cy="243997"/>
          </a:xfrm>
          <a:prstGeom prst="rect">
            <a:avLst/>
          </a:prstGeom>
          <a:noFill/>
          <a:ln w="50800">
            <a:solidFill>
              <a:srgbClr val="E95EBE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How Bird Classification Works - Birding World">
            <a:extLst>
              <a:ext uri="{FF2B5EF4-FFF2-40B4-BE49-F238E27FC236}">
                <a16:creationId xmlns:a16="http://schemas.microsoft.com/office/drawing/2014/main" id="{4490CBB0-64B6-1C50-9A68-2EC00EC74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064707"/>
            <a:ext cx="1842870" cy="115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ow Bird Classification Works - Birding World">
            <a:extLst>
              <a:ext uri="{FF2B5EF4-FFF2-40B4-BE49-F238E27FC236}">
                <a16:creationId xmlns:a16="http://schemas.microsoft.com/office/drawing/2014/main" id="{160B2BAB-59FD-C1E1-9401-459AE95AA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670" y="2064707"/>
            <a:ext cx="1842870" cy="115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68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188715"/>
            <a:ext cx="7704000" cy="58021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Table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400" b="1" dirty="0">
                <a:solidFill>
                  <a:schemeClr val="bg1"/>
                </a:solidFill>
                <a:highlight>
                  <a:srgbClr val="C0C0C0"/>
                </a:highlight>
                <a:hlinkClick r:id="rId3"/>
              </a:rPr>
              <a:t>https://glitch.com/edit/#!/remix/tableexample</a:t>
            </a:r>
            <a:r>
              <a:rPr lang="en-US" sz="2400" b="1" dirty="0">
                <a:solidFill>
                  <a:schemeClr val="bg1"/>
                </a:solidFill>
                <a:highlight>
                  <a:srgbClr val="C0C0C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735296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border</a:t>
            </a:r>
            <a:r>
              <a:rPr lang="en-US" dirty="0"/>
              <a:t> Attribute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70941" y="1351850"/>
            <a:ext cx="8053513" cy="1342859"/>
          </a:xfrm>
        </p:spPr>
        <p:txBody>
          <a:bodyPr>
            <a:normAutofit/>
          </a:bodyPr>
          <a:lstStyle/>
          <a:p>
            <a:pPr marL="42863" indent="0" algn="ctr">
              <a:buNone/>
            </a:pPr>
            <a:r>
              <a:rPr lang="en-US" sz="4000" dirty="0">
                <a:solidFill>
                  <a:srgbClr val="800000"/>
                </a:solidFill>
                <a:latin typeface="Consolas" panose="020B0609020204030204" pitchFamily="49" charset="0"/>
              </a:rPr>
              <a:t>&lt;table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CD3131"/>
                </a:solidFill>
                <a:latin typeface="Consolas" panose="020B0609020204030204" pitchFamily="49" charset="0"/>
              </a:rPr>
              <a:t>border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"1"</a:t>
            </a:r>
            <a:r>
              <a:rPr lang="en-US" sz="4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4000" dirty="0">
              <a:solidFill>
                <a:srgbClr val="800000"/>
              </a:solidFill>
            </a:endParaRPr>
          </a:p>
          <a:p>
            <a:pPr marL="152400" indent="0" algn="ctr">
              <a:buNone/>
            </a:pPr>
            <a:endParaRPr lang="en-US" sz="1050" dirty="0"/>
          </a:p>
          <a:p>
            <a:pPr marL="152400" indent="0" algn="ctr">
              <a:buNone/>
            </a:pPr>
            <a:r>
              <a:rPr lang="en-US" sz="2400" dirty="0"/>
              <a:t>Set the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border</a:t>
            </a:r>
            <a:r>
              <a:rPr lang="en-US" sz="2400" dirty="0"/>
              <a:t> attribute to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2400" dirty="0"/>
              <a:t> to add a border</a:t>
            </a:r>
            <a:endParaRPr lang="en-US" sz="2400" dirty="0">
              <a:solidFill>
                <a:srgbClr val="8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41" y="2694709"/>
            <a:ext cx="8002117" cy="189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2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IFrames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Image result for fra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0"/>
            <a:ext cx="52578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3715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000" dirty="0">
                <a:solidFill>
                  <a:srgbClr val="54C8E8">
                    <a:lumMod val="50000"/>
                  </a:srgbClr>
                </a:solidFill>
                <a:latin typeface="Consolas" panose="020B0609020204030204" pitchFamily="49" charset="0"/>
              </a:rPr>
              <a:t>&lt;</a:t>
            </a:r>
            <a:r>
              <a:rPr lang="en-US" sz="3000" dirty="0" err="1">
                <a:solidFill>
                  <a:srgbClr val="54C8E8">
                    <a:lumMod val="50000"/>
                  </a:srgbClr>
                </a:solidFill>
                <a:latin typeface="Consolas" panose="020B0609020204030204" pitchFamily="49" charset="0"/>
              </a:rPr>
              <a:t>iframe</a:t>
            </a:r>
            <a:r>
              <a:rPr lang="en-US" sz="3000" dirty="0">
                <a:solidFill>
                  <a:srgbClr val="54C8E8">
                    <a:lumMod val="50000"/>
                  </a:srgbClr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1836" y="1351849"/>
            <a:ext cx="8153400" cy="3346625"/>
          </a:xfrm>
        </p:spPr>
        <p:txBody>
          <a:bodyPr>
            <a:normAutofit/>
          </a:bodyPr>
          <a:lstStyle/>
          <a:p>
            <a:pPr marL="152400" indent="0">
              <a:buNone/>
            </a:pPr>
            <a:r>
              <a:rPr lang="en-US" sz="1800" dirty="0"/>
              <a:t>The </a:t>
            </a:r>
            <a:r>
              <a:rPr lang="en-US" sz="1800" b="1" dirty="0"/>
              <a:t>Inline Frame</a:t>
            </a:r>
            <a:r>
              <a:rPr lang="en-US" sz="1800" dirty="0"/>
              <a:t> element represents a nested browsing context, embedding another HTML page into the current one</a:t>
            </a:r>
          </a:p>
          <a:p>
            <a:endParaRPr lang="en-US" sz="1800" dirty="0"/>
          </a:p>
          <a:p>
            <a:pPr marL="152400" indent="0">
              <a:buNone/>
            </a:pPr>
            <a:r>
              <a:rPr lang="en-US" sz="1800" dirty="0"/>
              <a:t>Basically, you can display other webpages </a:t>
            </a:r>
            <a:r>
              <a:rPr lang="en-US" sz="1800" i="1" dirty="0"/>
              <a:t>within</a:t>
            </a:r>
            <a:r>
              <a:rPr lang="en-US" sz="1800" dirty="0"/>
              <a:t> your webpage</a:t>
            </a:r>
          </a:p>
          <a:p>
            <a:endParaRPr lang="en-US" sz="1800" i="1" dirty="0"/>
          </a:p>
          <a:p>
            <a:pPr marL="152400" indent="0">
              <a:buNone/>
            </a:pPr>
            <a:r>
              <a:rPr lang="en-US" sz="1800" dirty="0" err="1"/>
              <a:t>IFrames</a:t>
            </a:r>
            <a:r>
              <a:rPr lang="en-US" sz="1800" dirty="0"/>
              <a:t> use the </a:t>
            </a:r>
            <a:r>
              <a:rPr lang="en-US" sz="24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src</a:t>
            </a:r>
            <a:r>
              <a:rPr lang="en-US" sz="1800" dirty="0"/>
              <a:t> element to determine which webpage to display</a:t>
            </a:r>
          </a:p>
          <a:p>
            <a:pPr marL="609600" lvl="1" indent="0">
              <a:buNone/>
            </a:pPr>
            <a:r>
              <a:rPr lang="en-US" sz="1800" dirty="0"/>
              <a:t>There are also </a:t>
            </a: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height</a:t>
            </a:r>
            <a:r>
              <a:rPr lang="en-US" sz="1800" dirty="0"/>
              <a:t> and </a:t>
            </a: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width</a:t>
            </a:r>
            <a:r>
              <a:rPr lang="en-US" sz="1800" dirty="0"/>
              <a:t> attributes</a:t>
            </a:r>
          </a:p>
          <a:p>
            <a:pPr marL="609600" lvl="1" indent="0">
              <a:buNone/>
            </a:pPr>
            <a:endParaRPr lang="en-US" sz="1800" dirty="0"/>
          </a:p>
          <a:p>
            <a:endParaRPr lang="en-US" dirty="0"/>
          </a:p>
          <a:p>
            <a:pPr marL="42863" indent="0" algn="ctr">
              <a:buNone/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&lt;iframe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"https://www.google.com"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&gt;&lt;/iframe&gt;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5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436" y="174861"/>
            <a:ext cx="7704000" cy="57270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IFrame</a:t>
            </a:r>
            <a:r>
              <a:rPr lang="en-US" dirty="0">
                <a:solidFill>
                  <a:schemeClr val="bg1"/>
                </a:solidFill>
              </a:rPr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400" b="1" dirty="0">
                <a:solidFill>
                  <a:schemeClr val="bg1"/>
                </a:solidFill>
                <a:highlight>
                  <a:srgbClr val="C0C0C0"/>
                </a:highlight>
                <a:hlinkClick r:id="rId3"/>
              </a:rPr>
              <a:t>https://glitch.com/edit/#!/remix/iframeexample</a:t>
            </a:r>
            <a:r>
              <a:rPr lang="en-US" sz="2400" b="1" dirty="0">
                <a:solidFill>
                  <a:schemeClr val="bg1"/>
                </a:solidFill>
                <a:highlight>
                  <a:srgbClr val="C0C0C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481106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359</Words>
  <Application>Microsoft Office PowerPoint</Application>
  <PresentationFormat>On-screen Show (16:9)</PresentationFormat>
  <Paragraphs>51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Segoe UI</vt:lpstr>
      <vt:lpstr>Arial</vt:lpstr>
      <vt:lpstr>Krona One</vt:lpstr>
      <vt:lpstr>Roboto Condensed Light</vt:lpstr>
      <vt:lpstr>Wingdings</vt:lpstr>
      <vt:lpstr>Miriam Libre</vt:lpstr>
      <vt:lpstr>Consolas</vt:lpstr>
      <vt:lpstr>Blue Grid Interface &amp; Sticky Notes Company Profile by Slidesgo</vt:lpstr>
      <vt:lpstr>Tables &amp; IFrames</vt:lpstr>
      <vt:lpstr>Tables</vt:lpstr>
      <vt:lpstr>HTML Tables</vt:lpstr>
      <vt:lpstr>Table Elements</vt:lpstr>
      <vt:lpstr>Table Example</vt:lpstr>
      <vt:lpstr>The border Attribute</vt:lpstr>
      <vt:lpstr>IFrames</vt:lpstr>
      <vt:lpstr>The &lt;iframe&gt; Element</vt:lpstr>
      <vt:lpstr>IFrame Example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HTML!</dc:title>
  <cp:lastModifiedBy>Lauren Hollosy</cp:lastModifiedBy>
  <cp:revision>8</cp:revision>
  <dcterms:modified xsi:type="dcterms:W3CDTF">2024-06-26T19:30:16Z</dcterms:modified>
</cp:coreProperties>
</file>