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0"/>
  </p:notesMasterIdLst>
  <p:sldIdLst>
    <p:sldId id="256" r:id="rId2"/>
    <p:sldId id="306" r:id="rId3"/>
    <p:sldId id="307" r:id="rId4"/>
    <p:sldId id="308" r:id="rId5"/>
    <p:sldId id="310" r:id="rId6"/>
    <p:sldId id="312" r:id="rId7"/>
    <p:sldId id="311" r:id="rId8"/>
    <p:sldId id="279" r:id="rId9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1"/>
      <p:bold r:id="rId12"/>
      <p:italic r:id="rId13"/>
      <p:boldItalic r:id="rId14"/>
    </p:embeddedFont>
    <p:embeddedFont>
      <p:font typeface="Krona One" panose="020B0604020202020204" charset="0"/>
      <p:regular r:id="rId15"/>
    </p:embeddedFont>
    <p:embeddedFont>
      <p:font typeface="Miriam Libre" panose="00000500000000000000" pitchFamily="2" charset="-79"/>
      <p:regular r:id="rId16"/>
      <p:bold r:id="rId17"/>
    </p:embeddedFont>
    <p:embeddedFont>
      <p:font typeface="Roboto Condensed Light" panose="02000000000000000000" pitchFamily="2" charset="0"/>
      <p:regular r:id="rId18"/>
      <p: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4A8121-69E1-4132-A0E2-CE15BAFBFB63}">
  <a:tblStyle styleId="{864A8121-69E1-4132-A0E2-CE15BAFBFB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that CSS selectors decide which parts of the HTML to style. In the examples, the styles in the brackets will apply to those elements.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13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how</a:t>
            </a:r>
            <a:r>
              <a:rPr lang="en-US" baseline="0" dirty="0"/>
              <a:t> CSS properties determine the actual styles that are controlled by CSS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66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what declarations 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65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</a:t>
            </a:r>
            <a:r>
              <a:rPr lang="en-US" baseline="0" dirty="0"/>
              <a:t> over the vocabulary around different parts of CSS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34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</a:t>
            </a:r>
            <a:r>
              <a:rPr lang="en-US" dirty="0" err="1"/>
              <a:t>Repl</a:t>
            </a:r>
            <a:r>
              <a:rPr lang="en-US" dirty="0"/>
              <a:t>,</a:t>
            </a:r>
            <a:r>
              <a:rPr lang="en-US" baseline="0" dirty="0"/>
              <a:t> show the whole ruleset in action. Make sure to switch to the CSS file to see the CSS. Change around the selector, properties, values </a:t>
            </a:r>
            <a:r>
              <a:rPr lang="en-US" baseline="0" dirty="0" err="1"/>
              <a:t>etc</a:t>
            </a:r>
            <a:r>
              <a:rPr lang="en-US" baseline="0" dirty="0"/>
              <a:t> to show how it affects the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C8F7F9-57EC-49CF-9FCD-2B781E4B449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8147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ge30e247bb5_0_429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1" name="Google Shape;1501;ge30e247bb5_0_429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61425" y="622625"/>
            <a:ext cx="8172600" cy="29121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561425" y="3746300"/>
            <a:ext cx="4689900" cy="939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85700" y="540000"/>
            <a:ext cx="8172600" cy="29121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85700" y="3663675"/>
            <a:ext cx="4689900" cy="939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485700" y="539375"/>
            <a:ext cx="81726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20000" y="1138400"/>
            <a:ext cx="7704000" cy="20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720000" y="3907725"/>
            <a:ext cx="4152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4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/>
          <p:nvPr/>
        </p:nvSpPr>
        <p:spPr>
          <a:xfrm>
            <a:off x="561425" y="1356100"/>
            <a:ext cx="81726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485700" y="1273350"/>
            <a:ext cx="8172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body" idx="1"/>
          </p:nvPr>
        </p:nvSpPr>
        <p:spPr>
          <a:xfrm>
            <a:off x="720000" y="1351850"/>
            <a:ext cx="7704000" cy="32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5"/>
          <p:cNvSpPr/>
          <p:nvPr/>
        </p:nvSpPr>
        <p:spPr>
          <a:xfrm>
            <a:off x="561425" y="622625"/>
            <a:ext cx="8172600" cy="29121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5"/>
          <p:cNvSpPr/>
          <p:nvPr/>
        </p:nvSpPr>
        <p:spPr>
          <a:xfrm>
            <a:off x="4044125" y="3746300"/>
            <a:ext cx="4689900" cy="939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5"/>
          <p:cNvSpPr/>
          <p:nvPr/>
        </p:nvSpPr>
        <p:spPr>
          <a:xfrm>
            <a:off x="485700" y="540000"/>
            <a:ext cx="8172600" cy="29121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5"/>
          <p:cNvSpPr/>
          <p:nvPr/>
        </p:nvSpPr>
        <p:spPr>
          <a:xfrm>
            <a:off x="3968400" y="3663675"/>
            <a:ext cx="4689900" cy="939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5"/>
          <p:cNvSpPr/>
          <p:nvPr/>
        </p:nvSpPr>
        <p:spPr>
          <a:xfrm>
            <a:off x="485700" y="539375"/>
            <a:ext cx="81726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5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5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5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5"/>
          <p:cNvSpPr txBox="1">
            <a:spLocks noGrp="1"/>
          </p:cNvSpPr>
          <p:nvPr>
            <p:ph type="ctrTitle"/>
          </p:nvPr>
        </p:nvSpPr>
        <p:spPr>
          <a:xfrm>
            <a:off x="720000" y="1049325"/>
            <a:ext cx="56502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6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5" name="Google Shape;395;p25"/>
          <p:cNvSpPr txBox="1">
            <a:spLocks noGrp="1"/>
          </p:cNvSpPr>
          <p:nvPr>
            <p:ph type="subTitle" idx="1"/>
          </p:nvPr>
        </p:nvSpPr>
        <p:spPr>
          <a:xfrm>
            <a:off x="720000" y="1824225"/>
            <a:ext cx="56502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highlight>
                  <a:schemeClr val="accent3"/>
                </a:highlight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96" name="Google Shape;396;p25"/>
          <p:cNvSpPr txBox="1">
            <a:spLocks noGrp="1"/>
          </p:cNvSpPr>
          <p:nvPr>
            <p:ph type="subTitle" idx="2"/>
          </p:nvPr>
        </p:nvSpPr>
        <p:spPr>
          <a:xfrm>
            <a:off x="720000" y="2299125"/>
            <a:ext cx="2762100" cy="8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25"/>
          <p:cNvSpPr txBox="1"/>
          <p:nvPr/>
        </p:nvSpPr>
        <p:spPr>
          <a:xfrm>
            <a:off x="4202700" y="3883895"/>
            <a:ext cx="42951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CREDITS: 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6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6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6"/>
          <p:cNvSpPr/>
          <p:nvPr/>
        </p:nvSpPr>
        <p:spPr>
          <a:xfrm>
            <a:off x="561425" y="1356100"/>
            <a:ext cx="8172600" cy="34164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6"/>
          <p:cNvSpPr/>
          <p:nvPr/>
        </p:nvSpPr>
        <p:spPr>
          <a:xfrm>
            <a:off x="485700" y="1273350"/>
            <a:ext cx="8172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6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7"/>
          <p:cNvSpPr/>
          <p:nvPr/>
        </p:nvSpPr>
        <p:spPr>
          <a:xfrm>
            <a:off x="561425" y="1356600"/>
            <a:ext cx="47154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7"/>
          <p:cNvSpPr/>
          <p:nvPr/>
        </p:nvSpPr>
        <p:spPr>
          <a:xfrm>
            <a:off x="485700" y="1273975"/>
            <a:ext cx="47154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7"/>
          <p:cNvSpPr/>
          <p:nvPr/>
        </p:nvSpPr>
        <p:spPr>
          <a:xfrm>
            <a:off x="485700" y="1273350"/>
            <a:ext cx="4715400" cy="2754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7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7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7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7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7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7"/>
          <p:cNvSpPr/>
          <p:nvPr/>
        </p:nvSpPr>
        <p:spPr>
          <a:xfrm>
            <a:off x="5493300" y="1356600"/>
            <a:ext cx="32406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7"/>
          <p:cNvSpPr/>
          <p:nvPr/>
        </p:nvSpPr>
        <p:spPr>
          <a:xfrm>
            <a:off x="5417575" y="1273975"/>
            <a:ext cx="3240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7"/>
          <p:cNvSpPr/>
          <p:nvPr/>
        </p:nvSpPr>
        <p:spPr>
          <a:xfrm>
            <a:off x="5417575" y="1273350"/>
            <a:ext cx="3240600" cy="2754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7"/>
          <p:cNvSpPr/>
          <p:nvPr/>
        </p:nvSpPr>
        <p:spPr>
          <a:xfrm>
            <a:off x="5651875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7"/>
          <p:cNvSpPr/>
          <p:nvPr/>
        </p:nvSpPr>
        <p:spPr>
          <a:xfrm>
            <a:off x="5837800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7"/>
          <p:cNvSpPr/>
          <p:nvPr/>
        </p:nvSpPr>
        <p:spPr>
          <a:xfrm>
            <a:off x="6023725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_2"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8"/>
          <p:cNvSpPr/>
          <p:nvPr/>
        </p:nvSpPr>
        <p:spPr>
          <a:xfrm>
            <a:off x="5614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8"/>
          <p:cNvSpPr/>
          <p:nvPr/>
        </p:nvSpPr>
        <p:spPr>
          <a:xfrm>
            <a:off x="4857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8"/>
          <p:cNvSpPr/>
          <p:nvPr/>
        </p:nvSpPr>
        <p:spPr>
          <a:xfrm>
            <a:off x="4857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8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8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48265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47508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47508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49851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51710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53569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285750" y="771525"/>
            <a:ext cx="85725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89051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71" r:id="rId4"/>
    <p:sldLayoutId id="2147483672" r:id="rId5"/>
    <p:sldLayoutId id="2147483673" r:id="rId6"/>
    <p:sldLayoutId id="2147483674" r:id="rId7"/>
    <p:sldLayoutId id="214748367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HylandOutreach/RulesetExampl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1"/>
          <p:cNvSpPr/>
          <p:nvPr/>
        </p:nvSpPr>
        <p:spPr>
          <a:xfrm>
            <a:off x="551717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31"/>
          <p:cNvSpPr txBox="1">
            <a:spLocks noGrp="1"/>
          </p:cNvSpPr>
          <p:nvPr>
            <p:ph type="ctrTitle"/>
          </p:nvPr>
        </p:nvSpPr>
        <p:spPr>
          <a:xfrm>
            <a:off x="720000" y="1138400"/>
            <a:ext cx="7704000" cy="20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CSS </a:t>
            </a:r>
            <a:r>
              <a:rPr lang="en" sz="6000" dirty="0">
                <a:highlight>
                  <a:schemeClr val="accent2"/>
                </a:highlight>
              </a:rPr>
              <a:t>Selectors</a:t>
            </a:r>
            <a:r>
              <a:rPr lang="en" sz="5400" dirty="0"/>
              <a:t> &amp; </a:t>
            </a:r>
            <a:r>
              <a:rPr lang="en" sz="6000" dirty="0">
                <a:highlight>
                  <a:schemeClr val="accent3"/>
                </a:highlight>
              </a:rPr>
              <a:t>Properties</a:t>
            </a:r>
            <a:endParaRPr sz="6000" dirty="0">
              <a:highlight>
                <a:schemeClr val="accent3"/>
              </a:highlight>
            </a:endParaRPr>
          </a:p>
        </p:txBody>
      </p:sp>
      <p:sp>
        <p:nvSpPr>
          <p:cNvPr id="445" name="Google Shape;445;p31"/>
          <p:cNvSpPr txBox="1">
            <a:spLocks noGrp="1"/>
          </p:cNvSpPr>
          <p:nvPr>
            <p:ph type="subTitle" idx="1"/>
          </p:nvPr>
        </p:nvSpPr>
        <p:spPr>
          <a:xfrm>
            <a:off x="720000" y="3907725"/>
            <a:ext cx="4152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Hy-Tech Club: Web 101</a:t>
            </a:r>
            <a:endParaRPr dirty="0"/>
          </a:p>
        </p:txBody>
      </p:sp>
      <p:sp>
        <p:nvSpPr>
          <p:cNvPr id="446" name="Google Shape;446;p31"/>
          <p:cNvSpPr/>
          <p:nvPr/>
        </p:nvSpPr>
        <p:spPr>
          <a:xfrm>
            <a:off x="543727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31"/>
          <p:cNvSpPr/>
          <p:nvPr/>
        </p:nvSpPr>
        <p:spPr>
          <a:xfrm>
            <a:off x="665580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1"/>
          <p:cNvSpPr/>
          <p:nvPr/>
        </p:nvSpPr>
        <p:spPr>
          <a:xfrm>
            <a:off x="657590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1"/>
          <p:cNvSpPr/>
          <p:nvPr/>
        </p:nvSpPr>
        <p:spPr>
          <a:xfrm>
            <a:off x="779442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31"/>
          <p:cNvSpPr/>
          <p:nvPr/>
        </p:nvSpPr>
        <p:spPr>
          <a:xfrm>
            <a:off x="771452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84959" y="1850743"/>
            <a:ext cx="7629525" cy="3056221"/>
          </a:xfrm>
          <a:prstGeom prst="rect">
            <a:avLst/>
          </a:prstGeom>
          <a:noFill/>
        </p:spPr>
        <p:txBody>
          <a:bodyPr wrap="square" lIns="137160" tIns="109728" rIns="137160" bIns="109728" rtlCol="0">
            <a:spAutoFit/>
          </a:bodyPr>
          <a:lstStyle/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latin typeface="Consolas" panose="020B0609020204030204" pitchFamily="49" charset="0"/>
              </a:rPr>
              <a:t>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/* applies to all anchor elements */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US" sz="2400" dirty="0">
                <a:latin typeface="Consolas" panose="020B0609020204030204" pitchFamily="49" charset="0"/>
              </a:rPr>
              <a:t>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/* applies to all list item elements */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18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85800" y="1278043"/>
            <a:ext cx="7704000" cy="572700"/>
          </a:xfrm>
        </p:spPr>
        <p:txBody>
          <a:bodyPr>
            <a:noAutofit/>
          </a:bodyPr>
          <a:lstStyle/>
          <a:p>
            <a:pPr marL="152400" indent="0">
              <a:buNone/>
            </a:pPr>
            <a:r>
              <a:rPr lang="en-US" sz="1400" dirty="0"/>
              <a:t>CSS applies to different parts of the HTML based on </a:t>
            </a:r>
            <a:r>
              <a:rPr lang="en-US" sz="1400" b="1" dirty="0"/>
              <a:t>selectors</a:t>
            </a:r>
            <a:endParaRPr lang="en-US" sz="1400" dirty="0"/>
          </a:p>
          <a:p>
            <a:pPr marL="152400" indent="0">
              <a:buNone/>
            </a:pPr>
            <a:r>
              <a:rPr lang="en-US" sz="1400" dirty="0"/>
              <a:t>Basic selectors apply certain styles to all elements of a certain type</a:t>
            </a:r>
          </a:p>
        </p:txBody>
      </p:sp>
      <p:sp>
        <p:nvSpPr>
          <p:cNvPr id="4" name="Rectangle 3"/>
          <p:cNvSpPr/>
          <p:nvPr/>
        </p:nvSpPr>
        <p:spPr>
          <a:xfrm>
            <a:off x="942109" y="1999149"/>
            <a:ext cx="308610" cy="342900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noFill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7416" y="3391758"/>
            <a:ext cx="392266" cy="430469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0303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build="p"/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52400" indent="0">
              <a:buNone/>
            </a:pPr>
            <a:r>
              <a:rPr lang="en-US" sz="1400" dirty="0"/>
              <a:t>A CSS </a:t>
            </a:r>
            <a:r>
              <a:rPr lang="en-US" sz="1400" b="1" dirty="0"/>
              <a:t>property</a:t>
            </a:r>
            <a:r>
              <a:rPr lang="en-US" sz="1400" dirty="0"/>
              <a:t> is an identifier that indicates which stylistic features to change on an HTML element</a:t>
            </a:r>
          </a:p>
          <a:p>
            <a:pPr marL="152400" indent="0">
              <a:buNone/>
            </a:pPr>
            <a:endParaRPr lang="en-US" sz="1400" dirty="0"/>
          </a:p>
          <a:p>
            <a:endParaRPr lang="en-US" sz="1400" dirty="0"/>
          </a:p>
          <a:p>
            <a:pPr marL="152400" indent="0">
              <a:buNone/>
            </a:pPr>
            <a:r>
              <a:rPr lang="en-US" sz="1400" dirty="0"/>
              <a:t>There are many, many properties that CSS controls</a:t>
            </a:r>
          </a:p>
          <a:p>
            <a:pPr marL="152400" indent="0">
              <a:buNone/>
            </a:pPr>
            <a:endParaRPr lang="en-US" sz="1400" dirty="0"/>
          </a:p>
          <a:p>
            <a:endParaRPr lang="en-US" sz="1400" dirty="0"/>
          </a:p>
          <a:p>
            <a:pPr marL="152400" indent="0">
              <a:buNone/>
            </a:pPr>
            <a:r>
              <a:rPr lang="en-US" sz="1400" u="sng" dirty="0"/>
              <a:t>Examples of properties:</a:t>
            </a:r>
          </a:p>
          <a:p>
            <a:pPr marL="152400" indent="0">
              <a:buNone/>
            </a:pPr>
            <a:r>
              <a:rPr lang="en-US" sz="1800" b="1" dirty="0"/>
              <a:t>color</a:t>
            </a:r>
            <a:r>
              <a:rPr lang="en-US" sz="1400" dirty="0"/>
              <a:t>: controls the color of text in an HTML element</a:t>
            </a:r>
          </a:p>
          <a:p>
            <a:pPr marL="152400" indent="0">
              <a:buNone/>
            </a:pPr>
            <a:r>
              <a:rPr lang="en-US" sz="1800" b="1" dirty="0"/>
              <a:t>background</a:t>
            </a:r>
            <a:r>
              <a:rPr lang="en-US" sz="1400" dirty="0"/>
              <a:t>: controls the background color of an HTML element</a:t>
            </a:r>
          </a:p>
          <a:p>
            <a:pPr marL="152400" indent="0">
              <a:buNone/>
            </a:pPr>
            <a:r>
              <a:rPr lang="en-US" sz="1800" b="1" dirty="0"/>
              <a:t>font-size</a:t>
            </a:r>
            <a:r>
              <a:rPr lang="en-US" sz="1400" dirty="0"/>
              <a:t>: controls the size of text in an HTML element</a:t>
            </a:r>
          </a:p>
          <a:p>
            <a:pPr marL="152400" indent="0">
              <a:buNone/>
            </a:pPr>
            <a:r>
              <a:rPr lang="en-US" sz="1800" b="1" dirty="0"/>
              <a:t>font-weight</a:t>
            </a:r>
            <a:r>
              <a:rPr lang="en-US" sz="1400" dirty="0"/>
              <a:t>: controls the weight of text (e.g., boldness) in an HTML element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723DB2-DC36-6657-5496-F3D4B8C7EDB8}"/>
              </a:ext>
            </a:extLst>
          </p:cNvPr>
          <p:cNvSpPr/>
          <p:nvPr/>
        </p:nvSpPr>
        <p:spPr>
          <a:xfrm>
            <a:off x="5805055" y="2092036"/>
            <a:ext cx="2119745" cy="768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text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79B377-E482-FE85-169E-A78DD6089EA5}"/>
              </a:ext>
            </a:extLst>
          </p:cNvPr>
          <p:cNvSpPr/>
          <p:nvPr/>
        </p:nvSpPr>
        <p:spPr>
          <a:xfrm>
            <a:off x="5805055" y="2092036"/>
            <a:ext cx="2119745" cy="768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text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E5E0D9-3C29-1AD1-CD45-2C3C17B363C3}"/>
              </a:ext>
            </a:extLst>
          </p:cNvPr>
          <p:cNvSpPr/>
          <p:nvPr/>
        </p:nvSpPr>
        <p:spPr>
          <a:xfrm>
            <a:off x="5813651" y="2092036"/>
            <a:ext cx="2119745" cy="768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1C2603-C86A-E2F9-6976-A0C6B1E5189A}"/>
              </a:ext>
            </a:extLst>
          </p:cNvPr>
          <p:cNvSpPr/>
          <p:nvPr/>
        </p:nvSpPr>
        <p:spPr>
          <a:xfrm>
            <a:off x="5805054" y="2092036"/>
            <a:ext cx="2119745" cy="768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text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2D084A-7400-5353-EEB1-92F5BBB51F68}"/>
              </a:ext>
            </a:extLst>
          </p:cNvPr>
          <p:cNvSpPr/>
          <p:nvPr/>
        </p:nvSpPr>
        <p:spPr>
          <a:xfrm>
            <a:off x="5805054" y="2092036"/>
            <a:ext cx="2119745" cy="768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text</a:t>
            </a:r>
          </a:p>
        </p:txBody>
      </p:sp>
    </p:spTree>
    <p:extLst>
      <p:ext uri="{BB962C8B-B14F-4D97-AF65-F5344CB8AC3E}">
        <p14:creationId xmlns:p14="http://schemas.microsoft.com/office/powerpoint/2010/main" val="204118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 animBg="1"/>
      <p:bldP spid="5" grpId="0" uiExpand="1" build="p" animBg="1"/>
      <p:bldP spid="6" grpId="0" uiExpand="1" build="p" animBg="1"/>
      <p:bldP spid="7" grpId="0" uiExpand="1" build="p" animBg="1"/>
      <p:bldP spid="8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/>
          <p:cNvSpPr txBox="1">
            <a:spLocks/>
          </p:cNvSpPr>
          <p:nvPr/>
        </p:nvSpPr>
        <p:spPr>
          <a:xfrm>
            <a:off x="1012241" y="2258675"/>
            <a:ext cx="7237887" cy="195135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4313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89125" indent="-2841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3600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Declarations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720000" y="1351850"/>
            <a:ext cx="7704000" cy="572700"/>
          </a:xfrm>
        </p:spPr>
        <p:txBody>
          <a:bodyPr>
            <a:normAutofit/>
          </a:bodyPr>
          <a:lstStyle/>
          <a:p>
            <a:pPr marL="152400" indent="0" algn="ctr">
              <a:buNone/>
            </a:pPr>
            <a:r>
              <a:rPr lang="en-US" sz="2400" dirty="0"/>
              <a:t>A CSS </a:t>
            </a:r>
            <a:r>
              <a:rPr lang="en-US" sz="2400" b="1" dirty="0"/>
              <a:t>declaration</a:t>
            </a:r>
            <a:r>
              <a:rPr lang="en-US" sz="2400" dirty="0"/>
              <a:t> sets a </a:t>
            </a:r>
            <a:r>
              <a:rPr lang="en-US" sz="2400" i="1" dirty="0"/>
              <a:t>property</a:t>
            </a:r>
            <a:r>
              <a:rPr lang="en-US" sz="2400" dirty="0"/>
              <a:t> to a </a:t>
            </a:r>
            <a:r>
              <a:rPr lang="en-US" sz="2400" i="1" dirty="0"/>
              <a:t>value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3191467" y="2311022"/>
            <a:ext cx="1378975" cy="575187"/>
          </a:xfrm>
          <a:prstGeom prst="rect">
            <a:avLst/>
          </a:prstGeom>
          <a:solidFill>
            <a:srgbClr val="FF8300">
              <a:alpha val="32000"/>
            </a:srgbClr>
          </a:solidFill>
          <a:ln>
            <a:solidFill>
              <a:srgbClr val="FF8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" name="TextBox 5"/>
          <p:cNvSpPr txBox="1"/>
          <p:nvPr/>
        </p:nvSpPr>
        <p:spPr>
          <a:xfrm>
            <a:off x="3191466" y="3257834"/>
            <a:ext cx="134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8300"/>
                </a:solidFill>
              </a:rPr>
              <a:t>Property</a:t>
            </a:r>
          </a:p>
        </p:txBody>
      </p:sp>
      <p:sp>
        <p:nvSpPr>
          <p:cNvPr id="7" name="Rectangle 6"/>
          <p:cNvSpPr/>
          <p:nvPr/>
        </p:nvSpPr>
        <p:spPr>
          <a:xfrm>
            <a:off x="4902280" y="2311022"/>
            <a:ext cx="905256" cy="575186"/>
          </a:xfrm>
          <a:prstGeom prst="rect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" name="TextBox 7"/>
          <p:cNvSpPr txBox="1"/>
          <p:nvPr/>
        </p:nvSpPr>
        <p:spPr>
          <a:xfrm>
            <a:off x="4902280" y="3257833"/>
            <a:ext cx="9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Value</a:t>
            </a:r>
          </a:p>
        </p:txBody>
      </p:sp>
      <p:cxnSp>
        <p:nvCxnSpPr>
          <p:cNvPr id="9" name="Straight Arrow Connector 8"/>
          <p:cNvCxnSpPr>
            <a:endCxn id="5" idx="2"/>
          </p:cNvCxnSpPr>
          <p:nvPr/>
        </p:nvCxnSpPr>
        <p:spPr>
          <a:xfrm flipV="1">
            <a:off x="3880954" y="2886209"/>
            <a:ext cx="1" cy="371624"/>
          </a:xfrm>
          <a:prstGeom prst="straightConnector1">
            <a:avLst/>
          </a:prstGeom>
          <a:ln>
            <a:solidFill>
              <a:srgbClr val="FF8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7" idx="2"/>
          </p:cNvCxnSpPr>
          <p:nvPr/>
        </p:nvCxnSpPr>
        <p:spPr>
          <a:xfrm flipH="1" flipV="1">
            <a:off x="5354908" y="2886208"/>
            <a:ext cx="4572" cy="37162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13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479" y="1498532"/>
            <a:ext cx="86425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>
              <a:buClrTx/>
              <a:defRPr/>
            </a:pPr>
            <a:r>
              <a:rPr lang="en-US" sz="4050" kern="1200" dirty="0">
                <a:solidFill>
                  <a:srgbClr val="800000"/>
                </a:solidFill>
                <a:latin typeface="Consolas" panose="020B0609020204030204" pitchFamily="49" charset="0"/>
                <a:ea typeface="+mn-ea"/>
                <a:cs typeface="+mn-cs"/>
              </a:rPr>
              <a:t>h1</a:t>
            </a:r>
            <a:r>
              <a:rPr lang="en-US" sz="4050" kern="1200" dirty="0">
                <a:latin typeface="Consolas" panose="020B0609020204030204" pitchFamily="49" charset="0"/>
                <a:ea typeface="+mn-ea"/>
                <a:cs typeface="+mn-cs"/>
              </a:rPr>
              <a:t> {</a:t>
            </a:r>
          </a:p>
          <a:p>
            <a:pPr defTabSz="342900">
              <a:buClrTx/>
              <a:defRPr/>
            </a:pPr>
            <a:r>
              <a:rPr lang="en-US" sz="4050" kern="1200" dirty="0"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lang="en-US" sz="4050" kern="1200" dirty="0">
                <a:solidFill>
                  <a:srgbClr val="FF0000"/>
                </a:solidFill>
                <a:latin typeface="Consolas" panose="020B0609020204030204" pitchFamily="49" charset="0"/>
                <a:ea typeface="+mn-ea"/>
                <a:cs typeface="+mn-cs"/>
              </a:rPr>
              <a:t>font-size</a:t>
            </a:r>
            <a:r>
              <a:rPr lang="en-US" sz="4050" kern="1200" dirty="0"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lang="en-US" sz="4050" dirty="0">
                <a:solidFill>
                  <a:srgbClr val="0451A5"/>
                </a:solidFill>
                <a:latin typeface="Consolas" panose="020B0609020204030204" pitchFamily="49" charset="0"/>
              </a:rPr>
              <a:t>6</a:t>
            </a:r>
            <a:r>
              <a:rPr lang="en-US" sz="4050" kern="1200" dirty="0">
                <a:solidFill>
                  <a:srgbClr val="0451A5"/>
                </a:solidFill>
                <a:latin typeface="Consolas" panose="020B0609020204030204" pitchFamily="49" charset="0"/>
                <a:ea typeface="+mn-ea"/>
                <a:cs typeface="+mn-cs"/>
              </a:rPr>
              <a:t>0px</a:t>
            </a:r>
            <a:r>
              <a:rPr lang="en-US" sz="4050" kern="1200" dirty="0"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defTabSz="342900">
              <a:buClrTx/>
              <a:defRPr/>
            </a:pPr>
            <a:r>
              <a:rPr lang="en-US" sz="4050" kern="1200" dirty="0"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lang="en-US" sz="4050" kern="1200" dirty="0">
                <a:solidFill>
                  <a:srgbClr val="FF0000"/>
                </a:solidFill>
                <a:latin typeface="Consolas" panose="020B0609020204030204" pitchFamily="49" charset="0"/>
                <a:ea typeface="+mn-ea"/>
                <a:cs typeface="+mn-cs"/>
              </a:rPr>
              <a:t>background-color</a:t>
            </a:r>
            <a:r>
              <a:rPr lang="en-US" sz="4050" kern="1200" dirty="0"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lang="en-US" sz="4050" kern="1200" dirty="0">
                <a:solidFill>
                  <a:srgbClr val="0451A5"/>
                </a:solidFill>
                <a:latin typeface="Consolas" panose="020B0609020204030204" pitchFamily="49" charset="0"/>
                <a:ea typeface="+mn-ea"/>
                <a:cs typeface="+mn-cs"/>
              </a:rPr>
              <a:t>purple</a:t>
            </a:r>
            <a:r>
              <a:rPr lang="en-US" sz="4050" kern="1200" dirty="0"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defTabSz="342900">
              <a:buClrTx/>
              <a:defRPr/>
            </a:pPr>
            <a:r>
              <a:rPr lang="en-US" sz="4050" kern="1200" dirty="0"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635228" y="2782015"/>
            <a:ext cx="4616245" cy="650918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>
              <a:buClrTx/>
              <a:defRPr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35228" y="3432932"/>
            <a:ext cx="1093104" cy="369332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42900">
              <a:buClrTx/>
              <a:defRPr/>
            </a:pPr>
            <a:r>
              <a:rPr lang="en-US" sz="1800" kern="1200" dirty="0">
                <a:solidFill>
                  <a:schemeClr val="accent3"/>
                </a:solidFill>
                <a:latin typeface="Calibri" panose="020F0502020204030204"/>
                <a:ea typeface="+mn-ea"/>
                <a:cs typeface="+mn-cs"/>
              </a:rPr>
              <a:t>Property</a:t>
            </a:r>
            <a:endParaRPr lang="en-US" sz="1350" kern="1200" dirty="0">
              <a:solidFill>
                <a:schemeClr val="accent3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723421" y="2782015"/>
            <a:ext cx="1784555" cy="650918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>
              <a:buClrTx/>
              <a:defRPr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23422" y="3432932"/>
            <a:ext cx="785350" cy="369332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42900">
              <a:buClrTx/>
              <a:defRPr/>
            </a:pPr>
            <a:r>
              <a:rPr lang="en-US" sz="1800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/>
                <a:ea typeface="+mn-ea"/>
                <a:cs typeface="+mn-cs"/>
              </a:rPr>
              <a:t>Value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635227" y="2149823"/>
            <a:ext cx="4616246" cy="632192"/>
          </a:xfrm>
          <a:prstGeom prst="rect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>
              <a:buClrTx/>
              <a:defRPr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37824" y="1803574"/>
            <a:ext cx="1261436" cy="369332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defTabSz="342900">
              <a:buClrTx/>
              <a:defRPr/>
            </a:pPr>
            <a:r>
              <a:rPr lang="en-US" sz="1800" kern="1200" dirty="0">
                <a:solidFill>
                  <a:schemeClr val="accent2"/>
                </a:solidFill>
                <a:latin typeface="Calibri" panose="020F0502020204030204"/>
                <a:ea typeface="+mn-ea"/>
                <a:cs typeface="+mn-cs"/>
              </a:rPr>
              <a:t>Declaration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77480" y="1500895"/>
            <a:ext cx="737419" cy="648928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>
              <a:buClrTx/>
              <a:defRPr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7479" y="2149823"/>
            <a:ext cx="948658" cy="369332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defTabSz="342900">
              <a:buClrTx/>
              <a:defRPr/>
            </a:pPr>
            <a:r>
              <a:rPr lang="en-US" sz="1800" kern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/>
                <a:ea typeface="+mn-ea"/>
                <a:cs typeface="+mn-cs"/>
              </a:rPr>
              <a:t>Selector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85750" y="1352416"/>
            <a:ext cx="8561439" cy="2907349"/>
          </a:xfrm>
          <a:prstGeom prst="rect">
            <a:avLst/>
          </a:prstGeom>
          <a:solidFill>
            <a:schemeClr val="tx2">
              <a:alpha val="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>
              <a:buClrTx/>
              <a:defRPr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5750" y="965396"/>
            <a:ext cx="880754" cy="369332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defTabSz="342900">
              <a:buClrTx/>
              <a:defRPr/>
            </a:pPr>
            <a:r>
              <a:rPr lang="en-US" sz="1800" kern="1200" dirty="0">
                <a:solidFill>
                  <a:schemeClr val="tx2"/>
                </a:solidFill>
                <a:latin typeface="Calibri" panose="020F0502020204030204"/>
                <a:ea typeface="+mn-ea"/>
                <a:cs typeface="+mn-cs"/>
              </a:rPr>
              <a:t>Ruleset</a:t>
            </a: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285750" y="171451"/>
            <a:ext cx="8572500" cy="514349"/>
          </a:xfrm>
          <a:prstGeom prst="rect">
            <a:avLst/>
          </a:prstGeom>
        </p:spPr>
        <p:txBody>
          <a:bodyPr vert="horz" lIns="0" tIns="3429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>
              <a:buClrTx/>
              <a:defRPr/>
            </a:pPr>
            <a:r>
              <a:rPr lang="en-US" sz="2400" dirty="0">
                <a:solidFill>
                  <a:srgbClr val="56565A"/>
                </a:solidFill>
                <a:latin typeface="Arial" panose="020B0604020202020204"/>
              </a:rPr>
              <a:t>Putting it all together: A ruleset</a:t>
            </a:r>
          </a:p>
        </p:txBody>
      </p:sp>
    </p:spTree>
    <p:extLst>
      <p:ext uri="{BB962C8B-B14F-4D97-AF65-F5344CB8AC3E}">
        <p14:creationId xmlns:p14="http://schemas.microsoft.com/office/powerpoint/2010/main" val="6330614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B5635-CEB4-A07E-A48C-BC161E77E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Properties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F537C-52FD-901E-1AB2-7721386B0C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F241FC-C0F1-0122-F158-4E8EC061D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82" y="1351850"/>
            <a:ext cx="5563376" cy="16004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A55C37-FE71-043F-752A-DE6198E65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82" y="3184878"/>
            <a:ext cx="2295845" cy="11812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30F261-7BC1-729A-0847-895EA0A891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5267"/>
          <a:stretch/>
        </p:blipFill>
        <p:spPr>
          <a:xfrm>
            <a:off x="2932436" y="3556405"/>
            <a:ext cx="5408155" cy="809738"/>
          </a:xfrm>
          <a:prstGeom prst="rect">
            <a:avLst/>
          </a:prstGeom>
        </p:spPr>
      </p:pic>
      <p:sp>
        <p:nvSpPr>
          <p:cNvPr id="10" name="Arrow: Left 9">
            <a:extLst>
              <a:ext uri="{FF2B5EF4-FFF2-40B4-BE49-F238E27FC236}">
                <a16:creationId xmlns:a16="http://schemas.microsoft.com/office/drawing/2014/main" id="{97B8F64B-A0C2-FD06-7697-3ECB471BA7AD}"/>
              </a:ext>
            </a:extLst>
          </p:cNvPr>
          <p:cNvSpPr/>
          <p:nvPr/>
        </p:nvSpPr>
        <p:spPr>
          <a:xfrm>
            <a:off x="5670816" y="1421546"/>
            <a:ext cx="3027509" cy="79673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 to the CSS file</a:t>
            </a:r>
          </a:p>
        </p:txBody>
      </p:sp>
    </p:spTree>
    <p:extLst>
      <p:ext uri="{BB962C8B-B14F-4D97-AF65-F5344CB8AC3E}">
        <p14:creationId xmlns:p14="http://schemas.microsoft.com/office/powerpoint/2010/main" val="23464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162527"/>
            <a:ext cx="7704000" cy="5727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Ruleset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37607"/>
            <a:ext cx="9144000" cy="3416400"/>
          </a:xfrm>
        </p:spPr>
        <p:txBody>
          <a:bodyPr anchor="ctr">
            <a:noAutofit/>
          </a:bodyPr>
          <a:lstStyle/>
          <a:p>
            <a:pPr marL="42863" indent="0" algn="ctr">
              <a:buNone/>
            </a:pPr>
            <a:r>
              <a:rPr lang="en-US" sz="2400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https://replit.com/@HylandOutreach/RulesetExample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8871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54"/>
          <p:cNvSpPr txBox="1">
            <a:spLocks noGrp="1"/>
          </p:cNvSpPr>
          <p:nvPr>
            <p:ph type="subTitle" idx="1"/>
          </p:nvPr>
        </p:nvSpPr>
        <p:spPr>
          <a:xfrm>
            <a:off x="720000" y="1824225"/>
            <a:ext cx="56502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</p:txBody>
      </p:sp>
      <p:sp>
        <p:nvSpPr>
          <p:cNvPr id="1504" name="Google Shape;1504;p54"/>
          <p:cNvSpPr txBox="1">
            <a:spLocks noGrp="1"/>
          </p:cNvSpPr>
          <p:nvPr>
            <p:ph type="ctrTitle"/>
          </p:nvPr>
        </p:nvSpPr>
        <p:spPr>
          <a:xfrm>
            <a:off x="720000" y="1049325"/>
            <a:ext cx="56502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542" name="Google Shape;1542;p54"/>
          <p:cNvSpPr/>
          <p:nvPr/>
        </p:nvSpPr>
        <p:spPr>
          <a:xfrm>
            <a:off x="57005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3" name="Google Shape;1543;p54"/>
          <p:cNvSpPr/>
          <p:nvPr/>
        </p:nvSpPr>
        <p:spPr>
          <a:xfrm>
            <a:off x="49015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4" name="Google Shape;1544;p54"/>
          <p:cNvSpPr/>
          <p:nvPr/>
        </p:nvSpPr>
        <p:spPr>
          <a:xfrm>
            <a:off x="170867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5" name="Google Shape;1545;p54"/>
          <p:cNvSpPr/>
          <p:nvPr/>
        </p:nvSpPr>
        <p:spPr>
          <a:xfrm>
            <a:off x="162877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6" name="Google Shape;1546;p54"/>
          <p:cNvSpPr/>
          <p:nvPr/>
        </p:nvSpPr>
        <p:spPr>
          <a:xfrm>
            <a:off x="284730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7" name="Google Shape;1547;p54"/>
          <p:cNvSpPr/>
          <p:nvPr/>
        </p:nvSpPr>
        <p:spPr>
          <a:xfrm>
            <a:off x="276740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94C185-2733-82A6-CD26-B6BB946D14B6}"/>
              </a:ext>
            </a:extLst>
          </p:cNvPr>
          <p:cNvSpPr/>
          <p:nvPr/>
        </p:nvSpPr>
        <p:spPr>
          <a:xfrm>
            <a:off x="4211782" y="3837709"/>
            <a:ext cx="4253345" cy="477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Grid Interface &amp; Sticky Notes Company Profile by Slidesgo">
  <a:themeElements>
    <a:clrScheme name="Simple Light">
      <a:dk1>
        <a:srgbClr val="000000"/>
      </a:dk1>
      <a:lt1>
        <a:srgbClr val="FFFFFF"/>
      </a:lt1>
      <a:dk2>
        <a:srgbClr val="AA2FE6"/>
      </a:dk2>
      <a:lt2>
        <a:srgbClr val="FF7ACD"/>
      </a:lt2>
      <a:accent1>
        <a:srgbClr val="FFA27A"/>
      </a:accent1>
      <a:accent2>
        <a:srgbClr val="FFDF6D"/>
      </a:accent2>
      <a:accent3>
        <a:srgbClr val="8FFFC1"/>
      </a:accent3>
      <a:accent4>
        <a:srgbClr val="24069D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322</Words>
  <Application>Microsoft Office PowerPoint</Application>
  <PresentationFormat>On-screen Show (16:9)</PresentationFormat>
  <Paragraphs>60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Roboto Condensed Light</vt:lpstr>
      <vt:lpstr>Calibri</vt:lpstr>
      <vt:lpstr>Arial</vt:lpstr>
      <vt:lpstr>Miriam Libre</vt:lpstr>
      <vt:lpstr>Consolas</vt:lpstr>
      <vt:lpstr>Krona One</vt:lpstr>
      <vt:lpstr>Times New Roman</vt:lpstr>
      <vt:lpstr>Blue Grid Interface &amp; Sticky Notes Company Profile by Slidesgo</vt:lpstr>
      <vt:lpstr>CSS Selectors &amp; Properties</vt:lpstr>
      <vt:lpstr>CSS Selectors</vt:lpstr>
      <vt:lpstr>CSS Properties</vt:lpstr>
      <vt:lpstr>CSS Declarations</vt:lpstr>
      <vt:lpstr>PowerPoint Presentation</vt:lpstr>
      <vt:lpstr>CSS Properties</vt:lpstr>
      <vt:lpstr>Ruleset Example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HTML!</dc:title>
  <cp:lastModifiedBy>Joseph Maxwell</cp:lastModifiedBy>
  <cp:revision>6</cp:revision>
  <dcterms:modified xsi:type="dcterms:W3CDTF">2024-08-21T13:26:16Z</dcterms:modified>
</cp:coreProperties>
</file>