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8"/>
  </p:notesMasterIdLst>
  <p:sldIdLst>
    <p:sldId id="256" r:id="rId2"/>
    <p:sldId id="302" r:id="rId3"/>
    <p:sldId id="306" r:id="rId4"/>
    <p:sldId id="307" r:id="rId5"/>
    <p:sldId id="308" r:id="rId6"/>
    <p:sldId id="279" r:id="rId7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9"/>
      <p:bold r:id="rId10"/>
      <p:italic r:id="rId11"/>
      <p:boldItalic r:id="rId12"/>
    </p:embeddedFont>
    <p:embeddedFont>
      <p:font typeface="Krona One" panose="020B0604020202020204" charset="0"/>
      <p:regular r:id="rId13"/>
    </p:embeddedFont>
    <p:embeddedFont>
      <p:font typeface="Miriam Libre" panose="00000500000000000000" pitchFamily="2" charset="-79"/>
      <p:regular r:id="rId14"/>
      <p:bold r:id="rId15"/>
    </p:embeddedFont>
    <p:embeddedFont>
      <p:font typeface="Roboto Condensed Light" panose="02000000000000000000" pitchFamily="2" charset="0"/>
      <p:regular r:id="rId16"/>
      <p: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64A8121-69E1-4132-A0E2-CE15BAFBFB63}">
  <a:tblStyle styleId="{864A8121-69E1-4132-A0E2-CE15BAFBFB6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850">
              <a:solidFill>
                <a:srgbClr val="5F7D9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the </a:t>
            </a:r>
            <a:r>
              <a:rPr lang="en-US" dirty="0" err="1"/>
              <a:t>Repl</a:t>
            </a:r>
            <a:r>
              <a:rPr lang="en-US" dirty="0"/>
              <a:t>,</a:t>
            </a:r>
            <a:r>
              <a:rPr lang="en-US" baseline="0" dirty="0"/>
              <a:t> emphasize that the </a:t>
            </a:r>
            <a:r>
              <a:rPr lang="en-US" b="1" baseline="0" dirty="0"/>
              <a:t>span</a:t>
            </a:r>
            <a:r>
              <a:rPr lang="en-US" baseline="0" dirty="0"/>
              <a:t> element does not change much. It allows the CSS to style one part of the paragraph.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2385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Ask the students to guess how this will</a:t>
            </a:r>
            <a:r>
              <a:rPr lang="en-US" baseline="0" dirty="0"/>
              <a:t> appear. It will be two boxes, a red one on top of a black one.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6978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0" name="Google Shape;1500;ge30e247bb5_0_429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1" name="Google Shape;1501;ge30e247bb5_0_429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561425" y="622625"/>
            <a:ext cx="8172600" cy="2912100"/>
          </a:xfrm>
          <a:prstGeom prst="rect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561425" y="3746300"/>
            <a:ext cx="4689900" cy="9396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85700" y="540000"/>
            <a:ext cx="8172600" cy="29121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485700" y="3663675"/>
            <a:ext cx="4689900" cy="9396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485700" y="539375"/>
            <a:ext cx="8172600" cy="275400"/>
          </a:xfrm>
          <a:prstGeom prst="rect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20000" y="628925"/>
            <a:ext cx="96300" cy="96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905925" y="628925"/>
            <a:ext cx="96300" cy="963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1091850" y="628925"/>
            <a:ext cx="96300" cy="963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720000" y="1138400"/>
            <a:ext cx="7704000" cy="200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3800" b="1">
                <a:latin typeface="Krona One"/>
                <a:ea typeface="Krona One"/>
                <a:cs typeface="Krona One"/>
                <a:sym typeface="Kron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720000" y="3907725"/>
            <a:ext cx="4152600" cy="45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"/>
          <p:cNvSpPr/>
          <p:nvPr/>
        </p:nvSpPr>
        <p:spPr>
          <a:xfrm>
            <a:off x="561425" y="461125"/>
            <a:ext cx="8172600" cy="691200"/>
          </a:xfrm>
          <a:prstGeom prst="rect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4"/>
          <p:cNvSpPr/>
          <p:nvPr/>
        </p:nvSpPr>
        <p:spPr>
          <a:xfrm>
            <a:off x="485700" y="378375"/>
            <a:ext cx="8172600" cy="6912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4"/>
          <p:cNvSpPr/>
          <p:nvPr/>
        </p:nvSpPr>
        <p:spPr>
          <a:xfrm>
            <a:off x="8306050" y="461125"/>
            <a:ext cx="236100" cy="236100"/>
          </a:xfrm>
          <a:prstGeom prst="mathMultiply">
            <a:avLst>
              <a:gd name="adj1" fmla="val 19282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4"/>
          <p:cNvSpPr/>
          <p:nvPr/>
        </p:nvSpPr>
        <p:spPr>
          <a:xfrm>
            <a:off x="561425" y="1356100"/>
            <a:ext cx="8172600" cy="34164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4"/>
          <p:cNvSpPr/>
          <p:nvPr/>
        </p:nvSpPr>
        <p:spPr>
          <a:xfrm>
            <a:off x="485700" y="1273350"/>
            <a:ext cx="8172600" cy="34164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4"/>
          <p:cNvSpPr txBox="1">
            <a:spLocks noGrp="1"/>
          </p:cNvSpPr>
          <p:nvPr>
            <p:ph type="body" idx="1"/>
          </p:nvPr>
        </p:nvSpPr>
        <p:spPr>
          <a:xfrm>
            <a:off x="720000" y="1351850"/>
            <a:ext cx="7704000" cy="32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ITLE_1"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25"/>
          <p:cNvSpPr/>
          <p:nvPr/>
        </p:nvSpPr>
        <p:spPr>
          <a:xfrm>
            <a:off x="561425" y="622625"/>
            <a:ext cx="8172600" cy="2912100"/>
          </a:xfrm>
          <a:prstGeom prst="rect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" name="Google Shape;387;p25"/>
          <p:cNvSpPr/>
          <p:nvPr/>
        </p:nvSpPr>
        <p:spPr>
          <a:xfrm>
            <a:off x="4044125" y="3746300"/>
            <a:ext cx="4689900" cy="9396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25"/>
          <p:cNvSpPr/>
          <p:nvPr/>
        </p:nvSpPr>
        <p:spPr>
          <a:xfrm>
            <a:off x="485700" y="540000"/>
            <a:ext cx="8172600" cy="29121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p25"/>
          <p:cNvSpPr/>
          <p:nvPr/>
        </p:nvSpPr>
        <p:spPr>
          <a:xfrm>
            <a:off x="3968400" y="3663675"/>
            <a:ext cx="4689900" cy="9396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p25"/>
          <p:cNvSpPr/>
          <p:nvPr/>
        </p:nvSpPr>
        <p:spPr>
          <a:xfrm>
            <a:off x="485700" y="539375"/>
            <a:ext cx="8172600" cy="275400"/>
          </a:xfrm>
          <a:prstGeom prst="rect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25"/>
          <p:cNvSpPr/>
          <p:nvPr/>
        </p:nvSpPr>
        <p:spPr>
          <a:xfrm>
            <a:off x="720000" y="628925"/>
            <a:ext cx="96300" cy="96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25"/>
          <p:cNvSpPr/>
          <p:nvPr/>
        </p:nvSpPr>
        <p:spPr>
          <a:xfrm>
            <a:off x="905925" y="628925"/>
            <a:ext cx="96300" cy="963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25"/>
          <p:cNvSpPr/>
          <p:nvPr/>
        </p:nvSpPr>
        <p:spPr>
          <a:xfrm>
            <a:off x="1091850" y="628925"/>
            <a:ext cx="96300" cy="963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25"/>
          <p:cNvSpPr txBox="1">
            <a:spLocks noGrp="1"/>
          </p:cNvSpPr>
          <p:nvPr>
            <p:ph type="ctrTitle"/>
          </p:nvPr>
        </p:nvSpPr>
        <p:spPr>
          <a:xfrm>
            <a:off x="720000" y="1049325"/>
            <a:ext cx="5650200" cy="77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4600" b="1"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95" name="Google Shape;395;p25"/>
          <p:cNvSpPr txBox="1">
            <a:spLocks noGrp="1"/>
          </p:cNvSpPr>
          <p:nvPr>
            <p:ph type="subTitle" idx="1"/>
          </p:nvPr>
        </p:nvSpPr>
        <p:spPr>
          <a:xfrm>
            <a:off x="720000" y="1824225"/>
            <a:ext cx="5650200" cy="3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highlight>
                  <a:schemeClr val="accent3"/>
                </a:highlight>
                <a:latin typeface="Krona One"/>
                <a:ea typeface="Krona One"/>
                <a:cs typeface="Krona One"/>
                <a:sym typeface="Kron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396" name="Google Shape;396;p25"/>
          <p:cNvSpPr txBox="1">
            <a:spLocks noGrp="1"/>
          </p:cNvSpPr>
          <p:nvPr>
            <p:ph type="subTitle" idx="2"/>
          </p:nvPr>
        </p:nvSpPr>
        <p:spPr>
          <a:xfrm>
            <a:off x="720000" y="2299125"/>
            <a:ext cx="2762100" cy="85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97" name="Google Shape;397;p25"/>
          <p:cNvSpPr txBox="1"/>
          <p:nvPr/>
        </p:nvSpPr>
        <p:spPr>
          <a:xfrm>
            <a:off x="4202700" y="3883895"/>
            <a:ext cx="4295100" cy="4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rPr>
              <a:t>CREDITS: </a:t>
            </a:r>
            <a:r>
              <a:rPr lang="en" sz="10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rPr>
              <a:t>This presentation template was created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Miriam Libre"/>
                <a:ea typeface="Miriam Libre"/>
                <a:cs typeface="Miriam Libre"/>
                <a:sym typeface="Miriam Libre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rPr>
              <a:t>, including icons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Miriam Libre"/>
                <a:ea typeface="Miriam Libre"/>
                <a:cs typeface="Miriam Libre"/>
                <a:sym typeface="Miriam Libre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rPr>
              <a:t> and infographics &amp; images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Miriam Libre"/>
                <a:ea typeface="Miriam Libre"/>
                <a:cs typeface="Miriam Libre"/>
                <a:sym typeface="Miriam Libre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 b="1">
              <a:solidFill>
                <a:schemeClr val="dk1"/>
              </a:solidFill>
              <a:latin typeface="Miriam Libre"/>
              <a:ea typeface="Miriam Libre"/>
              <a:cs typeface="Miriam Libre"/>
              <a:sym typeface="Miriam Libre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2"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26"/>
          <p:cNvSpPr/>
          <p:nvPr/>
        </p:nvSpPr>
        <p:spPr>
          <a:xfrm>
            <a:off x="561425" y="461125"/>
            <a:ext cx="8172600" cy="6912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400;p26"/>
          <p:cNvSpPr/>
          <p:nvPr/>
        </p:nvSpPr>
        <p:spPr>
          <a:xfrm>
            <a:off x="485700" y="378375"/>
            <a:ext cx="8172600" cy="6912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p26"/>
          <p:cNvSpPr/>
          <p:nvPr/>
        </p:nvSpPr>
        <p:spPr>
          <a:xfrm>
            <a:off x="561425" y="1356100"/>
            <a:ext cx="8172600" cy="3416400"/>
          </a:xfrm>
          <a:prstGeom prst="rect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26"/>
          <p:cNvSpPr/>
          <p:nvPr/>
        </p:nvSpPr>
        <p:spPr>
          <a:xfrm>
            <a:off x="485700" y="1273350"/>
            <a:ext cx="8172600" cy="34164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26"/>
          <p:cNvSpPr/>
          <p:nvPr/>
        </p:nvSpPr>
        <p:spPr>
          <a:xfrm>
            <a:off x="8306050" y="461125"/>
            <a:ext cx="236100" cy="236100"/>
          </a:xfrm>
          <a:prstGeom prst="mathMultiply">
            <a:avLst>
              <a:gd name="adj1" fmla="val 19282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_1"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27"/>
          <p:cNvSpPr/>
          <p:nvPr/>
        </p:nvSpPr>
        <p:spPr>
          <a:xfrm>
            <a:off x="561425" y="1356600"/>
            <a:ext cx="4715400" cy="34164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27"/>
          <p:cNvSpPr/>
          <p:nvPr/>
        </p:nvSpPr>
        <p:spPr>
          <a:xfrm>
            <a:off x="485700" y="1273975"/>
            <a:ext cx="4715400" cy="34164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27"/>
          <p:cNvSpPr/>
          <p:nvPr/>
        </p:nvSpPr>
        <p:spPr>
          <a:xfrm>
            <a:off x="485700" y="1273350"/>
            <a:ext cx="4715400" cy="275400"/>
          </a:xfrm>
          <a:prstGeom prst="rect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27"/>
          <p:cNvSpPr/>
          <p:nvPr/>
        </p:nvSpPr>
        <p:spPr>
          <a:xfrm>
            <a:off x="720000" y="1362900"/>
            <a:ext cx="96300" cy="96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27"/>
          <p:cNvSpPr/>
          <p:nvPr/>
        </p:nvSpPr>
        <p:spPr>
          <a:xfrm>
            <a:off x="905925" y="1362900"/>
            <a:ext cx="96300" cy="963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27"/>
          <p:cNvSpPr/>
          <p:nvPr/>
        </p:nvSpPr>
        <p:spPr>
          <a:xfrm>
            <a:off x="1091850" y="1362900"/>
            <a:ext cx="96300" cy="963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27"/>
          <p:cNvSpPr/>
          <p:nvPr/>
        </p:nvSpPr>
        <p:spPr>
          <a:xfrm>
            <a:off x="561425" y="461125"/>
            <a:ext cx="8172600" cy="691200"/>
          </a:xfrm>
          <a:prstGeom prst="rect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27"/>
          <p:cNvSpPr/>
          <p:nvPr/>
        </p:nvSpPr>
        <p:spPr>
          <a:xfrm>
            <a:off x="485700" y="378375"/>
            <a:ext cx="8172600" cy="6912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27"/>
          <p:cNvSpPr/>
          <p:nvPr/>
        </p:nvSpPr>
        <p:spPr>
          <a:xfrm>
            <a:off x="5493300" y="1356600"/>
            <a:ext cx="3240600" cy="34164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27"/>
          <p:cNvSpPr/>
          <p:nvPr/>
        </p:nvSpPr>
        <p:spPr>
          <a:xfrm>
            <a:off x="5417575" y="1273975"/>
            <a:ext cx="3240600" cy="34164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27"/>
          <p:cNvSpPr/>
          <p:nvPr/>
        </p:nvSpPr>
        <p:spPr>
          <a:xfrm>
            <a:off x="5417575" y="1273350"/>
            <a:ext cx="3240600" cy="275400"/>
          </a:xfrm>
          <a:prstGeom prst="rect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27"/>
          <p:cNvSpPr/>
          <p:nvPr/>
        </p:nvSpPr>
        <p:spPr>
          <a:xfrm>
            <a:off x="5651875" y="1362900"/>
            <a:ext cx="96300" cy="96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27"/>
          <p:cNvSpPr/>
          <p:nvPr/>
        </p:nvSpPr>
        <p:spPr>
          <a:xfrm>
            <a:off x="5837800" y="1362900"/>
            <a:ext cx="96300" cy="963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7"/>
          <p:cNvSpPr/>
          <p:nvPr/>
        </p:nvSpPr>
        <p:spPr>
          <a:xfrm>
            <a:off x="6023725" y="1362900"/>
            <a:ext cx="96300" cy="963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2_2"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28"/>
          <p:cNvSpPr/>
          <p:nvPr/>
        </p:nvSpPr>
        <p:spPr>
          <a:xfrm>
            <a:off x="561425" y="1356600"/>
            <a:ext cx="3907500" cy="34164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28"/>
          <p:cNvSpPr/>
          <p:nvPr/>
        </p:nvSpPr>
        <p:spPr>
          <a:xfrm>
            <a:off x="485700" y="1273975"/>
            <a:ext cx="3907500" cy="34164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28"/>
          <p:cNvSpPr/>
          <p:nvPr/>
        </p:nvSpPr>
        <p:spPr>
          <a:xfrm>
            <a:off x="485700" y="1273350"/>
            <a:ext cx="3907500" cy="275400"/>
          </a:xfrm>
          <a:prstGeom prst="rect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28"/>
          <p:cNvSpPr/>
          <p:nvPr/>
        </p:nvSpPr>
        <p:spPr>
          <a:xfrm>
            <a:off x="720000" y="1362900"/>
            <a:ext cx="96300" cy="96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28"/>
          <p:cNvSpPr/>
          <p:nvPr/>
        </p:nvSpPr>
        <p:spPr>
          <a:xfrm>
            <a:off x="905925" y="1362900"/>
            <a:ext cx="96300" cy="963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28"/>
          <p:cNvSpPr/>
          <p:nvPr/>
        </p:nvSpPr>
        <p:spPr>
          <a:xfrm>
            <a:off x="1091850" y="1362900"/>
            <a:ext cx="96300" cy="963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28"/>
          <p:cNvSpPr/>
          <p:nvPr/>
        </p:nvSpPr>
        <p:spPr>
          <a:xfrm>
            <a:off x="561425" y="461125"/>
            <a:ext cx="8172600" cy="691200"/>
          </a:xfrm>
          <a:prstGeom prst="rect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" name="Google Shape;427;p28"/>
          <p:cNvSpPr/>
          <p:nvPr/>
        </p:nvSpPr>
        <p:spPr>
          <a:xfrm>
            <a:off x="485700" y="378375"/>
            <a:ext cx="8172600" cy="6912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8" name="Google Shape;428;p28"/>
          <p:cNvSpPr/>
          <p:nvPr/>
        </p:nvSpPr>
        <p:spPr>
          <a:xfrm>
            <a:off x="8306050" y="461125"/>
            <a:ext cx="236100" cy="236100"/>
          </a:xfrm>
          <a:prstGeom prst="mathMultiply">
            <a:avLst>
              <a:gd name="adj1" fmla="val 19282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28"/>
          <p:cNvSpPr/>
          <p:nvPr/>
        </p:nvSpPr>
        <p:spPr>
          <a:xfrm>
            <a:off x="4826525" y="1356600"/>
            <a:ext cx="3907500" cy="34164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28"/>
          <p:cNvSpPr/>
          <p:nvPr/>
        </p:nvSpPr>
        <p:spPr>
          <a:xfrm>
            <a:off x="4750800" y="1273975"/>
            <a:ext cx="3907500" cy="34164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28"/>
          <p:cNvSpPr/>
          <p:nvPr/>
        </p:nvSpPr>
        <p:spPr>
          <a:xfrm>
            <a:off x="4750800" y="1273350"/>
            <a:ext cx="3907500" cy="275400"/>
          </a:xfrm>
          <a:prstGeom prst="rect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28"/>
          <p:cNvSpPr/>
          <p:nvPr/>
        </p:nvSpPr>
        <p:spPr>
          <a:xfrm>
            <a:off x="4985100" y="1362900"/>
            <a:ext cx="96300" cy="96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28"/>
          <p:cNvSpPr/>
          <p:nvPr/>
        </p:nvSpPr>
        <p:spPr>
          <a:xfrm>
            <a:off x="5171025" y="1362900"/>
            <a:ext cx="96300" cy="963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28"/>
          <p:cNvSpPr/>
          <p:nvPr/>
        </p:nvSpPr>
        <p:spPr>
          <a:xfrm>
            <a:off x="5356950" y="1362900"/>
            <a:ext cx="96300" cy="963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50" y="137160"/>
            <a:ext cx="8572500" cy="685800"/>
          </a:xfr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</p:spPr>
        <p:txBody>
          <a:bodyPr wrap="square" lIns="91440" tIns="45720" bIns="0">
            <a:noAutofit/>
          </a:bodyPr>
          <a:lstStyle>
            <a:lvl1pPr>
              <a:lnSpc>
                <a:spcPct val="85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551932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0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●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○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■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●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○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■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●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○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■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8" r:id="rId3"/>
    <p:sldLayoutId id="2147483671" r:id="rId4"/>
    <p:sldLayoutId id="2147483672" r:id="rId5"/>
    <p:sldLayoutId id="2147483673" r:id="rId6"/>
    <p:sldLayoutId id="2147483674" r:id="rId7"/>
    <p:sldLayoutId id="2147483678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replit.com/@HylandOutreach/SpanExample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replit.com/@HylandOutreach/DivExample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31"/>
          <p:cNvSpPr/>
          <p:nvPr/>
        </p:nvSpPr>
        <p:spPr>
          <a:xfrm>
            <a:off x="5517175" y="37463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" name="Google Shape;444;p31"/>
          <p:cNvSpPr txBox="1">
            <a:spLocks noGrp="1"/>
          </p:cNvSpPr>
          <p:nvPr>
            <p:ph type="ctrTitle"/>
          </p:nvPr>
        </p:nvSpPr>
        <p:spPr>
          <a:xfrm>
            <a:off x="720000" y="1138400"/>
            <a:ext cx="7704000" cy="200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 dirty="0">
                <a:highlight>
                  <a:schemeClr val="accent3"/>
                </a:highlight>
              </a:rPr>
              <a:t>More</a:t>
            </a:r>
            <a:r>
              <a:rPr lang="en" sz="5400" dirty="0"/>
              <a:t> HTML Elements</a:t>
            </a:r>
            <a:endParaRPr sz="5400" dirty="0"/>
          </a:p>
        </p:txBody>
      </p:sp>
      <p:sp>
        <p:nvSpPr>
          <p:cNvPr id="445" name="Google Shape;445;p31"/>
          <p:cNvSpPr txBox="1">
            <a:spLocks noGrp="1"/>
          </p:cNvSpPr>
          <p:nvPr>
            <p:ph type="subTitle" idx="1"/>
          </p:nvPr>
        </p:nvSpPr>
        <p:spPr>
          <a:xfrm>
            <a:off x="720000" y="3907725"/>
            <a:ext cx="4152600" cy="45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Hy-Tech Club: Web 101</a:t>
            </a:r>
            <a:endParaRPr dirty="0"/>
          </a:p>
        </p:txBody>
      </p:sp>
      <p:sp>
        <p:nvSpPr>
          <p:cNvPr id="446" name="Google Shape;446;p31"/>
          <p:cNvSpPr/>
          <p:nvPr/>
        </p:nvSpPr>
        <p:spPr>
          <a:xfrm>
            <a:off x="5437275" y="36654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" name="Google Shape;447;p31"/>
          <p:cNvSpPr/>
          <p:nvPr/>
        </p:nvSpPr>
        <p:spPr>
          <a:xfrm>
            <a:off x="6655800" y="37463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" name="Google Shape;448;p31"/>
          <p:cNvSpPr/>
          <p:nvPr/>
        </p:nvSpPr>
        <p:spPr>
          <a:xfrm>
            <a:off x="6575900" y="36654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31"/>
          <p:cNvSpPr/>
          <p:nvPr/>
        </p:nvSpPr>
        <p:spPr>
          <a:xfrm>
            <a:off x="7794425" y="37463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0" name="Google Shape;450;p31"/>
          <p:cNvSpPr/>
          <p:nvPr/>
        </p:nvSpPr>
        <p:spPr>
          <a:xfrm>
            <a:off x="7714525" y="36654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CB8A8C1-57A6-FEB7-22B5-6C9A0CFCFBFE}"/>
              </a:ext>
            </a:extLst>
          </p:cNvPr>
          <p:cNvSpPr/>
          <p:nvPr/>
        </p:nvSpPr>
        <p:spPr>
          <a:xfrm>
            <a:off x="491836" y="1295400"/>
            <a:ext cx="8153400" cy="337358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422564"/>
            <a:ext cx="7704000" cy="595161"/>
          </a:xfrm>
        </p:spPr>
        <p:txBody>
          <a:bodyPr anchor="ctr"/>
          <a:lstStyle/>
          <a:p>
            <a:r>
              <a:rPr lang="en-US" dirty="0"/>
              <a:t>The </a:t>
            </a:r>
            <a:r>
              <a:rPr lang="en-US" sz="3000" dirty="0">
                <a:solidFill>
                  <a:schemeClr val="tx2"/>
                </a:solidFill>
                <a:latin typeface="Consolas" panose="020B0609020204030204" pitchFamily="49" charset="0"/>
              </a:rPr>
              <a:t>span</a:t>
            </a:r>
            <a:r>
              <a:rPr lang="en-US" dirty="0"/>
              <a:t> Element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581891" y="1351850"/>
            <a:ext cx="7987145" cy="3251700"/>
          </a:xfrm>
        </p:spPr>
        <p:txBody>
          <a:bodyPr/>
          <a:lstStyle/>
          <a:p>
            <a:pPr marL="152400" indent="0" algn="ctr">
              <a:buNone/>
            </a:pPr>
            <a:r>
              <a:rPr lang="en-US" sz="1800" dirty="0">
                <a:solidFill>
                  <a:schemeClr val="bg1"/>
                </a:solidFill>
              </a:rPr>
              <a:t>A generic </a:t>
            </a:r>
            <a:r>
              <a:rPr lang="en-US" sz="1800" i="1" dirty="0">
                <a:solidFill>
                  <a:schemeClr val="bg1"/>
                </a:solidFill>
              </a:rPr>
              <a:t>inline</a:t>
            </a:r>
            <a:r>
              <a:rPr lang="en-US" sz="1800" dirty="0">
                <a:solidFill>
                  <a:schemeClr val="bg1"/>
                </a:solidFill>
              </a:rPr>
              <a:t> container–no new line</a:t>
            </a:r>
          </a:p>
          <a:p>
            <a:pPr marL="152400" indent="0" algn="ctr">
              <a:buNone/>
            </a:pPr>
            <a:r>
              <a:rPr lang="en-US" sz="1800" dirty="0">
                <a:solidFill>
                  <a:schemeClr val="bg1"/>
                </a:solidFill>
              </a:rPr>
              <a:t>Usually used to style a small part of </a:t>
            </a:r>
            <a:r>
              <a:rPr lang="en-US" sz="1800">
                <a:solidFill>
                  <a:schemeClr val="bg1"/>
                </a:solidFill>
              </a:rPr>
              <a:t>something bigger</a:t>
            </a:r>
            <a:endParaRPr lang="en-US" dirty="0">
              <a:solidFill>
                <a:srgbClr val="D7BA7D"/>
              </a:solidFill>
              <a:latin typeface="Consolas" panose="020B0609020204030204" pitchFamily="49" charset="0"/>
            </a:endParaRPr>
          </a:p>
          <a:p>
            <a:pPr marL="42863" indent="0">
              <a:buNone/>
            </a:pPr>
            <a:r>
              <a:rPr lang="en-US" sz="2000" b="1" dirty="0">
                <a:solidFill>
                  <a:srgbClr val="D7BA7D"/>
                </a:solidFill>
                <a:latin typeface="Consolas" panose="020B0609020204030204" pitchFamily="49" charset="0"/>
              </a:rPr>
              <a:t>.red</a:t>
            </a:r>
            <a:r>
              <a:rPr lang="en-US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pPr marL="42863" indent="0">
              <a:buNone/>
            </a:pPr>
            <a:r>
              <a:rPr lang="en-US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2000" b="1" dirty="0">
                <a:solidFill>
                  <a:srgbClr val="9CDCFE"/>
                </a:solidFill>
                <a:latin typeface="Consolas" panose="020B0609020204030204" pitchFamily="49" charset="0"/>
              </a:rPr>
              <a:t>color</a:t>
            </a:r>
            <a:r>
              <a:rPr lang="en-US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sz="2000" b="1" dirty="0">
                <a:solidFill>
                  <a:srgbClr val="CE9178"/>
                </a:solidFill>
                <a:latin typeface="Consolas" panose="020B0609020204030204" pitchFamily="49" charset="0"/>
              </a:rPr>
              <a:t>blue</a:t>
            </a:r>
            <a:r>
              <a:rPr lang="en-US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42863" indent="0">
              <a:buNone/>
            </a:pPr>
            <a:r>
              <a:rPr lang="en-US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42863" indent="0">
              <a:buNone/>
            </a:pPr>
            <a:endParaRPr lang="en-US" sz="20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42863" indent="0">
              <a:buNone/>
            </a:pPr>
            <a:r>
              <a:rPr lang="en-US" sz="2000" b="1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2000" b="1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sz="20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This has a </a:t>
            </a:r>
            <a:r>
              <a:rPr lang="en-US" sz="2000" b="1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2000" b="1" dirty="0">
                <a:solidFill>
                  <a:srgbClr val="569CD6"/>
                </a:solidFill>
                <a:latin typeface="Consolas" panose="020B0609020204030204" pitchFamily="49" charset="0"/>
              </a:rPr>
              <a:t>span</a:t>
            </a:r>
            <a:r>
              <a:rPr lang="en-US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000" b="1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en-US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2000" b="1" dirty="0">
                <a:solidFill>
                  <a:srgbClr val="CE9178"/>
                </a:solidFill>
                <a:latin typeface="Consolas" panose="020B0609020204030204" pitchFamily="49" charset="0"/>
              </a:rPr>
              <a:t>"blue"</a:t>
            </a:r>
            <a:r>
              <a:rPr lang="en-US" sz="20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blue</a:t>
            </a:r>
            <a:r>
              <a:rPr lang="en-US" sz="2000" b="1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2000" b="1" dirty="0">
                <a:solidFill>
                  <a:srgbClr val="569CD6"/>
                </a:solidFill>
                <a:latin typeface="Consolas" panose="020B0609020204030204" pitchFamily="49" charset="0"/>
              </a:rPr>
              <a:t>span</a:t>
            </a:r>
            <a:r>
              <a:rPr lang="en-US" sz="20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 word!</a:t>
            </a:r>
            <a:r>
              <a:rPr lang="en-US" sz="2000" b="1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2000" b="1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sz="20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20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42863" indent="0">
              <a:buNone/>
            </a:pP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A7A38F-A6F2-43F8-17BC-7FFCF1BC14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0661" y="4078101"/>
            <a:ext cx="5160559" cy="4560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019A4D1-32C6-3B6B-EC80-E948DA8733F2}"/>
              </a:ext>
            </a:extLst>
          </p:cNvPr>
          <p:cNvSpPr txBox="1"/>
          <p:nvPr/>
        </p:nvSpPr>
        <p:spPr>
          <a:xfrm>
            <a:off x="2708621" y="3713874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Span makes it so that only the word inside is blue </a:t>
            </a:r>
          </a:p>
        </p:txBody>
      </p:sp>
    </p:spTree>
    <p:extLst>
      <p:ext uri="{BB962C8B-B14F-4D97-AF65-F5344CB8AC3E}">
        <p14:creationId xmlns:p14="http://schemas.microsoft.com/office/powerpoint/2010/main" val="2606552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/>
              <a:t>Span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52475"/>
            <a:ext cx="9144000" cy="3416400"/>
          </a:xfrm>
        </p:spPr>
        <p:txBody>
          <a:bodyPr anchor="ctr">
            <a:noAutofit/>
          </a:bodyPr>
          <a:lstStyle/>
          <a:p>
            <a:pPr marL="42863" indent="0" algn="ctr">
              <a:buNone/>
            </a:pPr>
            <a:r>
              <a:rPr lang="en-US" sz="2400" b="1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https://replit.com/@HylandOutreach/SpanExample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9816632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7B07BD4-901B-D39E-2A0B-CAED9536EE37}"/>
              </a:ext>
            </a:extLst>
          </p:cNvPr>
          <p:cNvSpPr/>
          <p:nvPr/>
        </p:nvSpPr>
        <p:spPr>
          <a:xfrm>
            <a:off x="491836" y="1295400"/>
            <a:ext cx="8153400" cy="337358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387927"/>
            <a:ext cx="7704000" cy="629798"/>
          </a:xfrm>
        </p:spPr>
        <p:txBody>
          <a:bodyPr anchor="ctr"/>
          <a:lstStyle/>
          <a:p>
            <a:r>
              <a:rPr lang="en-US" dirty="0"/>
              <a:t>The </a:t>
            </a:r>
            <a:r>
              <a:rPr lang="en-US" sz="3000" dirty="0">
                <a:solidFill>
                  <a:schemeClr val="tx2"/>
                </a:solidFill>
                <a:latin typeface="Consolas" panose="020B0609020204030204" pitchFamily="49" charset="0"/>
              </a:rPr>
              <a:t>div</a:t>
            </a:r>
            <a:r>
              <a:rPr lang="en-US" dirty="0"/>
              <a:t> Element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574964" y="1351850"/>
            <a:ext cx="7849036" cy="3251700"/>
          </a:xfrm>
        </p:spPr>
        <p:txBody>
          <a:bodyPr anchor="ctr">
            <a:normAutofit/>
          </a:bodyPr>
          <a:lstStyle/>
          <a:p>
            <a:pPr marL="15240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A </a:t>
            </a:r>
            <a:r>
              <a:rPr lang="en-US" sz="2000" b="1" dirty="0">
                <a:solidFill>
                  <a:schemeClr val="bg1"/>
                </a:solidFill>
              </a:rPr>
              <a:t>generic container</a:t>
            </a:r>
            <a:r>
              <a:rPr lang="en-US" sz="2000" dirty="0">
                <a:solidFill>
                  <a:schemeClr val="bg1"/>
                </a:solidFill>
              </a:rPr>
              <a:t> used for layouts and styling</a:t>
            </a:r>
          </a:p>
          <a:p>
            <a:pPr marL="152400" indent="0">
              <a:buNone/>
            </a:pPr>
            <a:endParaRPr lang="en-US" sz="2000" dirty="0">
              <a:solidFill>
                <a:schemeClr val="bg1"/>
              </a:solidFill>
            </a:endParaRPr>
          </a:p>
          <a:p>
            <a:pPr marL="15240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One of the </a:t>
            </a:r>
            <a:r>
              <a:rPr lang="en-US" sz="2000" b="1" dirty="0">
                <a:solidFill>
                  <a:schemeClr val="bg1"/>
                </a:solidFill>
              </a:rPr>
              <a:t>most basic</a:t>
            </a:r>
            <a:r>
              <a:rPr lang="en-US" sz="2000" dirty="0">
                <a:solidFill>
                  <a:schemeClr val="bg1"/>
                </a:solidFill>
              </a:rPr>
              <a:t> HTML elements</a:t>
            </a:r>
          </a:p>
          <a:p>
            <a:pPr marL="152400" indent="0">
              <a:buNone/>
            </a:pPr>
            <a:endParaRPr lang="en-US" sz="2000" dirty="0">
              <a:solidFill>
                <a:schemeClr val="bg1"/>
              </a:solidFill>
            </a:endParaRPr>
          </a:p>
          <a:p>
            <a:pPr marL="15240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Can be used to </a:t>
            </a:r>
            <a:r>
              <a:rPr lang="en-US" sz="2000" b="1" dirty="0">
                <a:solidFill>
                  <a:schemeClr val="bg1"/>
                </a:solidFill>
              </a:rPr>
              <a:t>separate</a:t>
            </a:r>
            <a:r>
              <a:rPr lang="en-US" sz="2000" dirty="0">
                <a:solidFill>
                  <a:schemeClr val="bg1"/>
                </a:solidFill>
              </a:rPr>
              <a:t> different parts of a page or section</a:t>
            </a:r>
          </a:p>
          <a:p>
            <a:pPr marL="152400" indent="0">
              <a:buNone/>
            </a:pPr>
            <a:endParaRPr lang="en-US" sz="2000" dirty="0">
              <a:solidFill>
                <a:schemeClr val="bg1"/>
              </a:solidFill>
            </a:endParaRPr>
          </a:p>
          <a:p>
            <a:pPr marL="15240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A </a:t>
            </a:r>
            <a:r>
              <a:rPr lang="en-US" sz="2000" i="1" dirty="0">
                <a:solidFill>
                  <a:schemeClr val="bg1"/>
                </a:solidFill>
              </a:rPr>
              <a:t>block-level</a:t>
            </a:r>
            <a:r>
              <a:rPr lang="en-US" sz="2000" dirty="0">
                <a:solidFill>
                  <a:schemeClr val="bg1"/>
                </a:solidFill>
              </a:rPr>
              <a:t> element: stacks vertically</a:t>
            </a:r>
          </a:p>
          <a:p>
            <a:pPr marL="609600" lvl="1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This means it adds a new line on the top and bottom</a:t>
            </a:r>
          </a:p>
        </p:txBody>
      </p:sp>
    </p:spTree>
    <p:extLst>
      <p:ext uri="{BB962C8B-B14F-4D97-AF65-F5344CB8AC3E}">
        <p14:creationId xmlns:p14="http://schemas.microsoft.com/office/powerpoint/2010/main" val="2935590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Div</a:t>
            </a:r>
            <a:r>
              <a:rPr lang="en-US" dirty="0"/>
              <a:t>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646832" y="1207783"/>
            <a:ext cx="3793549" cy="3640931"/>
          </a:xfr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3">
                <a:lumMod val="50000"/>
              </a:schemeClr>
            </a:solidFill>
          </a:ln>
        </p:spPr>
        <p:txBody>
          <a:bodyPr anchor="ctr">
            <a:normAutofit lnSpcReduction="10000"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800000"/>
                </a:solidFill>
                <a:latin typeface="Consolas" panose="020B0609020204030204" pitchFamily="49" charset="0"/>
              </a:rPr>
              <a:t>.box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 width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800" dirty="0">
                <a:solidFill>
                  <a:srgbClr val="09885A"/>
                </a:solidFill>
                <a:latin typeface="Consolas" panose="020B0609020204030204" pitchFamily="49" charset="0"/>
              </a:rPr>
              <a:t>200px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 height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800" dirty="0">
                <a:solidFill>
                  <a:srgbClr val="09885A"/>
                </a:solidFill>
                <a:latin typeface="Consolas" panose="020B0609020204030204" pitchFamily="49" charset="0"/>
              </a:rPr>
              <a:t>200px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800000"/>
                </a:solidFill>
                <a:latin typeface="Consolas" panose="020B0609020204030204" pitchFamily="49" charset="0"/>
              </a:rPr>
              <a:t>#b1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 background-color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800" dirty="0">
                <a:solidFill>
                  <a:srgbClr val="0451A5"/>
                </a:solidFill>
                <a:latin typeface="Consolas" panose="020B0609020204030204" pitchFamily="49" charset="0"/>
              </a:rPr>
              <a:t>red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800000"/>
                </a:solidFill>
                <a:latin typeface="Consolas" panose="020B0609020204030204" pitchFamily="49" charset="0"/>
              </a:rPr>
              <a:t>#b2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800" dirty="0">
                <a:solidFill>
                  <a:srgbClr val="0451A5"/>
                </a:solidFill>
                <a:latin typeface="Consolas" panose="020B0609020204030204" pitchFamily="49" charset="0"/>
              </a:rPr>
              <a:t>red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 background-color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800" dirty="0">
                <a:solidFill>
                  <a:srgbClr val="0451A5"/>
                </a:solidFill>
                <a:latin typeface="Consolas" panose="020B0609020204030204" pitchFamily="49" charset="0"/>
              </a:rPr>
              <a:t>black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4900179" y="3221182"/>
            <a:ext cx="3280930" cy="135774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2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9935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latin typeface="Miriam Libre" panose="00000500000000000000" pitchFamily="2" charset="-79"/>
                <a:cs typeface="Miriam Libre" panose="00000500000000000000" pitchFamily="2" charset="-79"/>
                <a:hlinkClick r:id="rId3"/>
              </a:rPr>
              <a:t>https://replit.com/@HylandOutreach/DivExample</a:t>
            </a:r>
            <a:endParaRPr lang="en-US" sz="28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Miriam Libre" panose="00000500000000000000" pitchFamily="2" charset="-79"/>
              <a:ea typeface="Segoe UI" pitchFamily="34" charset="0"/>
              <a:cs typeface="Miriam Libre" panose="00000500000000000000" pitchFamily="2" charset="-79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79148E-26FF-8D13-4315-8623A56E2311}"/>
              </a:ext>
            </a:extLst>
          </p:cNvPr>
          <p:cNvSpPr txBox="1"/>
          <p:nvPr/>
        </p:nvSpPr>
        <p:spPr>
          <a:xfrm>
            <a:off x="4572000" y="1356591"/>
            <a:ext cx="3845934" cy="17543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800000"/>
                </a:solidFill>
                <a:latin typeface="Consolas" panose="020B0609020204030204" pitchFamily="49" charset="0"/>
              </a:rPr>
              <a:t>&lt;div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"box"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"b1"</a:t>
            </a:r>
            <a:r>
              <a:rPr lang="en-US" sz="18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80000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I'm on top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800000"/>
                </a:solidFill>
                <a:latin typeface="Consolas" panose="020B0609020204030204" pitchFamily="49" charset="0"/>
              </a:rPr>
              <a:t>&lt;/div&gt;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800000"/>
                </a:solidFill>
                <a:latin typeface="Consolas" panose="020B0609020204030204" pitchFamily="49" charset="0"/>
              </a:rPr>
              <a:t>&lt;div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"box"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"b2"</a:t>
            </a:r>
            <a:r>
              <a:rPr lang="en-US" sz="18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80000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I'm on the bottom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800000"/>
                </a:solidFill>
                <a:latin typeface="Consolas" panose="020B0609020204030204" pitchFamily="49" charset="0"/>
              </a:rPr>
              <a:t>&lt;/div&gt;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A762869A-EE17-440B-62A9-3E2CA1430639}"/>
              </a:ext>
            </a:extLst>
          </p:cNvPr>
          <p:cNvSpPr/>
          <p:nvPr/>
        </p:nvSpPr>
        <p:spPr>
          <a:xfrm>
            <a:off x="3387436" y="4156364"/>
            <a:ext cx="1052946" cy="692351"/>
          </a:xfrm>
          <a:prstGeom prst="triangle">
            <a:avLst>
              <a:gd name="adj" fmla="val 10000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CSS</a:t>
            </a:r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9136AC7C-D8DF-16B3-EFA6-B49E54EB5E7D}"/>
              </a:ext>
            </a:extLst>
          </p:cNvPr>
          <p:cNvSpPr/>
          <p:nvPr/>
        </p:nvSpPr>
        <p:spPr>
          <a:xfrm>
            <a:off x="7045036" y="2418566"/>
            <a:ext cx="1372898" cy="692351"/>
          </a:xfrm>
          <a:prstGeom prst="triangle">
            <a:avLst>
              <a:gd name="adj" fmla="val 1000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HTML</a:t>
            </a:r>
          </a:p>
        </p:txBody>
      </p:sp>
    </p:spTree>
    <p:extLst>
      <p:ext uri="{BB962C8B-B14F-4D97-AF65-F5344CB8AC3E}">
        <p14:creationId xmlns:p14="http://schemas.microsoft.com/office/powerpoint/2010/main" val="2621613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3" name="Google Shape;1503;p54"/>
          <p:cNvSpPr txBox="1">
            <a:spLocks noGrp="1"/>
          </p:cNvSpPr>
          <p:nvPr>
            <p:ph type="subTitle" idx="1"/>
          </p:nvPr>
        </p:nvSpPr>
        <p:spPr>
          <a:xfrm>
            <a:off x="720000" y="1824225"/>
            <a:ext cx="5650200" cy="3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YOU HAVE ANY QUESTIONS?</a:t>
            </a:r>
            <a:endParaRPr/>
          </a:p>
        </p:txBody>
      </p:sp>
      <p:sp>
        <p:nvSpPr>
          <p:cNvPr id="1504" name="Google Shape;1504;p54"/>
          <p:cNvSpPr txBox="1">
            <a:spLocks noGrp="1"/>
          </p:cNvSpPr>
          <p:nvPr>
            <p:ph type="ctrTitle"/>
          </p:nvPr>
        </p:nvSpPr>
        <p:spPr>
          <a:xfrm>
            <a:off x="720000" y="1049325"/>
            <a:ext cx="5650200" cy="77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1542" name="Google Shape;1542;p54"/>
          <p:cNvSpPr/>
          <p:nvPr/>
        </p:nvSpPr>
        <p:spPr>
          <a:xfrm>
            <a:off x="570050" y="37463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3" name="Google Shape;1543;p54"/>
          <p:cNvSpPr/>
          <p:nvPr/>
        </p:nvSpPr>
        <p:spPr>
          <a:xfrm>
            <a:off x="490150" y="36654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4" name="Google Shape;1544;p54"/>
          <p:cNvSpPr/>
          <p:nvPr/>
        </p:nvSpPr>
        <p:spPr>
          <a:xfrm>
            <a:off x="1708675" y="37463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5" name="Google Shape;1545;p54"/>
          <p:cNvSpPr/>
          <p:nvPr/>
        </p:nvSpPr>
        <p:spPr>
          <a:xfrm>
            <a:off x="1628775" y="36654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6" name="Google Shape;1546;p54"/>
          <p:cNvSpPr/>
          <p:nvPr/>
        </p:nvSpPr>
        <p:spPr>
          <a:xfrm>
            <a:off x="2847300" y="37463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7" name="Google Shape;1547;p54"/>
          <p:cNvSpPr/>
          <p:nvPr/>
        </p:nvSpPr>
        <p:spPr>
          <a:xfrm>
            <a:off x="2767400" y="36654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694C185-2733-82A6-CD26-B6BB946D14B6}"/>
              </a:ext>
            </a:extLst>
          </p:cNvPr>
          <p:cNvSpPr/>
          <p:nvPr/>
        </p:nvSpPr>
        <p:spPr>
          <a:xfrm>
            <a:off x="4211782" y="3837709"/>
            <a:ext cx="4253345" cy="4779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ue Grid Interface &amp; Sticky Notes Company Profile by Slidesgo">
  <a:themeElements>
    <a:clrScheme name="Simple Light">
      <a:dk1>
        <a:srgbClr val="000000"/>
      </a:dk1>
      <a:lt1>
        <a:srgbClr val="FFFFFF"/>
      </a:lt1>
      <a:dk2>
        <a:srgbClr val="AA2FE6"/>
      </a:dk2>
      <a:lt2>
        <a:srgbClr val="FF7ACD"/>
      </a:lt2>
      <a:accent1>
        <a:srgbClr val="FFA27A"/>
      </a:accent1>
      <a:accent2>
        <a:srgbClr val="FFDF6D"/>
      </a:accent2>
      <a:accent3>
        <a:srgbClr val="8FFFC1"/>
      </a:accent3>
      <a:accent4>
        <a:srgbClr val="24069D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277</Words>
  <Application>Microsoft Office PowerPoint</Application>
  <PresentationFormat>On-screen Show (16:9)</PresentationFormat>
  <Paragraphs>49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Miriam Libre</vt:lpstr>
      <vt:lpstr>Krona One</vt:lpstr>
      <vt:lpstr>Consolas</vt:lpstr>
      <vt:lpstr>Roboto Condensed Light</vt:lpstr>
      <vt:lpstr>Blue Grid Interface &amp; Sticky Notes Company Profile by Slidesgo</vt:lpstr>
      <vt:lpstr>More HTML Elements</vt:lpstr>
      <vt:lpstr>The span Element</vt:lpstr>
      <vt:lpstr>Span Example</vt:lpstr>
      <vt:lpstr>The div Element</vt:lpstr>
      <vt:lpstr>Div Example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 HTML!</dc:title>
  <cp:lastModifiedBy>Joseph Maxwell</cp:lastModifiedBy>
  <cp:revision>4</cp:revision>
  <dcterms:modified xsi:type="dcterms:W3CDTF">2024-08-21T13:28:00Z</dcterms:modified>
</cp:coreProperties>
</file>