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6" r:id="rId1"/>
  </p:sldMasterIdLst>
  <p:notesMasterIdLst>
    <p:notesMasterId r:id="rId28"/>
  </p:notesMasterIdLst>
  <p:sldIdLst>
    <p:sldId id="256" r:id="rId2"/>
    <p:sldId id="328" r:id="rId3"/>
    <p:sldId id="323" r:id="rId4"/>
    <p:sldId id="319" r:id="rId5"/>
    <p:sldId id="324" r:id="rId6"/>
    <p:sldId id="320" r:id="rId7"/>
    <p:sldId id="325" r:id="rId8"/>
    <p:sldId id="305" r:id="rId9"/>
    <p:sldId id="326" r:id="rId10"/>
    <p:sldId id="321" r:id="rId11"/>
    <p:sldId id="327" r:id="rId12"/>
    <p:sldId id="322" r:id="rId13"/>
    <p:sldId id="307" r:id="rId14"/>
    <p:sldId id="308" r:id="rId15"/>
    <p:sldId id="309" r:id="rId16"/>
    <p:sldId id="310" r:id="rId17"/>
    <p:sldId id="311" r:id="rId18"/>
    <p:sldId id="312" r:id="rId19"/>
    <p:sldId id="302" r:id="rId20"/>
    <p:sldId id="318" r:id="rId21"/>
    <p:sldId id="313" r:id="rId22"/>
    <p:sldId id="314" r:id="rId23"/>
    <p:sldId id="315" r:id="rId24"/>
    <p:sldId id="316" r:id="rId25"/>
    <p:sldId id="317" r:id="rId26"/>
    <p:sldId id="279" r:id="rId27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29"/>
      <p:bold r:id="rId30"/>
      <p:italic r:id="rId31"/>
      <p:boldItalic r:id="rId32"/>
    </p:embeddedFont>
    <p:embeddedFont>
      <p:font typeface="Krona One" panose="020B0604020202020204" charset="0"/>
      <p:regular r:id="rId33"/>
    </p:embeddedFont>
    <p:embeddedFont>
      <p:font typeface="Miriam Libre" panose="00000500000000000000" pitchFamily="2" charset="-79"/>
      <p:regular r:id="rId34"/>
      <p:bold r:id="rId35"/>
    </p:embeddedFont>
    <p:embeddedFont>
      <p:font typeface="Roboto Condensed Light" panose="02000000000000000000" pitchFamily="2" charset="0"/>
      <p:regular r:id="rId36"/>
      <p:italic r:id="rId37"/>
    </p:embeddedFont>
    <p:embeddedFont>
      <p:font typeface="Segoe UI" panose="020B0502040204020203" pitchFamily="34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4069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64A8121-69E1-4132-A0E2-CE15BAFBFB63}">
  <a:tblStyle styleId="{864A8121-69E1-4132-A0E2-CE15BAFBFB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11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850">
              <a:solidFill>
                <a:srgbClr val="5F7D96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lists in action.</a:t>
            </a:r>
          </a:p>
          <a:p>
            <a:pPr marL="171450" indent="-171450">
              <a:buFontTx/>
              <a:buChar char="-"/>
            </a:pPr>
            <a:r>
              <a:rPr lang="en-US" dirty="0"/>
              <a:t>Here we really want to emphasize the hierarchical structure of HTML</a:t>
            </a:r>
          </a:p>
          <a:p>
            <a:pPr marL="171450" indent="-171450">
              <a:buFontTx/>
              <a:buChar char="-"/>
            </a:pPr>
            <a:r>
              <a:rPr lang="en-US" dirty="0"/>
              <a:t>Also show the difference between </a:t>
            </a:r>
            <a:r>
              <a:rPr lang="en-US" dirty="0" err="1"/>
              <a:t>ol</a:t>
            </a:r>
            <a:r>
              <a:rPr lang="en-US" dirty="0"/>
              <a:t> and ul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2592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Ask the students to</a:t>
            </a:r>
            <a:r>
              <a:rPr lang="en-US" baseline="0" dirty="0"/>
              <a:t> guess how each of these input types might appear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0893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2820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inputs </a:t>
            </a:r>
            <a:r>
              <a:rPr lang="en-US"/>
              <a:t>in action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0044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0" name="Google Shape;1500;ge30e247bb5_0_429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1" name="Google Shape;1501;ge30e247bb5_0_429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https://replit.com/@HylandOutreach</a:t>
            </a:r>
            <a:r>
              <a:rPr lang="en-US"/>
              <a:t>/BasicElementsExample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608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</a:t>
            </a:r>
            <a:r>
              <a:rPr lang="en-US" baseline="0" dirty="0"/>
              <a:t> what </a:t>
            </a:r>
            <a:r>
              <a:rPr lang="en-US" b="1" baseline="0" dirty="0" err="1"/>
              <a:t>href</a:t>
            </a:r>
            <a:r>
              <a:rPr lang="en-US" baseline="0" dirty="0"/>
              <a:t> does – it tells the link where to go when clicked!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7284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out</a:t>
            </a:r>
            <a:r>
              <a:rPr lang="en-US" baseline="0" dirty="0"/>
              <a:t> each part of the attribute syntax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076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 students these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8850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Visit the </a:t>
            </a:r>
            <a:r>
              <a:rPr lang="en-US" dirty="0" err="1"/>
              <a:t>Repl</a:t>
            </a:r>
            <a:r>
              <a:rPr lang="en-US" dirty="0"/>
              <a:t> to show attributes in action. Uncomment the commented lines of code to display</a:t>
            </a:r>
            <a:r>
              <a:rPr lang="en-US" baseline="0" dirty="0"/>
              <a:t> them. You should be able to use </a:t>
            </a:r>
            <a:r>
              <a:rPr lang="en-US" b="1" baseline="0" dirty="0"/>
              <a:t>Ctrl</a:t>
            </a:r>
            <a:r>
              <a:rPr lang="en-US" baseline="0" dirty="0"/>
              <a:t>+</a:t>
            </a:r>
            <a:r>
              <a:rPr lang="en-US" b="1" baseline="0" dirty="0"/>
              <a:t>/</a:t>
            </a:r>
            <a:r>
              <a:rPr lang="en-US" baseline="0" dirty="0"/>
              <a:t> to comment and uncomment code in </a:t>
            </a:r>
            <a:r>
              <a:rPr lang="en-US" baseline="0" dirty="0" err="1"/>
              <a:t>Repl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9250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8028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bullet points on this</a:t>
            </a:r>
            <a:r>
              <a:rPr lang="en-US" baseline="0" dirty="0"/>
              <a:t> slide are an unordered list!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An ordered list has numbers – for example, the MCU movies in release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1408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nesting as a concept using geography.</a:t>
            </a:r>
          </a:p>
          <a:p>
            <a:endParaRPr lang="en-US" dirty="0"/>
          </a:p>
          <a:p>
            <a:r>
              <a:rPr lang="en-US" dirty="0"/>
              <a:t>Start</a:t>
            </a:r>
            <a:r>
              <a:rPr lang="en-US" baseline="0" dirty="0"/>
              <a:t> by writing the following on the whiteboard (leave a lot of space around the tags):</a:t>
            </a:r>
          </a:p>
          <a:p>
            <a:endParaRPr lang="en-US" baseline="0" dirty="0"/>
          </a:p>
          <a:p>
            <a:r>
              <a:rPr lang="en-US" b="1" baseline="0" dirty="0"/>
              <a:t>&lt;county name=“Cuyahoga”&gt;</a:t>
            </a:r>
          </a:p>
          <a:p>
            <a:endParaRPr lang="en-US" b="1" baseline="0" dirty="0"/>
          </a:p>
          <a:p>
            <a:r>
              <a:rPr lang="en-US" b="1" baseline="0" dirty="0"/>
              <a:t>&lt;/county&gt;</a:t>
            </a:r>
          </a:p>
          <a:p>
            <a:endParaRPr lang="en-US" baseline="0" dirty="0"/>
          </a:p>
          <a:p>
            <a:r>
              <a:rPr lang="en-US" b="0" baseline="0" dirty="0"/>
              <a:t>Ask what goes within a county – a city!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&lt;county name=“Cuyahoga”&gt;</a:t>
            </a:r>
          </a:p>
          <a:p>
            <a:r>
              <a:rPr lang="en-US" b="1" baseline="0" dirty="0"/>
              <a:t>    &lt;city name=“Westlake”&gt;&lt;/city&gt;</a:t>
            </a:r>
          </a:p>
          <a:p>
            <a:r>
              <a:rPr lang="en-US" b="1" baseline="0" dirty="0"/>
              <a:t>&lt;/county&gt;</a:t>
            </a:r>
          </a:p>
          <a:p>
            <a:endParaRPr lang="en-US" b="1" baseline="0" dirty="0"/>
          </a:p>
          <a:p>
            <a:r>
              <a:rPr lang="en-US" b="0" baseline="0" dirty="0"/>
              <a:t>Ask what goes around a county – a state! Add that to the code:</a:t>
            </a:r>
          </a:p>
          <a:p>
            <a:endParaRPr lang="en-US" b="0" baseline="0" dirty="0"/>
          </a:p>
          <a:p>
            <a:r>
              <a:rPr lang="en-US" b="1" baseline="0" dirty="0"/>
              <a:t>&lt;state name=“Ohio”&gt;</a:t>
            </a:r>
          </a:p>
          <a:p>
            <a:r>
              <a:rPr lang="en-US" b="1" baseline="0" dirty="0"/>
              <a:t>    &lt;county name=“Cuyahoga”&gt;</a:t>
            </a:r>
          </a:p>
          <a:p>
            <a:r>
              <a:rPr lang="en-US" b="1" baseline="0" dirty="0"/>
              <a:t>        &lt;city name=“Westlake”&gt;&lt;/city&gt;</a:t>
            </a:r>
          </a:p>
          <a:p>
            <a:r>
              <a:rPr lang="en-US" b="1" baseline="0" dirty="0"/>
              <a:t>    &lt;/county&gt;</a:t>
            </a:r>
          </a:p>
          <a:p>
            <a:r>
              <a:rPr lang="en-US" b="1" baseline="0" dirty="0"/>
              <a:t>&lt;/state&gt;</a:t>
            </a:r>
            <a:endParaRPr lang="en-US" b="0" baseline="0" dirty="0"/>
          </a:p>
          <a:p>
            <a:endParaRPr lang="en-US" b="0" baseline="0" dirty="0"/>
          </a:p>
          <a:p>
            <a:r>
              <a:rPr lang="en-US" b="0" baseline="0" dirty="0"/>
              <a:t>Use this concept to explain nesting. Explain parent/child relationships. The next slide has an example using lists.</a:t>
            </a:r>
            <a:endParaRPr lang="en-US" b="1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C8F7F9-57EC-49CF-9FCD-2B781E4B44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0233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://bit.ly/2Tynxth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614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4857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14;p2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2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38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4"/>
          <p:cNvSpPr/>
          <p:nvPr/>
        </p:nvSpPr>
        <p:spPr>
          <a:xfrm>
            <a:off x="3524600" y="622625"/>
            <a:ext cx="52095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14"/>
          <p:cNvSpPr/>
          <p:nvPr/>
        </p:nvSpPr>
        <p:spPr>
          <a:xfrm>
            <a:off x="3448875" y="540000"/>
            <a:ext cx="52095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4"/>
          <p:cNvSpPr/>
          <p:nvPr/>
        </p:nvSpPr>
        <p:spPr>
          <a:xfrm>
            <a:off x="3448875" y="539375"/>
            <a:ext cx="5209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14"/>
          <p:cNvSpPr/>
          <p:nvPr/>
        </p:nvSpPr>
        <p:spPr>
          <a:xfrm>
            <a:off x="36831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14"/>
          <p:cNvSpPr/>
          <p:nvPr/>
        </p:nvSpPr>
        <p:spPr>
          <a:xfrm>
            <a:off x="38691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4"/>
          <p:cNvSpPr/>
          <p:nvPr/>
        </p:nvSpPr>
        <p:spPr>
          <a:xfrm>
            <a:off x="40550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14"/>
          <p:cNvSpPr txBox="1">
            <a:spLocks noGrp="1"/>
          </p:cNvSpPr>
          <p:nvPr>
            <p:ph type="subTitle" idx="1"/>
          </p:nvPr>
        </p:nvSpPr>
        <p:spPr>
          <a:xfrm>
            <a:off x="3918775" y="1323400"/>
            <a:ext cx="4269600" cy="21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14"/>
          <p:cNvSpPr txBox="1">
            <a:spLocks noGrp="1"/>
          </p:cNvSpPr>
          <p:nvPr>
            <p:ph type="subTitle" idx="2"/>
          </p:nvPr>
        </p:nvSpPr>
        <p:spPr>
          <a:xfrm>
            <a:off x="4107225" y="3568063"/>
            <a:ext cx="3892800" cy="41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Font typeface="Krona One"/>
              <a:buNone/>
              <a:defRPr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14"/>
          <p:cNvSpPr/>
          <p:nvPr/>
        </p:nvSpPr>
        <p:spPr>
          <a:xfrm>
            <a:off x="561425" y="622625"/>
            <a:ext cx="2778900" cy="40632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14"/>
          <p:cNvSpPr/>
          <p:nvPr/>
        </p:nvSpPr>
        <p:spPr>
          <a:xfrm>
            <a:off x="485700" y="540000"/>
            <a:ext cx="27789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4"/>
          <p:cNvSpPr/>
          <p:nvPr/>
        </p:nvSpPr>
        <p:spPr>
          <a:xfrm>
            <a:off x="485700" y="539375"/>
            <a:ext cx="27789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4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0" name="Google Shape;190;p14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14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335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1"/>
        </a:solidFill>
        <a:effectLst/>
      </p:bgPr>
    </p:bg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ITLE_1"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5"/>
          <p:cNvSpPr/>
          <p:nvPr/>
        </p:nvSpPr>
        <p:spPr>
          <a:xfrm>
            <a:off x="561425" y="622625"/>
            <a:ext cx="81726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5"/>
          <p:cNvSpPr/>
          <p:nvPr/>
        </p:nvSpPr>
        <p:spPr>
          <a:xfrm>
            <a:off x="4044125" y="3746300"/>
            <a:ext cx="4689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8" name="Google Shape;388;p25"/>
          <p:cNvSpPr/>
          <p:nvPr/>
        </p:nvSpPr>
        <p:spPr>
          <a:xfrm>
            <a:off x="485700" y="540000"/>
            <a:ext cx="81726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9" name="Google Shape;389;p25"/>
          <p:cNvSpPr/>
          <p:nvPr/>
        </p:nvSpPr>
        <p:spPr>
          <a:xfrm>
            <a:off x="3968400" y="3663675"/>
            <a:ext cx="46899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0" name="Google Shape;390;p25"/>
          <p:cNvSpPr/>
          <p:nvPr/>
        </p:nvSpPr>
        <p:spPr>
          <a:xfrm>
            <a:off x="485700" y="539375"/>
            <a:ext cx="81726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25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2" name="Google Shape;392;p25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5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25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4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5" name="Google Shape;395;p25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highlight>
                  <a:schemeClr val="accent3"/>
                </a:highlight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Font typeface="Krona One"/>
              <a:buNone/>
              <a:defRPr sz="2000" b="1"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396" name="Google Shape;396;p25"/>
          <p:cNvSpPr txBox="1">
            <a:spLocks noGrp="1"/>
          </p:cNvSpPr>
          <p:nvPr>
            <p:ph type="subTitle" idx="2"/>
          </p:nvPr>
        </p:nvSpPr>
        <p:spPr>
          <a:xfrm>
            <a:off x="720000" y="2299125"/>
            <a:ext cx="2762100" cy="85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5"/>
          <p:cNvSpPr txBox="1"/>
          <p:nvPr/>
        </p:nvSpPr>
        <p:spPr>
          <a:xfrm>
            <a:off x="4202700" y="3883895"/>
            <a:ext cx="4295100" cy="4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CREDITS: 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rPr>
              <a:t>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Miriam Libre"/>
                <a:ea typeface="Miriam Libre"/>
                <a:cs typeface="Miriam Libre"/>
                <a:sym typeface="Miriam Libr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Miriam Libre"/>
              <a:ea typeface="Miriam Libre"/>
              <a:cs typeface="Miriam Libre"/>
              <a:sym typeface="Miriam Libre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2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26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0" name="Google Shape;400;p26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1" name="Google Shape;401;p26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26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3" name="Google Shape;403;p26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_1"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"/>
          <p:cNvSpPr/>
          <p:nvPr/>
        </p:nvSpPr>
        <p:spPr>
          <a:xfrm>
            <a:off x="561425" y="1356600"/>
            <a:ext cx="47154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27"/>
          <p:cNvSpPr/>
          <p:nvPr/>
        </p:nvSpPr>
        <p:spPr>
          <a:xfrm>
            <a:off x="485700" y="1273975"/>
            <a:ext cx="47154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27"/>
          <p:cNvSpPr/>
          <p:nvPr/>
        </p:nvSpPr>
        <p:spPr>
          <a:xfrm>
            <a:off x="485700" y="1273350"/>
            <a:ext cx="4715400" cy="2754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27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9" name="Google Shape;409;p27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27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1" name="Google Shape;411;p27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2" name="Google Shape;412;p27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27"/>
          <p:cNvSpPr/>
          <p:nvPr/>
        </p:nvSpPr>
        <p:spPr>
          <a:xfrm>
            <a:off x="5493300" y="1356600"/>
            <a:ext cx="3240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27"/>
          <p:cNvSpPr/>
          <p:nvPr/>
        </p:nvSpPr>
        <p:spPr>
          <a:xfrm>
            <a:off x="5417575" y="1273975"/>
            <a:ext cx="3240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27"/>
          <p:cNvSpPr/>
          <p:nvPr/>
        </p:nvSpPr>
        <p:spPr>
          <a:xfrm>
            <a:off x="5417575" y="1273350"/>
            <a:ext cx="3240600" cy="2754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27"/>
          <p:cNvSpPr/>
          <p:nvPr/>
        </p:nvSpPr>
        <p:spPr>
          <a:xfrm>
            <a:off x="5651875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7" name="Google Shape;417;p27"/>
          <p:cNvSpPr/>
          <p:nvPr/>
        </p:nvSpPr>
        <p:spPr>
          <a:xfrm>
            <a:off x="5837800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8" name="Google Shape;418;p27"/>
          <p:cNvSpPr/>
          <p:nvPr/>
        </p:nvSpPr>
        <p:spPr>
          <a:xfrm>
            <a:off x="6023725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2_2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8"/>
          <p:cNvSpPr/>
          <p:nvPr/>
        </p:nvSpPr>
        <p:spPr>
          <a:xfrm>
            <a:off x="5614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" name="Google Shape;421;p28"/>
          <p:cNvSpPr/>
          <p:nvPr/>
        </p:nvSpPr>
        <p:spPr>
          <a:xfrm>
            <a:off x="4857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28"/>
          <p:cNvSpPr/>
          <p:nvPr/>
        </p:nvSpPr>
        <p:spPr>
          <a:xfrm>
            <a:off x="4857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" name="Google Shape;423;p28"/>
          <p:cNvSpPr/>
          <p:nvPr/>
        </p:nvSpPr>
        <p:spPr>
          <a:xfrm>
            <a:off x="7200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" name="Google Shape;424;p28"/>
          <p:cNvSpPr/>
          <p:nvPr/>
        </p:nvSpPr>
        <p:spPr>
          <a:xfrm>
            <a:off x="9059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" name="Google Shape;425;p28"/>
          <p:cNvSpPr/>
          <p:nvPr/>
        </p:nvSpPr>
        <p:spPr>
          <a:xfrm>
            <a:off x="10918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28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p28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" name="Google Shape;428;p28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28"/>
          <p:cNvSpPr/>
          <p:nvPr/>
        </p:nvSpPr>
        <p:spPr>
          <a:xfrm>
            <a:off x="4826525" y="1356600"/>
            <a:ext cx="39075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8"/>
          <p:cNvSpPr/>
          <p:nvPr/>
        </p:nvSpPr>
        <p:spPr>
          <a:xfrm>
            <a:off x="4750800" y="1273975"/>
            <a:ext cx="39075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8"/>
          <p:cNvSpPr/>
          <p:nvPr/>
        </p:nvSpPr>
        <p:spPr>
          <a:xfrm>
            <a:off x="4750800" y="1273350"/>
            <a:ext cx="39075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8"/>
          <p:cNvSpPr/>
          <p:nvPr/>
        </p:nvSpPr>
        <p:spPr>
          <a:xfrm>
            <a:off x="4985100" y="1362900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3" name="Google Shape;433;p28"/>
          <p:cNvSpPr/>
          <p:nvPr/>
        </p:nvSpPr>
        <p:spPr>
          <a:xfrm>
            <a:off x="5171025" y="1362900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4" name="Google Shape;434;p28"/>
          <p:cNvSpPr/>
          <p:nvPr/>
        </p:nvSpPr>
        <p:spPr>
          <a:xfrm>
            <a:off x="5356950" y="1362900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51F5F-9E3D-461E-A9A2-DEAD886C2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137160"/>
            <a:ext cx="8572500" cy="685800"/>
          </a:xfrm>
          <a:gradFill>
            <a:gsLst>
              <a:gs pos="1000">
                <a:schemeClr val="accent2"/>
              </a:gs>
              <a:gs pos="99000">
                <a:schemeClr val="accent1"/>
              </a:gs>
            </a:gsLst>
            <a:lin ang="2700000" scaled="0"/>
          </a:gradFill>
        </p:spPr>
        <p:txBody>
          <a:bodyPr wrap="square" lIns="91440" tIns="45720" bIns="0">
            <a:noAutofit/>
          </a:bodyPr>
          <a:lstStyle>
            <a:lvl1pPr>
              <a:lnSpc>
                <a:spcPct val="85000"/>
              </a:lnSpc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6ADA06-0604-402E-96FC-C5A696390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84CE-E12F-45BC-9163-59E6D2ABC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763E-B898-436D-883D-03711491D54A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279CC-07CA-4AC5-A1AC-1010514EF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A737-103C-43F6-85F3-E27022DEB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D44F4-F215-4E77-8A37-E5924A989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900115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/>
          <p:nvPr/>
        </p:nvSpPr>
        <p:spPr>
          <a:xfrm>
            <a:off x="561425" y="622625"/>
            <a:ext cx="4010100" cy="4063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3"/>
          <p:cNvSpPr/>
          <p:nvPr/>
        </p:nvSpPr>
        <p:spPr>
          <a:xfrm>
            <a:off x="4775983" y="3746300"/>
            <a:ext cx="3957900" cy="9396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3"/>
          <p:cNvSpPr/>
          <p:nvPr/>
        </p:nvSpPr>
        <p:spPr>
          <a:xfrm>
            <a:off x="485700" y="540000"/>
            <a:ext cx="4010100" cy="4063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4712075" y="3663675"/>
            <a:ext cx="3946200" cy="9396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485700" y="539375"/>
            <a:ext cx="40101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" name="Google Shape;25;p3"/>
          <p:cNvSpPr/>
          <p:nvPr/>
        </p:nvSpPr>
        <p:spPr>
          <a:xfrm>
            <a:off x="720000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905925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3"/>
          <p:cNvSpPr/>
          <p:nvPr/>
        </p:nvSpPr>
        <p:spPr>
          <a:xfrm>
            <a:off x="1091850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5403825" y="3806375"/>
            <a:ext cx="2562600" cy="69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>
            <a:off x="4787800" y="622625"/>
            <a:ext cx="3946200" cy="29121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>
            <a:off x="4712075" y="540000"/>
            <a:ext cx="3946200" cy="29121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3"/>
          <p:cNvSpPr/>
          <p:nvPr/>
        </p:nvSpPr>
        <p:spPr>
          <a:xfrm>
            <a:off x="4712075" y="539375"/>
            <a:ext cx="3946200" cy="275400"/>
          </a:xfrm>
          <a:prstGeom prst="rect">
            <a:avLst/>
          </a:prstGeom>
          <a:solidFill>
            <a:schemeClr val="dk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/>
          <p:nvPr/>
        </p:nvSpPr>
        <p:spPr>
          <a:xfrm>
            <a:off x="4946375" y="628925"/>
            <a:ext cx="96300" cy="96300"/>
          </a:xfrm>
          <a:prstGeom prst="ellipse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3"/>
          <p:cNvSpPr/>
          <p:nvPr/>
        </p:nvSpPr>
        <p:spPr>
          <a:xfrm>
            <a:off x="5132300" y="628925"/>
            <a:ext cx="96300" cy="96300"/>
          </a:xfrm>
          <a:prstGeom prst="ellipse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/>
          <p:nvPr/>
        </p:nvSpPr>
        <p:spPr>
          <a:xfrm>
            <a:off x="5318225" y="628925"/>
            <a:ext cx="96300" cy="96300"/>
          </a:xfrm>
          <a:prstGeom prst="ellipse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ctrTitle"/>
          </p:nvPr>
        </p:nvSpPr>
        <p:spPr>
          <a:xfrm>
            <a:off x="4946375" y="1706075"/>
            <a:ext cx="3477600" cy="76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3600" b="1">
                <a:latin typeface="Krona One"/>
                <a:ea typeface="Krona One"/>
                <a:cs typeface="Krona One"/>
                <a:sym typeface="Krona On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title" idx="2" hasCustomPrompt="1"/>
          </p:nvPr>
        </p:nvSpPr>
        <p:spPr>
          <a:xfrm>
            <a:off x="1001400" y="1749150"/>
            <a:ext cx="2787900" cy="16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0000"/>
              <a:buNone/>
              <a:defRPr sz="100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4238439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/>
          <p:nvPr/>
        </p:nvSpPr>
        <p:spPr>
          <a:xfrm>
            <a:off x="561425" y="461125"/>
            <a:ext cx="8172600" cy="6912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4"/>
          <p:cNvSpPr/>
          <p:nvPr/>
        </p:nvSpPr>
        <p:spPr>
          <a:xfrm>
            <a:off x="485700" y="378375"/>
            <a:ext cx="8172600" cy="691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4"/>
          <p:cNvSpPr/>
          <p:nvPr/>
        </p:nvSpPr>
        <p:spPr>
          <a:xfrm>
            <a:off x="8306050" y="461125"/>
            <a:ext cx="236100" cy="236100"/>
          </a:xfrm>
          <a:prstGeom prst="mathMultiply">
            <a:avLst>
              <a:gd name="adj1" fmla="val 19282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/>
          <p:nvPr/>
        </p:nvSpPr>
        <p:spPr>
          <a:xfrm>
            <a:off x="561425" y="1356100"/>
            <a:ext cx="8172600" cy="34164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43;p4"/>
          <p:cNvSpPr/>
          <p:nvPr/>
        </p:nvSpPr>
        <p:spPr>
          <a:xfrm>
            <a:off x="485700" y="1273350"/>
            <a:ext cx="8172600" cy="34164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body" idx="1"/>
          </p:nvPr>
        </p:nvSpPr>
        <p:spPr>
          <a:xfrm>
            <a:off x="720000" y="1351850"/>
            <a:ext cx="7704000" cy="325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/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 sz="1200"/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 sz="1200"/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 sz="12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36993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2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Krona One"/>
              <a:buNone/>
              <a:defRPr sz="2800" b="1">
                <a:solidFill>
                  <a:schemeClr val="dk1"/>
                </a:solidFill>
                <a:latin typeface="Krona One"/>
                <a:ea typeface="Krona One"/>
                <a:cs typeface="Krona One"/>
                <a:sym typeface="Krona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L="914400" lvl="1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L="1371600" lvl="2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L="1828800" lvl="3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L="2286000" lvl="4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L="2743200" lvl="5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L="3200400" lvl="6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●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L="3657600" lvl="7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○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L="4114800" lvl="8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iriam Libre"/>
              <a:buChar char="■"/>
              <a:defRPr sz="1600">
                <a:solidFill>
                  <a:schemeClr val="dk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71" r:id="rId3"/>
    <p:sldLayoutId id="2147483672" r:id="rId4"/>
    <p:sldLayoutId id="2147483673" r:id="rId5"/>
    <p:sldLayoutId id="2147483674" r:id="rId6"/>
    <p:sldLayoutId id="2147483679" r:id="rId7"/>
    <p:sldLayoutId id="2147483680" r:id="rId8"/>
    <p:sldLayoutId id="2147483681" r:id="rId9"/>
    <p:sldLayoutId id="214748368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xtdvL10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Lhodz460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5fmw3dL8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sfiddle.net/mz7gpx6c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31"/>
          <p:cNvSpPr/>
          <p:nvPr/>
        </p:nvSpPr>
        <p:spPr>
          <a:xfrm>
            <a:off x="55171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31"/>
          <p:cNvSpPr txBox="1">
            <a:spLocks noGrp="1"/>
          </p:cNvSpPr>
          <p:nvPr>
            <p:ph type="ctrTitle"/>
          </p:nvPr>
        </p:nvSpPr>
        <p:spPr>
          <a:xfrm>
            <a:off x="720000" y="1138400"/>
            <a:ext cx="7704000" cy="2004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/>
              <a:t>HTML</a:t>
            </a:r>
            <a:br>
              <a:rPr lang="en" sz="5400" dirty="0"/>
            </a:br>
            <a:r>
              <a:rPr lang="en" sz="6600" dirty="0">
                <a:highlight>
                  <a:schemeClr val="accent3"/>
                </a:highlight>
              </a:rPr>
              <a:t>Elements</a:t>
            </a:r>
            <a:endParaRPr sz="2000" dirty="0">
              <a:highlight>
                <a:schemeClr val="accent3"/>
              </a:highlight>
            </a:endParaRPr>
          </a:p>
        </p:txBody>
      </p:sp>
      <p:sp>
        <p:nvSpPr>
          <p:cNvPr id="445" name="Google Shape;445;p31"/>
          <p:cNvSpPr txBox="1">
            <a:spLocks noGrp="1"/>
          </p:cNvSpPr>
          <p:nvPr>
            <p:ph type="subTitle" idx="1"/>
          </p:nvPr>
        </p:nvSpPr>
        <p:spPr>
          <a:xfrm>
            <a:off x="720000" y="3907725"/>
            <a:ext cx="4152600" cy="45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Hy-Tech Club: Web 101</a:t>
            </a:r>
            <a:endParaRPr dirty="0"/>
          </a:p>
        </p:txBody>
      </p:sp>
      <p:sp>
        <p:nvSpPr>
          <p:cNvPr id="446" name="Google Shape;446;p31"/>
          <p:cNvSpPr/>
          <p:nvPr/>
        </p:nvSpPr>
        <p:spPr>
          <a:xfrm>
            <a:off x="54372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31"/>
          <p:cNvSpPr/>
          <p:nvPr/>
        </p:nvSpPr>
        <p:spPr>
          <a:xfrm>
            <a:off x="66558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31"/>
          <p:cNvSpPr/>
          <p:nvPr/>
        </p:nvSpPr>
        <p:spPr>
          <a:xfrm>
            <a:off x="65759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9" name="Google Shape;449;p31"/>
          <p:cNvSpPr/>
          <p:nvPr/>
        </p:nvSpPr>
        <p:spPr>
          <a:xfrm>
            <a:off x="779442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31"/>
          <p:cNvSpPr/>
          <p:nvPr/>
        </p:nvSpPr>
        <p:spPr>
          <a:xfrm>
            <a:off x="771452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2DE89CA-A60D-1CBA-419F-E45ECDC38EAE}"/>
              </a:ext>
            </a:extLst>
          </p:cNvPr>
          <p:cNvSpPr/>
          <p:nvPr/>
        </p:nvSpPr>
        <p:spPr>
          <a:xfrm>
            <a:off x="303784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857250"/>
            <a:ext cx="8572500" cy="1800225"/>
          </a:xfrm>
        </p:spPr>
        <p:txBody>
          <a:bodyPr/>
          <a:lstStyle/>
          <a:p>
            <a:endParaRPr lang="en-US" dirty="0">
              <a:solidFill>
                <a:schemeClr val="bg1"/>
              </a:solidFill>
            </a:endParaRP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to display an image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Set the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src</a:t>
            </a:r>
            <a:r>
              <a:rPr lang="en-US" sz="24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This element has no closing tag – it is </a:t>
            </a:r>
            <a:r>
              <a:rPr lang="en-US" sz="2400" b="1" i="1" dirty="0">
                <a:solidFill>
                  <a:schemeClr val="bg1"/>
                </a:solidFill>
              </a:rPr>
              <a:t>self-closing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9494" y="3257550"/>
            <a:ext cx="8861080" cy="6370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b="1" dirty="0" err="1">
                <a:solidFill>
                  <a:srgbClr val="569CD6"/>
                </a:solidFill>
                <a:latin typeface="Consolas" panose="020B0609020204030204" pitchFamily="49" charset="0"/>
              </a:rPr>
              <a:t>img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src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"https://i.imgur.com/GfT5Z9R.png"</a:t>
            </a:r>
            <a:r>
              <a:rPr lang="en-US" sz="27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b="1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4151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F45A1-788D-79E8-5CFC-B30C7407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Image Element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0EFF6-C771-F22E-7094-EE536E73E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79CF40-F384-27DD-1F49-CE5A4300E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704" y="1018958"/>
            <a:ext cx="8354591" cy="3105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839914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  <a:hlinkClick r:id="rId3"/>
              </a:rPr>
              <a:t>https://jsfiddle.net/mxtdvL10/</a:t>
            </a:r>
            <a:r>
              <a:rPr lang="en-US" sz="2000" b="1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381068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6">
            <a:extLst>
              <a:ext uri="{FF2B5EF4-FFF2-40B4-BE49-F238E27FC236}">
                <a16:creationId xmlns:a16="http://schemas.microsoft.com/office/drawing/2014/main" id="{7C52EB69-F063-EF3D-540C-8306D4D060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24400" y="3685308"/>
            <a:ext cx="3920837" cy="928255"/>
          </a:xfrm>
        </p:spPr>
        <p:txBody>
          <a:bodyPr anchor="ctr"/>
          <a:lstStyle/>
          <a:p>
            <a:pPr algn="l"/>
            <a:r>
              <a:rPr lang="en-US" b="0" i="1" dirty="0">
                <a:solidFill>
                  <a:schemeClr val="tx1"/>
                </a:solidFill>
                <a:effectLst/>
                <a:latin typeface="Miriam Libre" panose="00000500000000000000" pitchFamily="2" charset="-79"/>
                <a:cs typeface="Miriam Libre" panose="00000500000000000000" pitchFamily="2" charset="-79"/>
              </a:rPr>
              <a:t>Qualities or features regarded as a characteristic or inherent part of someone or something.</a:t>
            </a:r>
            <a:endParaRPr lang="en-US" i="1" dirty="0">
              <a:solidFill>
                <a:schemeClr val="tx1"/>
              </a:solidFill>
              <a:latin typeface="Miriam Libre" panose="00000500000000000000" pitchFamily="2" charset="-79"/>
              <a:cs typeface="Miriam Libre" panose="00000500000000000000" pitchFamily="2" charset="-79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idx="2"/>
          </p:nvPr>
        </p:nvSpPr>
        <p:spPr>
          <a:xfrm>
            <a:off x="4786745" y="1658457"/>
            <a:ext cx="3803073" cy="1645200"/>
          </a:xfrm>
        </p:spPr>
        <p:txBody>
          <a:bodyPr/>
          <a:lstStyle/>
          <a:p>
            <a:r>
              <a:rPr lang="en-US" sz="4000" dirty="0"/>
              <a:t>Attributes</a:t>
            </a:r>
          </a:p>
        </p:txBody>
      </p:sp>
      <p:pic>
        <p:nvPicPr>
          <p:cNvPr id="1030" name="Picture 6" descr="Image result for rpg attribut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2570"/>
          <a:stretch/>
        </p:blipFill>
        <p:spPr bwMode="auto">
          <a:xfrm>
            <a:off x="122928" y="470405"/>
            <a:ext cx="4449072" cy="430941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92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C4E0396-480B-2654-6D06-5725DE75E089}"/>
              </a:ext>
            </a:extLst>
          </p:cNvPr>
          <p:cNvSpPr/>
          <p:nvPr/>
        </p:nvSpPr>
        <p:spPr bwMode="auto">
          <a:xfrm>
            <a:off x="473222" y="1303505"/>
            <a:ext cx="8137378" cy="3394969"/>
          </a:xfrm>
          <a:prstGeom prst="rect">
            <a:avLst/>
          </a:prstGeom>
          <a:solidFill>
            <a:srgbClr val="000000"/>
          </a:solidFill>
          <a:ln w="41275">
            <a:solidFill>
              <a:schemeClr val="tx1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/>
              <a:t>Attribute Example: </a:t>
            </a:r>
            <a:r>
              <a:rPr lang="en-US" sz="3600" dirty="0">
                <a:solidFill>
                  <a:schemeClr val="bg2"/>
                </a:solidFill>
                <a:latin typeface="Consolas" panose="020B0609020204030204" pitchFamily="49" charset="0"/>
              </a:rPr>
              <a:t>&lt;a&gt;</a:t>
            </a:r>
            <a:endParaRPr lang="en-US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0" y="1700707"/>
            <a:ext cx="9144000" cy="620170"/>
          </a:xfrm>
        </p:spPr>
        <p:txBody>
          <a:bodyPr>
            <a:normAutofit/>
          </a:bodyPr>
          <a:lstStyle/>
          <a:p>
            <a:pPr marL="42863" indent="0" algn="ctr">
              <a:buNone/>
            </a:pP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"http://wikipedia.org/"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Wikipedia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203268" y="1725413"/>
            <a:ext cx="4837314" cy="514350"/>
          </a:xfrm>
          <a:prstGeom prst="rect">
            <a:avLst/>
          </a:prstGeom>
          <a:solidFill>
            <a:srgbClr val="FFFF00">
              <a:alpha val="29020"/>
            </a:srgbClr>
          </a:solidFill>
          <a:ln w="41275">
            <a:solidFill>
              <a:schemeClr val="accent2"/>
            </a:solidFill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37160" tIns="109728" rIns="137160" bIns="1097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99354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 err="1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20000" y="2718079"/>
            <a:ext cx="4511998" cy="62017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Q: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What does 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do?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07036" y="3338249"/>
            <a:ext cx="7785800" cy="951030"/>
          </a:xfrm>
          <a:prstGeom prst="rect">
            <a:avLst/>
          </a:prstGeom>
          <a:noFill/>
        </p:spPr>
        <p:txBody>
          <a:bodyPr wrap="squar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2400" b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A: 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The </a:t>
            </a:r>
            <a:r>
              <a:rPr lang="en-US" sz="2800" dirty="0" err="1">
                <a:solidFill>
                  <a:srgbClr val="9CDCFE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href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</a:t>
            </a:r>
            <a:r>
              <a:rPr lang="en-US" sz="2400" i="1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attribute</a:t>
            </a:r>
            <a:r>
              <a:rPr lang="en-US" sz="2400" dirty="0">
                <a:solidFill>
                  <a:schemeClr val="accent6"/>
                </a:solidFill>
                <a:latin typeface="Miriam Libre" panose="00000500000000000000" pitchFamily="2" charset="-79"/>
                <a:cs typeface="Miriam Libre" panose="00000500000000000000" pitchFamily="2" charset="-79"/>
              </a:rPr>
              <a:t> specifies the destination URL for the link</a:t>
            </a:r>
          </a:p>
        </p:txBody>
      </p:sp>
    </p:spTree>
    <p:extLst>
      <p:ext uri="{BB962C8B-B14F-4D97-AF65-F5344CB8AC3E}">
        <p14:creationId xmlns:p14="http://schemas.microsoft.com/office/powerpoint/2010/main" val="2889202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Attributes?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987145" cy="3251700"/>
          </a:xfrm>
        </p:spPr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000" dirty="0"/>
              <a:t>Attributes add extra information to HTML elements</a:t>
            </a:r>
          </a:p>
          <a:p>
            <a:pPr marL="609600" lvl="1" indent="0">
              <a:buNone/>
            </a:pPr>
            <a:r>
              <a:rPr lang="en-US" sz="1800" dirty="0"/>
              <a:t>They allow developers to customize the behavior of elements</a:t>
            </a:r>
          </a:p>
          <a:p>
            <a:pPr marL="609600" lvl="1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Attributes go inside of the </a:t>
            </a:r>
            <a:r>
              <a:rPr lang="en-US" sz="2000" i="1" dirty="0"/>
              <a:t>opening tag</a:t>
            </a:r>
            <a:r>
              <a:rPr lang="en-US" sz="2000" dirty="0"/>
              <a:t> of an HTML element</a:t>
            </a:r>
          </a:p>
          <a:p>
            <a:pPr marL="42863" indent="0">
              <a:buNone/>
            </a:pPr>
            <a:endParaRPr lang="en-US" dirty="0"/>
          </a:p>
          <a:p>
            <a:pPr marL="42863" indent="0" algn="ctr">
              <a:buNone/>
            </a:pP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&lt;a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 err="1">
                <a:solidFill>
                  <a:srgbClr val="FF0000"/>
                </a:solidFill>
                <a:latin typeface="Consolas" panose="020B0609020204030204" pitchFamily="49" charset="0"/>
              </a:rPr>
              <a:t>href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4400" dirty="0">
                <a:solidFill>
                  <a:srgbClr val="0000FF"/>
                </a:solidFill>
                <a:latin typeface="Consolas" panose="020B0609020204030204" pitchFamily="49" charset="0"/>
              </a:rPr>
              <a:t>"file.html"</a:t>
            </a:r>
            <a:r>
              <a:rPr 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4400" dirty="0">
                <a:solidFill>
                  <a:srgbClr val="800000"/>
                </a:solidFill>
                <a:latin typeface="Consolas" panose="020B0609020204030204" pitchFamily="49" charset="0"/>
              </a:rPr>
              <a:t>&gt;</a:t>
            </a:r>
            <a:endParaRPr 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endParaRPr lang="en-US" sz="1800" dirty="0"/>
          </a:p>
          <a:p>
            <a:pPr marL="152400" indent="0">
              <a:buNone/>
            </a:pPr>
            <a:r>
              <a:rPr lang="en-US" sz="2000" dirty="0"/>
              <a:t>Attribute name, equals sign, quotation marks, attribute value</a:t>
            </a:r>
          </a:p>
          <a:p>
            <a:pPr marL="42863" indent="0">
              <a:buNone/>
            </a:pPr>
            <a:endParaRPr lang="en-US" dirty="0"/>
          </a:p>
          <a:p>
            <a:endParaRPr lang="en-US" dirty="0"/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81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Mini-Quiz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2863" indent="0" algn="ctr">
              <a:buNone/>
            </a:pP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&lt;</a:t>
            </a:r>
            <a:r>
              <a:rPr lang="en-US" sz="3600" dirty="0" err="1">
                <a:solidFill>
                  <a:srgbClr val="800000"/>
                </a:solidFill>
                <a:latin typeface="Consolas" panose="020B0609020204030204" pitchFamily="49" charset="0"/>
              </a:rPr>
              <a:t>img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"dog.png"</a:t>
            </a:r>
            <a:r>
              <a:rPr 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3600" dirty="0">
                <a:solidFill>
                  <a:srgbClr val="800000"/>
                </a:solidFill>
                <a:latin typeface="Consolas" panose="020B0609020204030204" pitchFamily="49" charset="0"/>
              </a:rPr>
              <a:t>/&gt;</a:t>
            </a:r>
          </a:p>
          <a:p>
            <a:pPr lvl="0">
              <a:buClr>
                <a:srgbClr val="98989A"/>
              </a:buClr>
            </a:pPr>
            <a:endParaRPr lang="en-US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name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 err="1">
                <a:solidFill>
                  <a:srgbClr val="FF0000"/>
                </a:solidFill>
                <a:latin typeface="Consolas" panose="020B0609020204030204" pitchFamily="49" charset="0"/>
              </a:rPr>
              <a:t>src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endParaRPr lang="en-US" sz="1400" dirty="0">
              <a:solidFill>
                <a:srgbClr val="56565A"/>
              </a:solidFill>
            </a:endParaRPr>
          </a:p>
          <a:p>
            <a:pPr marL="42863" indent="0">
              <a:buClr>
                <a:srgbClr val="98989A"/>
              </a:buClr>
              <a:buNone/>
            </a:pPr>
            <a:r>
              <a:rPr lang="en-US" sz="3000" dirty="0">
                <a:solidFill>
                  <a:srgbClr val="56565A"/>
                </a:solidFill>
              </a:rPr>
              <a:t>What is the </a:t>
            </a:r>
            <a:r>
              <a:rPr lang="en-US" sz="3000" i="1" dirty="0">
                <a:solidFill>
                  <a:srgbClr val="56565A"/>
                </a:solidFill>
              </a:rPr>
              <a:t>attribute value</a:t>
            </a:r>
            <a:r>
              <a:rPr lang="en-US" sz="3000" dirty="0">
                <a:solidFill>
                  <a:srgbClr val="56565A"/>
                </a:solidFill>
              </a:rPr>
              <a:t>?</a:t>
            </a:r>
          </a:p>
          <a:p>
            <a:pPr marL="42863" indent="0">
              <a:buClr>
                <a:srgbClr val="98989A"/>
              </a:buClr>
              <a:buNone/>
            </a:pPr>
            <a:r>
              <a:rPr lang="en-US" sz="3600" dirty="0">
                <a:solidFill>
                  <a:srgbClr val="0000FF"/>
                </a:solidFill>
                <a:latin typeface="Consolas" panose="020B0609020204030204" pitchFamily="49" charset="0"/>
              </a:rPr>
              <a:t>dog.png</a:t>
            </a:r>
            <a:endParaRPr lang="en-US" sz="3600" dirty="0">
              <a:solidFill>
                <a:srgbClr val="56565A"/>
              </a:solidFill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pPr marL="42863" indent="0" algn="ctr">
              <a:buNone/>
            </a:pPr>
            <a:endParaRPr 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4286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235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Attributes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rm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https://jsfiddle.net/Lhodz460/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068867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644236" y="0"/>
            <a:ext cx="2542309" cy="5143499"/>
          </a:xfrm>
        </p:spPr>
        <p:txBody>
          <a:bodyPr anchor="ctr"/>
          <a:lstStyle/>
          <a:p>
            <a:r>
              <a:rPr lang="en-US" dirty="0"/>
              <a:t>More HTML Elements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1500" y="965625"/>
            <a:ext cx="3279439" cy="3465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3027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595745" y="1351850"/>
            <a:ext cx="7828255" cy="1477076"/>
          </a:xfrm>
        </p:spPr>
        <p:txBody>
          <a:bodyPr/>
          <a:lstStyle/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Lists are used to display groups of items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They can be unordered (bullet points) or ordered (numbered)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Each item is its own HTML element: </a:t>
            </a:r>
            <a:r>
              <a:rPr lang="en-US" sz="1800" b="1" dirty="0">
                <a:solidFill>
                  <a:schemeClr val="tx2"/>
                </a:solidFill>
                <a:latin typeface="Consolas" panose="020B0609020204030204" pitchFamily="49" charset="0"/>
              </a:rPr>
              <a:t>&lt;li&gt;</a:t>
            </a:r>
          </a:p>
          <a:p>
            <a:pPr marL="323850" indent="-171450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bg1"/>
                </a:solidFill>
              </a:rPr>
              <a:t>The list items are </a:t>
            </a:r>
            <a:r>
              <a:rPr lang="en-US" sz="1800" i="1" dirty="0">
                <a:solidFill>
                  <a:schemeClr val="bg1"/>
                </a:solidFill>
              </a:rPr>
              <a:t>children</a:t>
            </a:r>
            <a:r>
              <a:rPr lang="en-US" sz="1800" dirty="0">
                <a:solidFill>
                  <a:schemeClr val="bg1"/>
                </a:solidFill>
              </a:rPr>
              <a:t> and the list elements are the </a:t>
            </a:r>
            <a:r>
              <a:rPr lang="en-US" sz="1800" i="1" dirty="0">
                <a:solidFill>
                  <a:schemeClr val="bg1"/>
                </a:solidFill>
              </a:rPr>
              <a:t>parents</a:t>
            </a:r>
            <a:endParaRPr lang="en-US" sz="18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95745" y="2828926"/>
            <a:ext cx="351987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Eggs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Milk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ul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03895" y="2828926"/>
            <a:ext cx="4282904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Iron Man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it-IT" sz="2700" dirty="0">
                <a:solidFill>
                  <a:srgbClr val="D4D4D4"/>
                </a:solidFill>
                <a:latin typeface="Consolas" panose="020B0609020204030204" pitchFamily="49" charset="0"/>
              </a:rPr>
              <a:t>The Hulk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li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it-IT" sz="2700" dirty="0">
                <a:solidFill>
                  <a:srgbClr val="569CD6"/>
                </a:solidFill>
                <a:latin typeface="Consolas" panose="020B0609020204030204" pitchFamily="49" charset="0"/>
              </a:rPr>
              <a:t>ol</a:t>
            </a:r>
            <a:r>
              <a:rPr lang="it-IT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it-IT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655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eriodic-table-of-elements · GitHub Topics · GitHub">
            <a:extLst>
              <a:ext uri="{FF2B5EF4-FFF2-40B4-BE49-F238E27FC236}">
                <a16:creationId xmlns:a16="http://schemas.microsoft.com/office/drawing/2014/main" id="{C2517508-AB52-A9AA-151D-69727559A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334" b="1"/>
          <a:stretch>
            <a:fillRect/>
          </a:stretch>
        </p:blipFill>
        <p:spPr bwMode="auto">
          <a:xfrm>
            <a:off x="177228" y="219749"/>
            <a:ext cx="4571981" cy="2571740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A8629F4-154C-9058-BDD3-C5515E673E65}"/>
              </a:ext>
            </a:extLst>
          </p:cNvPr>
          <p:cNvSpPr txBox="1"/>
          <p:nvPr/>
        </p:nvSpPr>
        <p:spPr>
          <a:xfrm>
            <a:off x="177227" y="2571780"/>
            <a:ext cx="4571981" cy="257172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</a:rPr>
              <a:t>The chemical elements make up our entire universe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FD0C0D7-0F36-05CF-34B8-B8EC4ABD33A1}"/>
              </a:ext>
            </a:extLst>
          </p:cNvPr>
          <p:cNvSpPr/>
          <p:nvPr/>
        </p:nvSpPr>
        <p:spPr>
          <a:xfrm>
            <a:off x="5394271" y="219749"/>
            <a:ext cx="3572501" cy="2571740"/>
          </a:xfrm>
          <a:prstGeom prst="rect">
            <a:avLst/>
          </a:prstGeom>
          <a:solidFill>
            <a:srgbClr val="24069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&lt;p&gt;Fire&lt;/p&gt;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&lt;p&gt;Water&lt;/p&gt;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&lt;p&gt;Earth&lt;/p&gt;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  <a:latin typeface="Consolas" panose="020B0609020204030204" pitchFamily="49" charset="0"/>
              </a:rPr>
              <a:t>&lt;p&gt;Air&lt;/p&gt;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5A86A1-58EA-8690-29F9-F5695DE31BAD}"/>
              </a:ext>
            </a:extLst>
          </p:cNvPr>
          <p:cNvSpPr txBox="1"/>
          <p:nvPr/>
        </p:nvSpPr>
        <p:spPr>
          <a:xfrm>
            <a:off x="5394271" y="3005460"/>
            <a:ext cx="3572500" cy="1918291"/>
          </a:xfrm>
          <a:prstGeom prst="rect">
            <a:avLst/>
          </a:prstGeom>
          <a:solidFill>
            <a:schemeClr val="bg1"/>
          </a:solidFill>
        </p:spPr>
        <p:txBody>
          <a:bodyPr wrap="square" rtlCol="0" anchor="ctr">
            <a:noAutofit/>
          </a:bodyPr>
          <a:lstStyle/>
          <a:p>
            <a:pPr algn="ctr"/>
            <a:r>
              <a:rPr lang="en-US" sz="3600" dirty="0">
                <a:solidFill>
                  <a:srgbClr val="24069D"/>
                </a:solidFill>
              </a:rPr>
              <a:t>HTML elements make up a website</a:t>
            </a:r>
          </a:p>
        </p:txBody>
      </p:sp>
    </p:spTree>
    <p:extLst>
      <p:ext uri="{BB962C8B-B14F-4D97-AF65-F5344CB8AC3E}">
        <p14:creationId xmlns:p14="http://schemas.microsoft.com/office/powerpoint/2010/main" val="933292270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82289CE-B960-EEDA-377E-82719C37254C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The List Elements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62ADD2D-F1DF-C59D-BA4C-8766F4E27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2738" y="1490424"/>
            <a:ext cx="4877481" cy="2838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3548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Nesting Activity</a:t>
            </a:r>
          </a:p>
        </p:txBody>
      </p:sp>
      <p:pic>
        <p:nvPicPr>
          <p:cNvPr id="4" name="Picture 2" descr="Image result for russian nesting doll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3953" y="1285875"/>
            <a:ext cx="3036094" cy="303609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208676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List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https://jsfiddle.net/5fmw3dL8/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7866773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3D7ADC-B456-4174-914A-1C733DC15F8B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</a:t>
            </a:r>
            <a:r>
              <a:rPr lang="en-US" sz="3000" dirty="0">
                <a:solidFill>
                  <a:schemeClr val="tx1"/>
                </a:solidFill>
                <a:latin typeface="Consolas" panose="020B0609020204030204" pitchFamily="49" charset="0"/>
              </a:rPr>
              <a:t>&lt;input&gt;</a:t>
            </a:r>
            <a:r>
              <a:rPr lang="en-US" dirty="0">
                <a:solidFill>
                  <a:schemeClr val="tx1"/>
                </a:solidFill>
              </a:rPr>
              <a:t>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720000" y="1351850"/>
            <a:ext cx="2556600" cy="3251700"/>
          </a:xfrm>
        </p:spPr>
        <p:txBody>
          <a:bodyPr>
            <a:noAutofit/>
          </a:bodyPr>
          <a:lstStyle/>
          <a:p>
            <a:pPr marL="152400" indent="0">
              <a:buNone/>
            </a:pP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input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sz="1600" dirty="0">
                <a:solidFill>
                  <a:schemeClr val="bg1"/>
                </a:solidFill>
              </a:rPr>
              <a:t> are interactive controls that accept data from the user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The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type</a:t>
            </a:r>
            <a:r>
              <a:rPr lang="en-US" sz="1600" dirty="0">
                <a:solidFill>
                  <a:schemeClr val="bg1"/>
                </a:solidFill>
              </a:rPr>
              <a:t> attribute determines how it appears</a:t>
            </a:r>
          </a:p>
          <a:p>
            <a:pPr marL="152400" indent="0">
              <a:buNone/>
            </a:pPr>
            <a:endParaRPr lang="en-US" sz="1600" dirty="0">
              <a:solidFill>
                <a:schemeClr val="bg1"/>
              </a:solidFill>
            </a:endParaRPr>
          </a:p>
          <a:p>
            <a:pPr marL="152400" indent="0">
              <a:buNone/>
            </a:pPr>
            <a:r>
              <a:rPr lang="en-US" sz="1600" dirty="0">
                <a:solidFill>
                  <a:schemeClr val="bg1"/>
                </a:solidFill>
              </a:rPr>
              <a:t>It is a </a:t>
            </a:r>
            <a:r>
              <a:rPr lang="en-US" sz="1600" i="1" dirty="0">
                <a:solidFill>
                  <a:schemeClr val="bg1"/>
                </a:solidFill>
              </a:rPr>
              <a:t>self-closing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71594" y="1554154"/>
            <a:ext cx="5045933" cy="271458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"text"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"button"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"radio"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"checkbox"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"range"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input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type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"submit"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/&gt;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44933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0441792-E61C-AFC9-A29D-3DA72F7B03B2}"/>
              </a:ext>
            </a:extLst>
          </p:cNvPr>
          <p:cNvSpPr/>
          <p:nvPr/>
        </p:nvSpPr>
        <p:spPr>
          <a:xfrm>
            <a:off x="512618" y="1302327"/>
            <a:ext cx="8104909" cy="33458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Special Inputs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&gt;&lt;/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textarea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>
                <a:solidFill>
                  <a:schemeClr val="bg1"/>
                </a:solidFill>
              </a:rPr>
              <a:t> </a:t>
            </a:r>
            <a:r>
              <a:rPr lang="en-US" sz="1600" dirty="0">
                <a:solidFill>
                  <a:schemeClr val="bg1"/>
                </a:solidFill>
              </a:rPr>
              <a:t>is used to create a multi-line text box</a:t>
            </a:r>
          </a:p>
          <a:p>
            <a:pPr marL="152400" indent="0">
              <a:buNone/>
            </a:pP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select</a:t>
            </a:r>
            <a:r>
              <a:rPr lang="en-US" sz="1600" dirty="0">
                <a:solidFill>
                  <a:schemeClr val="bg1"/>
                </a:solidFill>
              </a:rPr>
              <a:t> and </a:t>
            </a:r>
            <a:r>
              <a:rPr lang="en-US" sz="2400" b="1" dirty="0">
                <a:solidFill>
                  <a:srgbClr val="54C8E8">
                    <a:lumMod val="60000"/>
                    <a:lumOff val="40000"/>
                  </a:srgbClr>
                </a:solidFill>
                <a:latin typeface="Consolas" panose="020B0609020204030204" pitchFamily="49" charset="0"/>
              </a:rPr>
              <a:t>option</a:t>
            </a:r>
            <a:r>
              <a:rPr lang="en-US" sz="1600" dirty="0">
                <a:solidFill>
                  <a:schemeClr val="bg1"/>
                </a:solidFill>
              </a:rPr>
              <a:t> are used to create a dropdown list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3697" y="2450523"/>
            <a:ext cx="6762749" cy="1883593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One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2700" dirty="0">
                <a:solidFill>
                  <a:srgbClr val="9CDCFE"/>
                </a:solidFill>
                <a:latin typeface="Consolas" panose="020B0609020204030204" pitchFamily="49" charset="0"/>
              </a:rPr>
              <a:t>value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27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2700" dirty="0">
                <a:solidFill>
                  <a:srgbClr val="D4D4D4"/>
                </a:solidFill>
                <a:latin typeface="Consolas" panose="020B0609020204030204" pitchFamily="49" charset="0"/>
              </a:rPr>
              <a:t>Two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option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2700" dirty="0">
                <a:solidFill>
                  <a:srgbClr val="569CD6"/>
                </a:solidFill>
                <a:latin typeface="Consolas" panose="020B0609020204030204" pitchFamily="49" charset="0"/>
              </a:rPr>
              <a:t>select</a:t>
            </a:r>
            <a:r>
              <a:rPr lang="en-US" sz="2700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7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4805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Input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475"/>
            <a:ext cx="9144000" cy="3416400"/>
          </a:xfrm>
        </p:spPr>
        <p:txBody>
          <a:bodyPr anchor="ctr">
            <a:noAutofit/>
          </a:bodyPr>
          <a:lstStyle/>
          <a:p>
            <a:pPr marL="42863" indent="0" algn="ctr">
              <a:buNone/>
            </a:pPr>
            <a:r>
              <a:rPr lang="en-US" sz="24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https://jsfiddle.net/mz7gpx6c/</a:t>
            </a:r>
            <a:endParaRPr 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0668417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3" name="Google Shape;1503;p54"/>
          <p:cNvSpPr txBox="1">
            <a:spLocks noGrp="1"/>
          </p:cNvSpPr>
          <p:nvPr>
            <p:ph type="subTitle" idx="1"/>
          </p:nvPr>
        </p:nvSpPr>
        <p:spPr>
          <a:xfrm>
            <a:off x="720000" y="1824225"/>
            <a:ext cx="5650200" cy="37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DO YOU HAVE ANY QUESTIONS?</a:t>
            </a:r>
            <a:endParaRPr dirty="0"/>
          </a:p>
        </p:txBody>
      </p:sp>
      <p:sp>
        <p:nvSpPr>
          <p:cNvPr id="1504" name="Google Shape;1504;p54"/>
          <p:cNvSpPr txBox="1">
            <a:spLocks noGrp="1"/>
          </p:cNvSpPr>
          <p:nvPr>
            <p:ph type="ctrTitle"/>
          </p:nvPr>
        </p:nvSpPr>
        <p:spPr>
          <a:xfrm>
            <a:off x="720000" y="1049325"/>
            <a:ext cx="5650200" cy="7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542" name="Google Shape;1542;p54"/>
          <p:cNvSpPr/>
          <p:nvPr/>
        </p:nvSpPr>
        <p:spPr>
          <a:xfrm>
            <a:off x="57005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3" name="Google Shape;1543;p54"/>
          <p:cNvSpPr/>
          <p:nvPr/>
        </p:nvSpPr>
        <p:spPr>
          <a:xfrm>
            <a:off x="49015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4" name="Google Shape;1544;p54"/>
          <p:cNvSpPr/>
          <p:nvPr/>
        </p:nvSpPr>
        <p:spPr>
          <a:xfrm>
            <a:off x="1708675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5" name="Google Shape;1545;p54"/>
          <p:cNvSpPr/>
          <p:nvPr/>
        </p:nvSpPr>
        <p:spPr>
          <a:xfrm>
            <a:off x="1628775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6" name="Google Shape;1546;p54"/>
          <p:cNvSpPr/>
          <p:nvPr/>
        </p:nvSpPr>
        <p:spPr>
          <a:xfrm>
            <a:off x="2847300" y="37463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7" name="Google Shape;1547;p54"/>
          <p:cNvSpPr/>
          <p:nvPr/>
        </p:nvSpPr>
        <p:spPr>
          <a:xfrm>
            <a:off x="2767400" y="3665400"/>
            <a:ext cx="939600" cy="939600"/>
          </a:xfrm>
          <a:prstGeom prst="snip1Rect">
            <a:avLst>
              <a:gd name="adj" fmla="val 11329"/>
            </a:avLst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94C185-2733-82A6-CD26-B6BB946D14B6}"/>
              </a:ext>
            </a:extLst>
          </p:cNvPr>
          <p:cNvSpPr/>
          <p:nvPr/>
        </p:nvSpPr>
        <p:spPr>
          <a:xfrm>
            <a:off x="4211782" y="3837709"/>
            <a:ext cx="4253345" cy="477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624852B-234A-0E2C-D790-30CFBBEE89A1}"/>
              </a:ext>
            </a:extLst>
          </p:cNvPr>
          <p:cNvSpPr txBox="1"/>
          <p:nvPr/>
        </p:nvSpPr>
        <p:spPr>
          <a:xfrm>
            <a:off x="504265" y="457201"/>
            <a:ext cx="767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Krona One" panose="020B0604020202020204" charset="0"/>
              </a:rPr>
              <a:t>The Fundamental Elements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C45632-B413-935D-DC82-85FFFAA660E7}"/>
              </a:ext>
            </a:extLst>
          </p:cNvPr>
          <p:cNvSpPr txBox="1"/>
          <p:nvPr/>
        </p:nvSpPr>
        <p:spPr>
          <a:xfrm>
            <a:off x="625289" y="1405218"/>
            <a:ext cx="3402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&lt;html&gt;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&lt;body&gt;</a:t>
            </a:r>
          </a:p>
          <a:p>
            <a:r>
              <a:rPr lang="en-US" sz="3600" dirty="0">
                <a:latin typeface="Consolas" panose="020B0609020204030204" pitchFamily="49" charset="0"/>
              </a:rPr>
              <a:t>   </a:t>
            </a:r>
            <a:r>
              <a:rPr lang="en-US" sz="2800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</a:rPr>
              <a:t>&lt;..stuff..&gt; </a:t>
            </a:r>
            <a:endParaRPr lang="en-US" sz="3600" dirty="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3600" dirty="0">
                <a:latin typeface="Consolas" panose="020B0609020204030204" pitchFamily="49" charset="0"/>
              </a:rPr>
              <a:t>  &lt;/body&gt;</a:t>
            </a:r>
          </a:p>
          <a:p>
            <a:r>
              <a:rPr lang="en-US" sz="3600">
                <a:latin typeface="Consolas" panose="020B0609020204030204" pitchFamily="49" charset="0"/>
              </a:rPr>
              <a:t>&lt;/html</a:t>
            </a:r>
            <a:r>
              <a:rPr lang="en-US" sz="3600" dirty="0">
                <a:latin typeface="Consolas" panose="020B0609020204030204" pitchFamily="49" charset="0"/>
              </a:rPr>
              <a:t>&gt;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4FECE5D-C54A-0FDB-55E3-5D52355EB517}"/>
              </a:ext>
            </a:extLst>
          </p:cNvPr>
          <p:cNvCxnSpPr/>
          <p:nvPr/>
        </p:nvCxnSpPr>
        <p:spPr>
          <a:xfrm>
            <a:off x="2312894" y="1741394"/>
            <a:ext cx="171450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A92A3F4-2122-4283-B297-751E925337CB}"/>
              </a:ext>
            </a:extLst>
          </p:cNvPr>
          <p:cNvCxnSpPr/>
          <p:nvPr/>
        </p:nvCxnSpPr>
        <p:spPr>
          <a:xfrm>
            <a:off x="2823882" y="2306171"/>
            <a:ext cx="207084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1293593-F517-EED7-DF13-2BBF8A5D37B6}"/>
              </a:ext>
            </a:extLst>
          </p:cNvPr>
          <p:cNvCxnSpPr/>
          <p:nvPr/>
        </p:nvCxnSpPr>
        <p:spPr>
          <a:xfrm>
            <a:off x="3751729" y="2877671"/>
            <a:ext cx="1822077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F82A284-F739-7AD3-9745-02B4B7099EC4}"/>
              </a:ext>
            </a:extLst>
          </p:cNvPr>
          <p:cNvSpPr txBox="1"/>
          <p:nvPr/>
        </p:nvSpPr>
        <p:spPr>
          <a:xfrm>
            <a:off x="4027395" y="1550006"/>
            <a:ext cx="44913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“Root” element - contains entire document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EC6EFF-7935-96B9-5B53-3E9365A52294}"/>
              </a:ext>
            </a:extLst>
          </p:cNvPr>
          <p:cNvSpPr txBox="1"/>
          <p:nvPr/>
        </p:nvSpPr>
        <p:spPr>
          <a:xfrm>
            <a:off x="4982135" y="2121505"/>
            <a:ext cx="264907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HTML content element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EA66B9-8B31-F92F-17CF-CACD5739B42F}"/>
              </a:ext>
            </a:extLst>
          </p:cNvPr>
          <p:cNvSpPr txBox="1"/>
          <p:nvPr/>
        </p:nvSpPr>
        <p:spPr>
          <a:xfrm>
            <a:off x="5658971" y="2686280"/>
            <a:ext cx="27319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Miriam Libre" panose="00000500000000000000" pitchFamily="2" charset="-79"/>
                <a:cs typeface="Miriam Libre" panose="00000500000000000000" pitchFamily="2" charset="-79"/>
              </a:rPr>
              <a:t>Everything that is visible!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BC1921F-6671-3934-3AE0-042EF1986F89}"/>
              </a:ext>
            </a:extLst>
          </p:cNvPr>
          <p:cNvSpPr/>
          <p:nvPr/>
        </p:nvSpPr>
        <p:spPr>
          <a:xfrm>
            <a:off x="4027395" y="3381937"/>
            <a:ext cx="4202205" cy="885603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latin typeface="Miriam Libre" panose="00000500000000000000" pitchFamily="2" charset="-79"/>
                <a:cs typeface="Miriam Libre" panose="00000500000000000000" pitchFamily="2" charset="-79"/>
              </a:rPr>
              <a:t>The code will work without these… but you should add them anyway!</a:t>
            </a:r>
          </a:p>
        </p:txBody>
      </p:sp>
    </p:spTree>
    <p:extLst>
      <p:ext uri="{BB962C8B-B14F-4D97-AF65-F5344CB8AC3E}">
        <p14:creationId xmlns:p14="http://schemas.microsoft.com/office/powerpoint/2010/main" val="4012359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070784"/>
            <a:ext cx="8572500" cy="1222144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Used for page headings or titles</a:t>
            </a:r>
          </a:p>
          <a:p>
            <a:pPr>
              <a:buClr>
                <a:schemeClr val="bg1"/>
              </a:buClr>
            </a:pPr>
            <a:r>
              <a:rPr lang="en-US" sz="2400" dirty="0">
                <a:solidFill>
                  <a:schemeClr val="bg1"/>
                </a:solidFill>
              </a:rPr>
              <a:t>There are six header elements –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h1</a:t>
            </a:r>
            <a:r>
              <a:rPr lang="en-US" sz="2400" dirty="0">
                <a:solidFill>
                  <a:schemeClr val="bg1"/>
                </a:solidFill>
              </a:rPr>
              <a:t> through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8651" y="2571750"/>
            <a:ext cx="7621958" cy="157889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biggest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h1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is the smallest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h6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600" b="1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  <a:spcAft>
                <a:spcPts val="450"/>
              </a:spcAft>
            </a:pPr>
            <a:endParaRPr lang="en-US" sz="1800" dirty="0" err="1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158907595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7E17FD-13CD-DF44-26D9-56818BDD0162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Header Elements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504C91-F92E-0E55-B0E8-347207752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840" y="1436603"/>
            <a:ext cx="8138319" cy="227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14773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999" y="1136072"/>
            <a:ext cx="7704000" cy="1269757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Displays common text on the page</a:t>
            </a:r>
          </a:p>
          <a:p>
            <a:pPr lvl="1"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content does not have to be multiple sentences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Each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&lt;p&gt;&lt;/p&gt;</a:t>
            </a:r>
            <a:r>
              <a:rPr lang="en-US" sz="2000" dirty="0">
                <a:solidFill>
                  <a:schemeClr val="bg1"/>
                </a:solidFill>
              </a:rPr>
              <a:t> creates a new line under it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34383" y="2975264"/>
            <a:ext cx="7875233" cy="775597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</a:rPr>
              <a:t>This will appear normal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600" b="1" dirty="0">
                <a:solidFill>
                  <a:srgbClr val="569CD6"/>
                </a:solidFill>
                <a:latin typeface="Consolas" panose="020B0609020204030204" pitchFamily="49" charset="0"/>
              </a:rPr>
              <a:t>p</a:t>
            </a:r>
            <a:r>
              <a:rPr lang="en-US" sz="36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gradFill>
                <a:gsLst>
                  <a:gs pos="2917">
                    <a:schemeClr val="tx1"/>
                  </a:gs>
                  <a:gs pos="30000">
                    <a:schemeClr val="tx1"/>
                  </a:gs>
                </a:gsLst>
                <a:lin ang="5400000" scaled="0"/>
              </a:gradFill>
            </a:endParaRPr>
          </a:p>
        </p:txBody>
      </p:sp>
    </p:spTree>
    <p:extLst>
      <p:ext uri="{BB962C8B-B14F-4D97-AF65-F5344CB8AC3E}">
        <p14:creationId xmlns:p14="http://schemas.microsoft.com/office/powerpoint/2010/main" val="35199107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CE3FFA3-15BD-3901-E2F8-25B2099C9B53}"/>
              </a:ext>
            </a:extLst>
          </p:cNvPr>
          <p:cNvSpPr/>
          <p:nvPr/>
        </p:nvSpPr>
        <p:spPr>
          <a:xfrm>
            <a:off x="285749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Paragraph Element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530F80-71B3-5938-01B5-81717C8F0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10" y="1699649"/>
            <a:ext cx="8356978" cy="148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5833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85750" y="822960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1" y="1152475"/>
            <a:ext cx="8572500" cy="1549161"/>
          </a:xfrm>
        </p:spPr>
        <p:txBody>
          <a:bodyPr/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Used to create a link to another page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Set the </a:t>
            </a:r>
            <a:r>
              <a:rPr lang="en-US" sz="2000" b="1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href</a:t>
            </a:r>
            <a:r>
              <a:rPr lang="en-US" sz="2000" dirty="0">
                <a:solidFill>
                  <a:schemeClr val="bg1"/>
                </a:solidFill>
              </a:rPr>
              <a:t> to a URL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chemeClr val="bg1"/>
                </a:solidFill>
              </a:rPr>
              <a:t>The text of the link goes in between the opening and closing tag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9298" y="3257550"/>
            <a:ext cx="8529258" cy="683264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3000" b="1" dirty="0" err="1">
                <a:solidFill>
                  <a:srgbClr val="9CDCFE"/>
                </a:solidFill>
                <a:latin typeface="Consolas" panose="020B0609020204030204" pitchFamily="49" charset="0"/>
              </a:rPr>
              <a:t>href</a:t>
            </a:r>
            <a:r>
              <a:rPr lang="en-US" sz="3000" b="1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en-US" sz="3000" b="1" dirty="0">
                <a:solidFill>
                  <a:srgbClr val="CE9178"/>
                </a:solidFill>
                <a:latin typeface="Consolas" panose="020B0609020204030204" pitchFamily="49" charset="0"/>
              </a:rPr>
              <a:t>"https://google.com"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</a:rPr>
              <a:t>Google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&lt;/</a:t>
            </a:r>
            <a:r>
              <a:rPr lang="en-US" sz="3000" b="1" dirty="0">
                <a:solidFill>
                  <a:srgbClr val="569CD6"/>
                </a:solidFill>
                <a:latin typeface="Consolas" panose="020B0609020204030204" pitchFamily="49" charset="0"/>
              </a:rPr>
              <a:t>a</a:t>
            </a:r>
            <a:r>
              <a:rPr lang="en-US" sz="3000" b="1" dirty="0">
                <a:solidFill>
                  <a:srgbClr val="808080"/>
                </a:solidFill>
                <a:latin typeface="Consolas" panose="020B0609020204030204" pitchFamily="49" charset="0"/>
              </a:rPr>
              <a:t>&gt;</a:t>
            </a:r>
            <a:endParaRPr lang="en-US" sz="3000" b="1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78667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CE8C6AD-BD43-04CA-D8C8-389B386D3285}"/>
              </a:ext>
            </a:extLst>
          </p:cNvPr>
          <p:cNvSpPr/>
          <p:nvPr/>
        </p:nvSpPr>
        <p:spPr>
          <a:xfrm>
            <a:off x="292202" y="1014162"/>
            <a:ext cx="8572500" cy="3839095"/>
          </a:xfrm>
          <a:prstGeom prst="rect">
            <a:avLst/>
          </a:prstGeom>
          <a:solidFill>
            <a:schemeClr val="tx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 dirty="0">
                <a:solidFill>
                  <a:schemeClr val="tx1"/>
                </a:solidFill>
              </a:rPr>
              <a:t>The Hyperlink Element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F4C29BE-4D75-9678-9CDA-8B6D23599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8365D0-7274-9339-3C8E-0C360410D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778" y="2023033"/>
            <a:ext cx="8062022" cy="141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241861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Blue Grid Interface &amp; Sticky Notes Company Profile by Slidesgo">
  <a:themeElements>
    <a:clrScheme name="Simple Light">
      <a:dk1>
        <a:srgbClr val="000000"/>
      </a:dk1>
      <a:lt1>
        <a:srgbClr val="FFFFFF"/>
      </a:lt1>
      <a:dk2>
        <a:srgbClr val="AA2FE6"/>
      </a:dk2>
      <a:lt2>
        <a:srgbClr val="FF7ACD"/>
      </a:lt2>
      <a:accent1>
        <a:srgbClr val="FFA27A"/>
      </a:accent1>
      <a:accent2>
        <a:srgbClr val="FFDF6D"/>
      </a:accent2>
      <a:accent3>
        <a:srgbClr val="8FFFC1"/>
      </a:accent3>
      <a:accent4>
        <a:srgbClr val="24069D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</TotalTime>
  <Words>999</Words>
  <Application>Microsoft Office PowerPoint</Application>
  <PresentationFormat>On-screen Show (16:9)</PresentationFormat>
  <Paragraphs>163</Paragraphs>
  <Slides>26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Miriam Libre</vt:lpstr>
      <vt:lpstr>Arial</vt:lpstr>
      <vt:lpstr>Roboto Condensed Light</vt:lpstr>
      <vt:lpstr>Krona One</vt:lpstr>
      <vt:lpstr>Consolas</vt:lpstr>
      <vt:lpstr>Segoe UI</vt:lpstr>
      <vt:lpstr>Blue Grid Interface &amp; Sticky Notes Company Profile by Slidesgo</vt:lpstr>
      <vt:lpstr>HTML Elements</vt:lpstr>
      <vt:lpstr>PowerPoint Presentation</vt:lpstr>
      <vt:lpstr>PowerPoint Presentation</vt:lpstr>
      <vt:lpstr>Header Elements</vt:lpstr>
      <vt:lpstr>Header Elements</vt:lpstr>
      <vt:lpstr>The Paragraph Element</vt:lpstr>
      <vt:lpstr>The Paragraph Element</vt:lpstr>
      <vt:lpstr>The Hyperlink Element</vt:lpstr>
      <vt:lpstr>The Hyperlink Element</vt:lpstr>
      <vt:lpstr>The Image Element</vt:lpstr>
      <vt:lpstr>The Image Element</vt:lpstr>
      <vt:lpstr>Example</vt:lpstr>
      <vt:lpstr>Attributes</vt:lpstr>
      <vt:lpstr>Attribute Example: &lt;a&gt;</vt:lpstr>
      <vt:lpstr>What Are Attributes?</vt:lpstr>
      <vt:lpstr>Mini-Quiz</vt:lpstr>
      <vt:lpstr>Attributes Examples</vt:lpstr>
      <vt:lpstr>More HTML Elements</vt:lpstr>
      <vt:lpstr>The List Elements</vt:lpstr>
      <vt:lpstr>The List Elements</vt:lpstr>
      <vt:lpstr>Nesting Activity</vt:lpstr>
      <vt:lpstr>List Example</vt:lpstr>
      <vt:lpstr>The &lt;input&gt; Element</vt:lpstr>
      <vt:lpstr>Special Inputs</vt:lpstr>
      <vt:lpstr>Input Examples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HTML!</dc:title>
  <cp:lastModifiedBy>Joseph Maxwell</cp:lastModifiedBy>
  <cp:revision>10</cp:revision>
  <dcterms:modified xsi:type="dcterms:W3CDTF">2025-06-24T12:20:26Z</dcterms:modified>
</cp:coreProperties>
</file>