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4"/>
  </p:notesMasterIdLst>
  <p:sldIdLst>
    <p:sldId id="256" r:id="rId2"/>
    <p:sldId id="307" r:id="rId3"/>
    <p:sldId id="309" r:id="rId4"/>
    <p:sldId id="311" r:id="rId5"/>
    <p:sldId id="310" r:id="rId6"/>
    <p:sldId id="312" r:id="rId7"/>
    <p:sldId id="313" r:id="rId8"/>
    <p:sldId id="314" r:id="rId9"/>
    <p:sldId id="315" r:id="rId10"/>
    <p:sldId id="316" r:id="rId11"/>
    <p:sldId id="317" r:id="rId12"/>
    <p:sldId id="279"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Krona One" panose="020B0604020202020204" charset="0"/>
      <p:regular r:id="rId19"/>
    </p:embeddedFont>
    <p:embeddedFont>
      <p:font typeface="Miriam Libre" panose="00000500000000000000" pitchFamily="2" charset="-79"/>
      <p:regular r:id="rId20"/>
      <p:bold r:id="rId21"/>
    </p:embeddedFont>
    <p:embeddedFont>
      <p:font typeface="Roboto Condensed Light" panose="02000000000000000000" pitchFamily="2" charset="0"/>
      <p:regular r:id="rId22"/>
      <p:italic r:id="rId23"/>
    </p:embeddedFont>
    <p:embeddedFont>
      <p:font typeface="Segoe UI" panose="020B0502040204020203"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4A8121-69E1-4132-A0E2-CE15BAFBFB63}">
  <a:tblStyle styleId="{864A8121-69E1-4132-A0E2-CE15BAFBFB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sz="850">
              <a:solidFill>
                <a:srgbClr val="5F7D96"/>
              </a:solidFill>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9"/>
        <p:cNvGrpSpPr/>
        <p:nvPr/>
      </p:nvGrpSpPr>
      <p:grpSpPr>
        <a:xfrm>
          <a:off x="0" y="0"/>
          <a:ext cx="0" cy="0"/>
          <a:chOff x="0" y="0"/>
          <a:chExt cx="0" cy="0"/>
        </a:xfrm>
      </p:grpSpPr>
      <p:sp>
        <p:nvSpPr>
          <p:cNvPr id="1500" name="Google Shape;1500;ge30e247bb5_0_429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1" name="Google Shape;1501;ge30e247bb5_0_429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Review selectors. Ask the</a:t>
            </a:r>
            <a:r>
              <a:rPr lang="en-US" baseline="0" dirty="0"/>
              <a:t> students for an example of a selector, and then show them a ruleset using a paragraph selector.</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2</a:t>
            </a:fld>
            <a:endParaRPr lang="en-US"/>
          </a:p>
        </p:txBody>
      </p:sp>
    </p:spTree>
    <p:extLst>
      <p:ext uri="{BB962C8B-B14F-4D97-AF65-F5344CB8AC3E}">
        <p14:creationId xmlns:p14="http://schemas.microsoft.com/office/powerpoint/2010/main" val="1518637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Talk</a:t>
            </a:r>
            <a:r>
              <a:rPr lang="en-US" baseline="0" dirty="0"/>
              <a:t> a little more about selectors.</a:t>
            </a:r>
          </a:p>
          <a:p>
            <a:endParaRPr lang="en-US" baseline="0" dirty="0"/>
          </a:p>
          <a:p>
            <a:r>
              <a:rPr lang="en-US" baseline="0" dirty="0"/>
              <a:t>This slide mentions the </a:t>
            </a:r>
            <a:r>
              <a:rPr lang="en-US" b="1" baseline="0" dirty="0"/>
              <a:t>class</a:t>
            </a:r>
            <a:r>
              <a:rPr lang="en-US" b="0" baseline="0" dirty="0"/>
              <a:t> selector – the students should not be familiar with that yet. The next slide gives an example of class selectors, and the slide after that explains them more fully.</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3</a:t>
            </a:fld>
            <a:endParaRPr lang="en-US"/>
          </a:p>
        </p:txBody>
      </p:sp>
    </p:spTree>
    <p:extLst>
      <p:ext uri="{BB962C8B-B14F-4D97-AF65-F5344CB8AC3E}">
        <p14:creationId xmlns:p14="http://schemas.microsoft.com/office/powerpoint/2010/main" val="743828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class selector. Note</a:t>
            </a:r>
            <a:r>
              <a:rPr lang="en-US" baseline="0" dirty="0"/>
              <a:t> the dot in front of the class name, and the class attribute value. Class names can be anything. Change “error” to anything else and it will still work the same.</a:t>
            </a:r>
            <a:endParaRPr lang="en-US" dirty="0"/>
          </a:p>
          <a:p>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4</a:t>
            </a:fld>
            <a:endParaRPr lang="en-US"/>
          </a:p>
        </p:txBody>
      </p:sp>
    </p:spTree>
    <p:extLst>
      <p:ext uri="{BB962C8B-B14F-4D97-AF65-F5344CB8AC3E}">
        <p14:creationId xmlns:p14="http://schemas.microsoft.com/office/powerpoint/2010/main" val="4213421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class attribute and the class ruleset. Change the value of a class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6</a:t>
            </a:fld>
            <a:endParaRPr lang="en-US"/>
          </a:p>
        </p:txBody>
      </p:sp>
    </p:spTree>
    <p:extLst>
      <p:ext uri="{BB962C8B-B14F-4D97-AF65-F5344CB8AC3E}">
        <p14:creationId xmlns:p14="http://schemas.microsoft.com/office/powerpoint/2010/main" val="1256478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Show the code for the id selector. Note</a:t>
            </a:r>
            <a:r>
              <a:rPr lang="en-US" baseline="0" dirty="0"/>
              <a:t> the hashtag in front of the id name, and the id attribute value. Id names can be anything. Change “header1” to anything else and it will still work the same.</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7</a:t>
            </a:fld>
            <a:endParaRPr lang="en-US"/>
          </a:p>
        </p:txBody>
      </p:sp>
    </p:spTree>
    <p:extLst>
      <p:ext uri="{BB962C8B-B14F-4D97-AF65-F5344CB8AC3E}">
        <p14:creationId xmlns:p14="http://schemas.microsoft.com/office/powerpoint/2010/main" val="1835478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show the relationship between the id attribute and the id ruleset. Change the value of an id attribute and add another ruleset or change the selector to show how it works.</a:t>
            </a:r>
          </a:p>
        </p:txBody>
      </p:sp>
      <p:sp>
        <p:nvSpPr>
          <p:cNvPr id="4" name="Slide Number Placeholder 3"/>
          <p:cNvSpPr>
            <a:spLocks noGrp="1"/>
          </p:cNvSpPr>
          <p:nvPr>
            <p:ph type="sldNum" sz="quarter" idx="10"/>
          </p:nvPr>
        </p:nvSpPr>
        <p:spPr/>
        <p:txBody>
          <a:bodyPr/>
          <a:lstStyle/>
          <a:p>
            <a:fld id="{DEC8F7F9-57EC-49CF-9FCD-2B781E4B449F}" type="slidenum">
              <a:rPr lang="en-US" smtClean="0"/>
              <a:t>9</a:t>
            </a:fld>
            <a:endParaRPr lang="en-US"/>
          </a:p>
        </p:txBody>
      </p:sp>
    </p:spTree>
    <p:extLst>
      <p:ext uri="{BB962C8B-B14F-4D97-AF65-F5344CB8AC3E}">
        <p14:creationId xmlns:p14="http://schemas.microsoft.com/office/powerpoint/2010/main" val="4168875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Note the space between the parent and</a:t>
            </a:r>
            <a:r>
              <a:rPr lang="en-US" baseline="0" dirty="0"/>
              <a:t> child element name in the selector. </a:t>
            </a:r>
            <a:r>
              <a:rPr lang="en-US" dirty="0"/>
              <a:t>This ruleset will only apply to image</a:t>
            </a:r>
            <a:r>
              <a:rPr lang="en-US" baseline="0" dirty="0"/>
              <a:t> elements </a:t>
            </a:r>
            <a:r>
              <a:rPr lang="en-US" i="1" baseline="0" dirty="0"/>
              <a:t>within</a:t>
            </a:r>
            <a:r>
              <a:rPr lang="en-US" i="0" baseline="0" dirty="0"/>
              <a:t> anchor elements. </a:t>
            </a:r>
            <a:endParaRPr lang="en-US" dirty="0"/>
          </a:p>
        </p:txBody>
      </p:sp>
      <p:sp>
        <p:nvSpPr>
          <p:cNvPr id="4" name="Slide Number Placeholder 3"/>
          <p:cNvSpPr>
            <a:spLocks noGrp="1"/>
          </p:cNvSpPr>
          <p:nvPr>
            <p:ph type="sldNum" sz="quarter" idx="10"/>
          </p:nvPr>
        </p:nvSpPr>
        <p:spPr/>
        <p:txBody>
          <a:bodyPr/>
          <a:lstStyle/>
          <a:p>
            <a:fld id="{DEC8F7F9-57EC-49CF-9FCD-2B781E4B449F}" type="slidenum">
              <a:rPr lang="en-US" smtClean="0"/>
              <a:t>10</a:t>
            </a:fld>
            <a:endParaRPr lang="en-US"/>
          </a:p>
        </p:txBody>
      </p:sp>
    </p:spTree>
    <p:extLst>
      <p:ext uri="{BB962C8B-B14F-4D97-AF65-F5344CB8AC3E}">
        <p14:creationId xmlns:p14="http://schemas.microsoft.com/office/powerpoint/2010/main" val="1340444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the </a:t>
            </a:r>
            <a:r>
              <a:rPr lang="en-US" dirty="0" err="1"/>
              <a:t>Repl</a:t>
            </a:r>
            <a:r>
              <a:rPr lang="en-US" dirty="0"/>
              <a:t>,</a:t>
            </a:r>
            <a:r>
              <a:rPr lang="en-US" baseline="0" dirty="0"/>
              <a:t> emphasize the nesting of the </a:t>
            </a:r>
            <a:r>
              <a:rPr lang="en-US" b="1" baseline="0" dirty="0" err="1"/>
              <a:t>img</a:t>
            </a:r>
            <a:r>
              <a:rPr lang="en-US" b="0" baseline="0" dirty="0"/>
              <a:t> element within the </a:t>
            </a:r>
            <a:r>
              <a:rPr lang="en-US" b="1" baseline="0" dirty="0"/>
              <a:t>a</a:t>
            </a:r>
            <a:r>
              <a:rPr lang="en-US" b="0" baseline="0" dirty="0"/>
              <a:t> element. Note that the </a:t>
            </a:r>
            <a:r>
              <a:rPr lang="en-US" b="1" baseline="0" dirty="0" err="1"/>
              <a:t>img</a:t>
            </a:r>
            <a:r>
              <a:rPr lang="en-US" b="0" baseline="0" dirty="0"/>
              <a:t> element outside of an </a:t>
            </a:r>
            <a:r>
              <a:rPr lang="en-US" b="1" baseline="0" dirty="0"/>
              <a:t>a</a:t>
            </a:r>
            <a:r>
              <a:rPr lang="en-US" b="0" baseline="0" dirty="0"/>
              <a:t> element is not affected by the style.</a:t>
            </a:r>
            <a:endParaRPr lang="en-US" baseline="0" dirty="0"/>
          </a:p>
        </p:txBody>
      </p:sp>
      <p:sp>
        <p:nvSpPr>
          <p:cNvPr id="4" name="Slide Number Placeholder 3"/>
          <p:cNvSpPr>
            <a:spLocks noGrp="1"/>
          </p:cNvSpPr>
          <p:nvPr>
            <p:ph type="sldNum" sz="quarter" idx="10"/>
          </p:nvPr>
        </p:nvSpPr>
        <p:spPr/>
        <p:txBody>
          <a:bodyPr/>
          <a:lstStyle/>
          <a:p>
            <a:fld id="{DEC8F7F9-57EC-49CF-9FCD-2B781E4B449F}" type="slidenum">
              <a:rPr lang="en-US" smtClean="0"/>
              <a:t>11</a:t>
            </a:fld>
            <a:endParaRPr lang="en-US"/>
          </a:p>
        </p:txBody>
      </p:sp>
    </p:spTree>
    <p:extLst>
      <p:ext uri="{BB962C8B-B14F-4D97-AF65-F5344CB8AC3E}">
        <p14:creationId xmlns:p14="http://schemas.microsoft.com/office/powerpoint/2010/main" val="4207381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5614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857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3800" b="1">
                <a:latin typeface="Krona One"/>
                <a:ea typeface="Krona One"/>
                <a:cs typeface="Krona One"/>
                <a:sym typeface="Krona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4"/>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2" name="Google Shape;42;p4"/>
          <p:cNvSpPr/>
          <p:nvPr/>
        </p:nvSpPr>
        <p:spPr>
          <a:xfrm>
            <a:off x="561425" y="1356100"/>
            <a:ext cx="8172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4"/>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txBox="1">
            <a:spLocks noGrp="1"/>
          </p:cNvSpPr>
          <p:nvPr>
            <p:ph type="body" idx="1"/>
          </p:nvPr>
        </p:nvSpPr>
        <p:spPr>
          <a:xfrm>
            <a:off x="720000" y="1351850"/>
            <a:ext cx="7704000" cy="32517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Clr>
                <a:srgbClr val="434343"/>
              </a:buClr>
              <a:buSzPts val="1200"/>
              <a:buAutoNum type="arabicPeriod"/>
              <a:defRPr sz="1200"/>
            </a:lvl1pPr>
            <a:lvl2pPr marL="914400" lvl="1" indent="-304800" rtl="0">
              <a:spcBef>
                <a:spcPts val="0"/>
              </a:spcBef>
              <a:spcAft>
                <a:spcPts val="0"/>
              </a:spcAft>
              <a:buClr>
                <a:srgbClr val="434343"/>
              </a:buClr>
              <a:buSzPts val="1200"/>
              <a:buFont typeface="Roboto Condensed Light"/>
              <a:buAutoNum type="alphaLcPeriod"/>
              <a:defRPr sz="1200"/>
            </a:lvl2pPr>
            <a:lvl3pPr marL="1371600" lvl="2" indent="-304800" rtl="0">
              <a:spcBef>
                <a:spcPts val="0"/>
              </a:spcBef>
              <a:spcAft>
                <a:spcPts val="0"/>
              </a:spcAft>
              <a:buClr>
                <a:srgbClr val="434343"/>
              </a:buClr>
              <a:buSzPts val="1200"/>
              <a:buFont typeface="Roboto Condensed Light"/>
              <a:buAutoNum type="romanLcPeriod"/>
              <a:defRPr sz="1200"/>
            </a:lvl3pPr>
            <a:lvl4pPr marL="1828800" lvl="3" indent="-304800" rtl="0">
              <a:spcBef>
                <a:spcPts val="0"/>
              </a:spcBef>
              <a:spcAft>
                <a:spcPts val="0"/>
              </a:spcAft>
              <a:buClr>
                <a:srgbClr val="434343"/>
              </a:buClr>
              <a:buSzPts val="1200"/>
              <a:buFont typeface="Roboto Condensed Light"/>
              <a:buAutoNum type="arabicPeriod"/>
              <a:defRPr sz="1200"/>
            </a:lvl4pPr>
            <a:lvl5pPr marL="2286000" lvl="4" indent="-304800" rtl="0">
              <a:spcBef>
                <a:spcPts val="0"/>
              </a:spcBef>
              <a:spcAft>
                <a:spcPts val="0"/>
              </a:spcAft>
              <a:buClr>
                <a:srgbClr val="434343"/>
              </a:buClr>
              <a:buSzPts val="1200"/>
              <a:buFont typeface="Roboto Condensed Light"/>
              <a:buAutoNum type="alphaLcPeriod"/>
              <a:defRPr sz="1200"/>
            </a:lvl5pPr>
            <a:lvl6pPr marL="2743200" lvl="5" indent="-304800" rtl="0">
              <a:spcBef>
                <a:spcPts val="0"/>
              </a:spcBef>
              <a:spcAft>
                <a:spcPts val="0"/>
              </a:spcAft>
              <a:buClr>
                <a:srgbClr val="434343"/>
              </a:buClr>
              <a:buSzPts val="1200"/>
              <a:buFont typeface="Roboto Condensed Light"/>
              <a:buAutoNum type="romanLcPeriod"/>
              <a:defRPr sz="1200"/>
            </a:lvl6pPr>
            <a:lvl7pPr marL="3200400" lvl="6" indent="-304800" rtl="0">
              <a:spcBef>
                <a:spcPts val="0"/>
              </a:spcBef>
              <a:spcAft>
                <a:spcPts val="0"/>
              </a:spcAft>
              <a:buClr>
                <a:srgbClr val="434343"/>
              </a:buClr>
              <a:buSzPts val="1200"/>
              <a:buFont typeface="Roboto Condensed Light"/>
              <a:buAutoNum type="arabicPeriod"/>
              <a:defRPr sz="1200"/>
            </a:lvl7pPr>
            <a:lvl8pPr marL="3657600" lvl="7" indent="-304800" rtl="0">
              <a:spcBef>
                <a:spcPts val="0"/>
              </a:spcBef>
              <a:spcAft>
                <a:spcPts val="0"/>
              </a:spcAft>
              <a:buClr>
                <a:srgbClr val="434343"/>
              </a:buClr>
              <a:buSzPts val="1200"/>
              <a:buFont typeface="Roboto Condensed Light"/>
              <a:buAutoNum type="alphaLcPeriod"/>
              <a:defRPr sz="1200"/>
            </a:lvl8pPr>
            <a:lvl9pPr marL="4114800" lvl="8" indent="-304800" rtl="0">
              <a:spcBef>
                <a:spcPts val="0"/>
              </a:spcBef>
              <a:spcAft>
                <a:spcPts val="0"/>
              </a:spcAft>
              <a:buClr>
                <a:srgbClr val="434343"/>
              </a:buClr>
              <a:buSzPts val="1200"/>
              <a:buFont typeface="Roboto Condensed Light"/>
              <a:buAutoNum type="romanLcPeriod"/>
              <a:defRPr sz="1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5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hanks">
  <p:cSld name="TITLE_1">
    <p:spTree>
      <p:nvGrpSpPr>
        <p:cNvPr id="1" name="Shape 385"/>
        <p:cNvGrpSpPr/>
        <p:nvPr/>
      </p:nvGrpSpPr>
      <p:grpSpPr>
        <a:xfrm>
          <a:off x="0" y="0"/>
          <a:ext cx="0" cy="0"/>
          <a:chOff x="0" y="0"/>
          <a:chExt cx="0" cy="0"/>
        </a:xfrm>
      </p:grpSpPr>
      <p:sp>
        <p:nvSpPr>
          <p:cNvPr id="386" name="Google Shape;386;p25"/>
          <p:cNvSpPr/>
          <p:nvPr/>
        </p:nvSpPr>
        <p:spPr>
          <a:xfrm>
            <a:off x="561425" y="622625"/>
            <a:ext cx="8172600" cy="29121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5"/>
          <p:cNvSpPr/>
          <p:nvPr/>
        </p:nvSpPr>
        <p:spPr>
          <a:xfrm>
            <a:off x="4044125" y="3746300"/>
            <a:ext cx="4689900" cy="9396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5"/>
          <p:cNvSpPr/>
          <p:nvPr/>
        </p:nvSpPr>
        <p:spPr>
          <a:xfrm>
            <a:off x="485700" y="540000"/>
            <a:ext cx="8172600" cy="2912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5"/>
          <p:cNvSpPr/>
          <p:nvPr/>
        </p:nvSpPr>
        <p:spPr>
          <a:xfrm>
            <a:off x="3968400" y="3663675"/>
            <a:ext cx="4689900" cy="9396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5"/>
          <p:cNvSpPr/>
          <p:nvPr/>
        </p:nvSpPr>
        <p:spPr>
          <a:xfrm>
            <a:off x="485700" y="539375"/>
            <a:ext cx="81726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5"/>
          <p:cNvSpPr/>
          <p:nvPr/>
        </p:nvSpPr>
        <p:spPr>
          <a:xfrm>
            <a:off x="720000" y="628925"/>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5"/>
          <p:cNvSpPr/>
          <p:nvPr/>
        </p:nvSpPr>
        <p:spPr>
          <a:xfrm>
            <a:off x="905925" y="628925"/>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5"/>
          <p:cNvSpPr/>
          <p:nvPr/>
        </p:nvSpPr>
        <p:spPr>
          <a:xfrm>
            <a:off x="1091850" y="628925"/>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5"/>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4600" b="1">
                <a:latin typeface="Krona One"/>
                <a:ea typeface="Krona One"/>
                <a:cs typeface="Krona One"/>
                <a:sym typeface="Krona One"/>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95" name="Google Shape;395;p25"/>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lvl1pPr lvl="0">
              <a:spcBef>
                <a:spcPts val="0"/>
              </a:spcBef>
              <a:spcAft>
                <a:spcPts val="0"/>
              </a:spcAft>
              <a:buSzPts val="2000"/>
              <a:buFont typeface="Krona One"/>
              <a:buNone/>
              <a:defRPr sz="2000" b="1">
                <a:highlight>
                  <a:schemeClr val="accent3"/>
                </a:highlight>
                <a:latin typeface="Krona One"/>
                <a:ea typeface="Krona One"/>
                <a:cs typeface="Krona One"/>
                <a:sym typeface="Krona One"/>
              </a:defRPr>
            </a:lvl1pPr>
            <a:lvl2pPr lvl="1">
              <a:spcBef>
                <a:spcPts val="0"/>
              </a:spcBef>
              <a:spcAft>
                <a:spcPts val="0"/>
              </a:spcAft>
              <a:buSzPts val="2000"/>
              <a:buFont typeface="Krona One"/>
              <a:buNone/>
              <a:defRPr sz="2000" b="1">
                <a:latin typeface="Krona One"/>
                <a:ea typeface="Krona One"/>
                <a:cs typeface="Krona One"/>
                <a:sym typeface="Krona One"/>
              </a:defRPr>
            </a:lvl2pPr>
            <a:lvl3pPr lvl="2">
              <a:spcBef>
                <a:spcPts val="0"/>
              </a:spcBef>
              <a:spcAft>
                <a:spcPts val="0"/>
              </a:spcAft>
              <a:buSzPts val="2000"/>
              <a:buFont typeface="Krona One"/>
              <a:buNone/>
              <a:defRPr sz="2000" b="1">
                <a:latin typeface="Krona One"/>
                <a:ea typeface="Krona One"/>
                <a:cs typeface="Krona One"/>
                <a:sym typeface="Krona One"/>
              </a:defRPr>
            </a:lvl3pPr>
            <a:lvl4pPr lvl="3">
              <a:spcBef>
                <a:spcPts val="0"/>
              </a:spcBef>
              <a:spcAft>
                <a:spcPts val="0"/>
              </a:spcAft>
              <a:buSzPts val="2000"/>
              <a:buFont typeface="Krona One"/>
              <a:buNone/>
              <a:defRPr sz="2000" b="1">
                <a:latin typeface="Krona One"/>
                <a:ea typeface="Krona One"/>
                <a:cs typeface="Krona One"/>
                <a:sym typeface="Krona One"/>
              </a:defRPr>
            </a:lvl4pPr>
            <a:lvl5pPr lvl="4">
              <a:spcBef>
                <a:spcPts val="0"/>
              </a:spcBef>
              <a:spcAft>
                <a:spcPts val="0"/>
              </a:spcAft>
              <a:buSzPts val="2000"/>
              <a:buFont typeface="Krona One"/>
              <a:buNone/>
              <a:defRPr sz="2000" b="1">
                <a:latin typeface="Krona One"/>
                <a:ea typeface="Krona One"/>
                <a:cs typeface="Krona One"/>
                <a:sym typeface="Krona One"/>
              </a:defRPr>
            </a:lvl5pPr>
            <a:lvl6pPr lvl="5">
              <a:spcBef>
                <a:spcPts val="0"/>
              </a:spcBef>
              <a:spcAft>
                <a:spcPts val="0"/>
              </a:spcAft>
              <a:buSzPts val="2000"/>
              <a:buFont typeface="Krona One"/>
              <a:buNone/>
              <a:defRPr sz="2000" b="1">
                <a:latin typeface="Krona One"/>
                <a:ea typeface="Krona One"/>
                <a:cs typeface="Krona One"/>
                <a:sym typeface="Krona One"/>
              </a:defRPr>
            </a:lvl6pPr>
            <a:lvl7pPr lvl="6">
              <a:spcBef>
                <a:spcPts val="0"/>
              </a:spcBef>
              <a:spcAft>
                <a:spcPts val="0"/>
              </a:spcAft>
              <a:buSzPts val="2000"/>
              <a:buFont typeface="Krona One"/>
              <a:buNone/>
              <a:defRPr sz="2000" b="1">
                <a:latin typeface="Krona One"/>
                <a:ea typeface="Krona One"/>
                <a:cs typeface="Krona One"/>
                <a:sym typeface="Krona One"/>
              </a:defRPr>
            </a:lvl7pPr>
            <a:lvl8pPr lvl="7">
              <a:spcBef>
                <a:spcPts val="0"/>
              </a:spcBef>
              <a:spcAft>
                <a:spcPts val="0"/>
              </a:spcAft>
              <a:buSzPts val="2000"/>
              <a:buFont typeface="Krona One"/>
              <a:buNone/>
              <a:defRPr sz="2000" b="1">
                <a:latin typeface="Krona One"/>
                <a:ea typeface="Krona One"/>
                <a:cs typeface="Krona One"/>
                <a:sym typeface="Krona One"/>
              </a:defRPr>
            </a:lvl8pPr>
            <a:lvl9pPr lvl="8">
              <a:spcBef>
                <a:spcPts val="0"/>
              </a:spcBef>
              <a:spcAft>
                <a:spcPts val="0"/>
              </a:spcAft>
              <a:buSzPts val="2000"/>
              <a:buFont typeface="Krona One"/>
              <a:buNone/>
              <a:defRPr sz="2000" b="1">
                <a:latin typeface="Krona One"/>
                <a:ea typeface="Krona One"/>
                <a:cs typeface="Krona One"/>
                <a:sym typeface="Krona One"/>
              </a:defRPr>
            </a:lvl9pPr>
          </a:lstStyle>
          <a:p>
            <a:endParaRPr/>
          </a:p>
        </p:txBody>
      </p:sp>
      <p:sp>
        <p:nvSpPr>
          <p:cNvPr id="396" name="Google Shape;396;p25"/>
          <p:cNvSpPr txBox="1">
            <a:spLocks noGrp="1"/>
          </p:cNvSpPr>
          <p:nvPr>
            <p:ph type="subTitle" idx="2"/>
          </p:nvPr>
        </p:nvSpPr>
        <p:spPr>
          <a:xfrm>
            <a:off x="720000" y="2299125"/>
            <a:ext cx="2762100" cy="854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a:endParaRPr/>
          </a:p>
        </p:txBody>
      </p:sp>
      <p:sp>
        <p:nvSpPr>
          <p:cNvPr id="397" name="Google Shape;397;p25"/>
          <p:cNvSpPr txBox="1"/>
          <p:nvPr/>
        </p:nvSpPr>
        <p:spPr>
          <a:xfrm>
            <a:off x="4202700" y="3883895"/>
            <a:ext cx="4295100" cy="452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300"/>
              </a:spcBef>
              <a:spcAft>
                <a:spcPts val="0"/>
              </a:spcAft>
              <a:buNone/>
            </a:pPr>
            <a:r>
              <a:rPr lang="en" sz="1000" b="1">
                <a:solidFill>
                  <a:schemeClr val="dk1"/>
                </a:solidFill>
                <a:latin typeface="Miriam Libre"/>
                <a:ea typeface="Miriam Libre"/>
                <a:cs typeface="Miriam Libre"/>
                <a:sym typeface="Miriam Libre"/>
              </a:rPr>
              <a:t>CREDITS: </a:t>
            </a:r>
            <a:r>
              <a:rPr lang="en" sz="1000">
                <a:solidFill>
                  <a:schemeClr val="dk1"/>
                </a:solidFill>
                <a:latin typeface="Miriam Libre"/>
                <a:ea typeface="Miriam Libre"/>
                <a:cs typeface="Miriam Libre"/>
                <a:sym typeface="Miriam Libre"/>
              </a:rPr>
              <a:t>This presentation template was created by </a:t>
            </a:r>
            <a:r>
              <a:rPr lang="en" sz="1000" b="1">
                <a:solidFill>
                  <a:schemeClr val="dk1"/>
                </a:solidFill>
                <a:uFill>
                  <a:noFill/>
                </a:uFill>
                <a:latin typeface="Miriam Libre"/>
                <a:ea typeface="Miriam Libre"/>
                <a:cs typeface="Miriam Libre"/>
                <a:sym typeface="Miriam Libre"/>
                <a:hlinkClick r:id="rId2">
                  <a:extLst>
                    <a:ext uri="{A12FA001-AC4F-418D-AE19-62706E023703}">
                      <ahyp:hlinkClr xmlns:ahyp="http://schemas.microsoft.com/office/drawing/2018/hyperlinkcolor" val="tx"/>
                    </a:ext>
                  </a:extLst>
                </a:hlinkClick>
              </a:rPr>
              <a:t>Slidesgo</a:t>
            </a:r>
            <a:r>
              <a:rPr lang="en" sz="1000">
                <a:solidFill>
                  <a:schemeClr val="dk1"/>
                </a:solidFill>
                <a:latin typeface="Miriam Libre"/>
                <a:ea typeface="Miriam Libre"/>
                <a:cs typeface="Miriam Libre"/>
                <a:sym typeface="Miriam Libre"/>
              </a:rPr>
              <a:t>, including icons by </a:t>
            </a:r>
            <a:r>
              <a:rPr lang="en" sz="1000" b="1">
                <a:solidFill>
                  <a:schemeClr val="dk1"/>
                </a:solidFill>
                <a:uFill>
                  <a:noFill/>
                </a:uFill>
                <a:latin typeface="Miriam Libre"/>
                <a:ea typeface="Miriam Libre"/>
                <a:cs typeface="Miriam Libre"/>
                <a:sym typeface="Miriam Libre"/>
                <a:hlinkClick r:id="rId3">
                  <a:extLst>
                    <a:ext uri="{A12FA001-AC4F-418D-AE19-62706E023703}">
                      <ahyp:hlinkClr xmlns:ahyp="http://schemas.microsoft.com/office/drawing/2018/hyperlinkcolor" val="tx"/>
                    </a:ext>
                  </a:extLst>
                </a:hlinkClick>
              </a:rPr>
              <a:t>Flaticon</a:t>
            </a:r>
            <a:r>
              <a:rPr lang="en" sz="1000">
                <a:solidFill>
                  <a:schemeClr val="dk1"/>
                </a:solidFill>
                <a:latin typeface="Miriam Libre"/>
                <a:ea typeface="Miriam Libre"/>
                <a:cs typeface="Miriam Libre"/>
                <a:sym typeface="Miriam Libre"/>
              </a:rPr>
              <a:t> and infographics &amp; images by </a:t>
            </a:r>
            <a:r>
              <a:rPr lang="en" sz="1000" b="1">
                <a:solidFill>
                  <a:schemeClr val="dk1"/>
                </a:solidFill>
                <a:uFill>
                  <a:noFill/>
                </a:uFill>
                <a:latin typeface="Miriam Libre"/>
                <a:ea typeface="Miriam Libre"/>
                <a:cs typeface="Miriam Libre"/>
                <a:sym typeface="Miriam Libre"/>
                <a:hlinkClick r:id="rId4">
                  <a:extLst>
                    <a:ext uri="{A12FA001-AC4F-418D-AE19-62706E023703}">
                      <ahyp:hlinkClr xmlns:ahyp="http://schemas.microsoft.com/office/drawing/2018/hyperlinkcolor" val="tx"/>
                    </a:ext>
                  </a:extLst>
                </a:hlinkClick>
              </a:rPr>
              <a:t>Freepik</a:t>
            </a:r>
            <a:endParaRPr sz="1000" b="1">
              <a:solidFill>
                <a:schemeClr val="dk1"/>
              </a:solidFill>
              <a:latin typeface="Miriam Libre"/>
              <a:ea typeface="Miriam Libre"/>
              <a:cs typeface="Miriam Libre"/>
              <a:sym typeface="Miriam Libr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2">
    <p:spTree>
      <p:nvGrpSpPr>
        <p:cNvPr id="1" name="Shape 398"/>
        <p:cNvGrpSpPr/>
        <p:nvPr/>
      </p:nvGrpSpPr>
      <p:grpSpPr>
        <a:xfrm>
          <a:off x="0" y="0"/>
          <a:ext cx="0" cy="0"/>
          <a:chOff x="0" y="0"/>
          <a:chExt cx="0" cy="0"/>
        </a:xfrm>
      </p:grpSpPr>
      <p:sp>
        <p:nvSpPr>
          <p:cNvPr id="399" name="Google Shape;399;p26"/>
          <p:cNvSpPr/>
          <p:nvPr/>
        </p:nvSpPr>
        <p:spPr>
          <a:xfrm>
            <a:off x="561425" y="461125"/>
            <a:ext cx="8172600" cy="6912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6"/>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6"/>
          <p:cNvSpPr/>
          <p:nvPr/>
        </p:nvSpPr>
        <p:spPr>
          <a:xfrm>
            <a:off x="561425" y="1356100"/>
            <a:ext cx="8172600" cy="34164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6"/>
          <p:cNvSpPr/>
          <p:nvPr/>
        </p:nvSpPr>
        <p:spPr>
          <a:xfrm>
            <a:off x="485700" y="1273350"/>
            <a:ext cx="8172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6"/>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2_1">
    <p:spTree>
      <p:nvGrpSpPr>
        <p:cNvPr id="1" name="Shape 404"/>
        <p:cNvGrpSpPr/>
        <p:nvPr/>
      </p:nvGrpSpPr>
      <p:grpSpPr>
        <a:xfrm>
          <a:off x="0" y="0"/>
          <a:ext cx="0" cy="0"/>
          <a:chOff x="0" y="0"/>
          <a:chExt cx="0" cy="0"/>
        </a:xfrm>
      </p:grpSpPr>
      <p:sp>
        <p:nvSpPr>
          <p:cNvPr id="405" name="Google Shape;405;p27"/>
          <p:cNvSpPr/>
          <p:nvPr/>
        </p:nvSpPr>
        <p:spPr>
          <a:xfrm>
            <a:off x="561425" y="1356600"/>
            <a:ext cx="47154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7"/>
          <p:cNvSpPr/>
          <p:nvPr/>
        </p:nvSpPr>
        <p:spPr>
          <a:xfrm>
            <a:off x="485700" y="1273975"/>
            <a:ext cx="47154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7"/>
          <p:cNvSpPr/>
          <p:nvPr/>
        </p:nvSpPr>
        <p:spPr>
          <a:xfrm>
            <a:off x="485700" y="1273350"/>
            <a:ext cx="4715400" cy="275400"/>
          </a:xfrm>
          <a:prstGeom prst="rect">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7"/>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7"/>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7"/>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7"/>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7"/>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7"/>
          <p:cNvSpPr/>
          <p:nvPr/>
        </p:nvSpPr>
        <p:spPr>
          <a:xfrm>
            <a:off x="5493300" y="1356600"/>
            <a:ext cx="32406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7"/>
          <p:cNvSpPr/>
          <p:nvPr/>
        </p:nvSpPr>
        <p:spPr>
          <a:xfrm>
            <a:off x="5417575" y="1273975"/>
            <a:ext cx="32406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7"/>
          <p:cNvSpPr/>
          <p:nvPr/>
        </p:nvSpPr>
        <p:spPr>
          <a:xfrm>
            <a:off x="5417575" y="1273350"/>
            <a:ext cx="3240600" cy="275400"/>
          </a:xfrm>
          <a:prstGeom prst="rect">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7"/>
          <p:cNvSpPr/>
          <p:nvPr/>
        </p:nvSpPr>
        <p:spPr>
          <a:xfrm>
            <a:off x="5651875"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7"/>
          <p:cNvSpPr/>
          <p:nvPr/>
        </p:nvSpPr>
        <p:spPr>
          <a:xfrm>
            <a:off x="5837800"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7"/>
          <p:cNvSpPr/>
          <p:nvPr/>
        </p:nvSpPr>
        <p:spPr>
          <a:xfrm>
            <a:off x="6023725"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2">
  <p:cSld name="CUSTOM_2_2">
    <p:spTree>
      <p:nvGrpSpPr>
        <p:cNvPr id="1" name="Shape 419"/>
        <p:cNvGrpSpPr/>
        <p:nvPr/>
      </p:nvGrpSpPr>
      <p:grpSpPr>
        <a:xfrm>
          <a:off x="0" y="0"/>
          <a:ext cx="0" cy="0"/>
          <a:chOff x="0" y="0"/>
          <a:chExt cx="0" cy="0"/>
        </a:xfrm>
      </p:grpSpPr>
      <p:sp>
        <p:nvSpPr>
          <p:cNvPr id="420" name="Google Shape;420;p28"/>
          <p:cNvSpPr/>
          <p:nvPr/>
        </p:nvSpPr>
        <p:spPr>
          <a:xfrm>
            <a:off x="561425" y="1356600"/>
            <a:ext cx="39075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8"/>
          <p:cNvSpPr/>
          <p:nvPr/>
        </p:nvSpPr>
        <p:spPr>
          <a:xfrm>
            <a:off x="485700" y="1273975"/>
            <a:ext cx="39075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8"/>
          <p:cNvSpPr/>
          <p:nvPr/>
        </p:nvSpPr>
        <p:spPr>
          <a:xfrm>
            <a:off x="485700" y="1273350"/>
            <a:ext cx="39075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8"/>
          <p:cNvSpPr/>
          <p:nvPr/>
        </p:nvSpPr>
        <p:spPr>
          <a:xfrm>
            <a:off x="7200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8"/>
          <p:cNvSpPr/>
          <p:nvPr/>
        </p:nvSpPr>
        <p:spPr>
          <a:xfrm>
            <a:off x="9059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8"/>
          <p:cNvSpPr/>
          <p:nvPr/>
        </p:nvSpPr>
        <p:spPr>
          <a:xfrm>
            <a:off x="10918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8"/>
          <p:cNvSpPr/>
          <p:nvPr/>
        </p:nvSpPr>
        <p:spPr>
          <a:xfrm>
            <a:off x="561425" y="461125"/>
            <a:ext cx="8172600" cy="691200"/>
          </a:xfrm>
          <a:prstGeom prst="rect">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8"/>
          <p:cNvSpPr/>
          <p:nvPr/>
        </p:nvSpPr>
        <p:spPr>
          <a:xfrm>
            <a:off x="485700" y="378375"/>
            <a:ext cx="8172600" cy="6912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8"/>
          <p:cNvSpPr/>
          <p:nvPr/>
        </p:nvSpPr>
        <p:spPr>
          <a:xfrm>
            <a:off x="8306050" y="461125"/>
            <a:ext cx="236100" cy="236100"/>
          </a:xfrm>
          <a:prstGeom prst="mathMultiply">
            <a:avLst>
              <a:gd name="adj1" fmla="val 1928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8"/>
          <p:cNvSpPr/>
          <p:nvPr/>
        </p:nvSpPr>
        <p:spPr>
          <a:xfrm>
            <a:off x="4826525" y="1356600"/>
            <a:ext cx="3907500" cy="3416400"/>
          </a:xfrm>
          <a:prstGeom prst="rect">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8"/>
          <p:cNvSpPr/>
          <p:nvPr/>
        </p:nvSpPr>
        <p:spPr>
          <a:xfrm>
            <a:off x="4750800" y="1273975"/>
            <a:ext cx="3907500" cy="34164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8"/>
          <p:cNvSpPr/>
          <p:nvPr/>
        </p:nvSpPr>
        <p:spPr>
          <a:xfrm>
            <a:off x="4750800" y="1273350"/>
            <a:ext cx="3907500" cy="275400"/>
          </a:xfrm>
          <a:prstGeom prst="rect">
            <a:avLst/>
          </a:prstGeom>
          <a:solidFill>
            <a:schemeClr val="dk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8"/>
          <p:cNvSpPr/>
          <p:nvPr/>
        </p:nvSpPr>
        <p:spPr>
          <a:xfrm>
            <a:off x="4985100" y="1362900"/>
            <a:ext cx="96300" cy="963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8"/>
          <p:cNvSpPr/>
          <p:nvPr/>
        </p:nvSpPr>
        <p:spPr>
          <a:xfrm>
            <a:off x="5171025" y="1362900"/>
            <a:ext cx="96300" cy="963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8"/>
          <p:cNvSpPr/>
          <p:nvPr/>
        </p:nvSpPr>
        <p:spPr>
          <a:xfrm>
            <a:off x="5356950" y="1362900"/>
            <a:ext cx="96300" cy="96300"/>
          </a:xfrm>
          <a:prstGeom prst="ellipse">
            <a:avLst/>
          </a:prstGeom>
          <a:solidFill>
            <a:schemeClr val="accent3"/>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2">
    <p:spTree>
      <p:nvGrpSpPr>
        <p:cNvPr id="1" name=""/>
        <p:cNvGrpSpPr/>
        <p:nvPr/>
      </p:nvGrpSpPr>
      <p:grpSpPr>
        <a:xfrm>
          <a:off x="0" y="0"/>
          <a:ext cx="0" cy="0"/>
          <a:chOff x="0" y="0"/>
          <a:chExt cx="0" cy="0"/>
        </a:xfrm>
      </p:grpSpPr>
      <p:sp>
        <p:nvSpPr>
          <p:cNvPr id="8" name="Rectangle 7"/>
          <p:cNvSpPr/>
          <p:nvPr userDrawn="1"/>
        </p:nvSpPr>
        <p:spPr bwMode="auto">
          <a:xfrm>
            <a:off x="8858250" y="0"/>
            <a:ext cx="285750" cy="5143500"/>
          </a:xfrm>
          <a:prstGeom prst="rect">
            <a:avLst/>
          </a:prstGeom>
          <a:gradFill>
            <a:gsLst>
              <a:gs pos="1000">
                <a:schemeClr val="accent2"/>
              </a:gs>
              <a:gs pos="99000">
                <a:schemeClr val="accent1"/>
              </a:gs>
            </a:gsLst>
            <a:lin ang="27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5FF51F5F-9E3D-461E-A9A2-DEAD886C2CC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456ADA06-0604-402E-96FC-C5A6963907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6684CE-E12F-45BC-9163-59E6D2ABCFCA}"/>
              </a:ext>
            </a:extLst>
          </p:cNvPr>
          <p:cNvSpPr>
            <a:spLocks noGrp="1"/>
          </p:cNvSpPr>
          <p:nvPr>
            <p:ph type="dt" sz="half" idx="10"/>
          </p:nvPr>
        </p:nvSpPr>
        <p:spPr/>
        <p:txBody>
          <a:bodyPr/>
          <a:lstStyle/>
          <a:p>
            <a:fld id="{5958763E-B898-436D-883D-03711491D54A}" type="datetimeFigureOut">
              <a:rPr lang="en-US" smtClean="0"/>
              <a:t>9/4/2024</a:t>
            </a:fld>
            <a:endParaRPr lang="en-US"/>
          </a:p>
        </p:txBody>
      </p:sp>
      <p:sp>
        <p:nvSpPr>
          <p:cNvPr id="5" name="Footer Placeholder 4">
            <a:extLst>
              <a:ext uri="{FF2B5EF4-FFF2-40B4-BE49-F238E27FC236}">
                <a16:creationId xmlns:a16="http://schemas.microsoft.com/office/drawing/2014/main" id="{A93279CC-07CA-4AC5-A1AC-1010514EF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60A737-103C-43F6-85F3-E27022DEB63B}"/>
              </a:ext>
            </a:extLst>
          </p:cNvPr>
          <p:cNvSpPr>
            <a:spLocks noGrp="1"/>
          </p:cNvSpPr>
          <p:nvPr>
            <p:ph type="sldNum" sz="quarter" idx="12"/>
          </p:nvPr>
        </p:nvSpPr>
        <p:spPr/>
        <p:txBody>
          <a:bodyPr/>
          <a:lstStyle/>
          <a:p>
            <a:fld id="{C15D44F4-F215-4E77-8A37-E5924A9890F9}" type="slidenum">
              <a:rPr lang="en-US" smtClean="0"/>
              <a:t>‹#›</a:t>
            </a:fld>
            <a:endParaRPr lang="en-US"/>
          </a:p>
        </p:txBody>
      </p:sp>
    </p:spTree>
    <p:extLst>
      <p:ext uri="{BB962C8B-B14F-4D97-AF65-F5344CB8AC3E}">
        <p14:creationId xmlns:p14="http://schemas.microsoft.com/office/powerpoint/2010/main" val="279607175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1pPr>
            <a:lvl2pPr lvl="1">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2pPr>
            <a:lvl3pPr lvl="2">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3pPr>
            <a:lvl4pPr lvl="3">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4pPr>
            <a:lvl5pPr lvl="4">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5pPr>
            <a:lvl6pPr lvl="5">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6pPr>
            <a:lvl7pPr lvl="6">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7pPr>
            <a:lvl8pPr lvl="7">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8pPr>
            <a:lvl9pPr lvl="8">
              <a:spcBef>
                <a:spcPts val="0"/>
              </a:spcBef>
              <a:spcAft>
                <a:spcPts val="0"/>
              </a:spcAft>
              <a:buClr>
                <a:schemeClr val="dk1"/>
              </a:buClr>
              <a:buSzPts val="2800"/>
              <a:buFont typeface="Krona One"/>
              <a:buNone/>
              <a:defRPr sz="2800" b="1">
                <a:solidFill>
                  <a:schemeClr val="dk1"/>
                </a:solidFill>
                <a:latin typeface="Krona One"/>
                <a:ea typeface="Krona One"/>
                <a:cs typeface="Krona One"/>
                <a:sym typeface="Krona One"/>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1pPr>
            <a:lvl2pPr marL="914400" lvl="1"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2pPr>
            <a:lvl3pPr marL="1371600" lvl="2"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3pPr>
            <a:lvl4pPr marL="1828800" lvl="3"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4pPr>
            <a:lvl5pPr marL="2286000" lvl="4"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5pPr>
            <a:lvl6pPr marL="2743200" lvl="5"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6pPr>
            <a:lvl7pPr marL="3200400" lvl="6"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7pPr>
            <a:lvl8pPr marL="3657600" lvl="7"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8pPr>
            <a:lvl9pPr marL="4114800" lvl="8" indent="-330200">
              <a:lnSpc>
                <a:spcPct val="100000"/>
              </a:lnSpc>
              <a:spcBef>
                <a:spcPts val="0"/>
              </a:spcBef>
              <a:spcAft>
                <a:spcPts val="0"/>
              </a:spcAft>
              <a:buClr>
                <a:schemeClr val="dk1"/>
              </a:buClr>
              <a:buSzPts val="1600"/>
              <a:buFont typeface="Miriam Libre"/>
              <a:buChar char="■"/>
              <a:defRPr sz="1600">
                <a:solidFill>
                  <a:schemeClr val="dk1"/>
                </a:solidFill>
                <a:latin typeface="Miriam Libre"/>
                <a:ea typeface="Miriam Libre"/>
                <a:cs typeface="Miriam Libre"/>
                <a:sym typeface="Miriam Libr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71" r:id="rId4"/>
    <p:sldLayoutId id="2147483672" r:id="rId5"/>
    <p:sldLayoutId id="2147483673" r:id="rId6"/>
    <p:sldLayoutId id="2147483674" r:id="rId7"/>
    <p:sldLayoutId id="214748367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sfiddle.net/46u2vtx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jsfiddle.net/rs9qe04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sfiddle.net/uk6b49w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31"/>
          <p:cNvSpPr/>
          <p:nvPr/>
        </p:nvSpPr>
        <p:spPr>
          <a:xfrm>
            <a:off x="55171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1"/>
          <p:cNvSpPr txBox="1">
            <a:spLocks noGrp="1"/>
          </p:cNvSpPr>
          <p:nvPr>
            <p:ph type="ctrTitle"/>
          </p:nvPr>
        </p:nvSpPr>
        <p:spPr>
          <a:xfrm>
            <a:off x="720000" y="1138400"/>
            <a:ext cx="7704000" cy="2004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5400" dirty="0"/>
              <a:t>More </a:t>
            </a:r>
            <a:r>
              <a:rPr lang="en" sz="8000" dirty="0">
                <a:highlight>
                  <a:schemeClr val="accent3"/>
                </a:highlight>
              </a:rPr>
              <a:t>Selectors</a:t>
            </a:r>
            <a:endParaRPr sz="5400" dirty="0"/>
          </a:p>
        </p:txBody>
      </p:sp>
      <p:sp>
        <p:nvSpPr>
          <p:cNvPr id="445" name="Google Shape;445;p31"/>
          <p:cNvSpPr txBox="1">
            <a:spLocks noGrp="1"/>
          </p:cNvSpPr>
          <p:nvPr>
            <p:ph type="subTitle" idx="1"/>
          </p:nvPr>
        </p:nvSpPr>
        <p:spPr>
          <a:xfrm>
            <a:off x="720000" y="3907725"/>
            <a:ext cx="4152600" cy="451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Hy-Tech Club: Web 101</a:t>
            </a:r>
            <a:endParaRPr dirty="0"/>
          </a:p>
        </p:txBody>
      </p:sp>
      <p:sp>
        <p:nvSpPr>
          <p:cNvPr id="446" name="Google Shape;446;p31"/>
          <p:cNvSpPr/>
          <p:nvPr/>
        </p:nvSpPr>
        <p:spPr>
          <a:xfrm>
            <a:off x="5437275"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1"/>
          <p:cNvSpPr/>
          <p:nvPr/>
        </p:nvSpPr>
        <p:spPr>
          <a:xfrm>
            <a:off x="66558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1"/>
          <p:cNvSpPr/>
          <p:nvPr/>
        </p:nvSpPr>
        <p:spPr>
          <a:xfrm>
            <a:off x="6575900"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1"/>
          <p:cNvSpPr/>
          <p:nvPr/>
        </p:nvSpPr>
        <p:spPr>
          <a:xfrm>
            <a:off x="779442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1"/>
          <p:cNvSpPr/>
          <p:nvPr/>
        </p:nvSpPr>
        <p:spPr>
          <a:xfrm>
            <a:off x="7714525"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 Selector</a:t>
            </a:r>
          </a:p>
        </p:txBody>
      </p:sp>
      <p:sp>
        <p:nvSpPr>
          <p:cNvPr id="3" name="Content Placeholder 2"/>
          <p:cNvSpPr>
            <a:spLocks noGrp="1"/>
          </p:cNvSpPr>
          <p:nvPr>
            <p:ph type="body" idx="1"/>
          </p:nvPr>
        </p:nvSpPr>
        <p:spPr/>
        <p:txBody>
          <a:bodyPr>
            <a:normAutofit/>
          </a:bodyPr>
          <a:lstStyle/>
          <a:p>
            <a:pPr marL="152400" indent="0">
              <a:buNone/>
            </a:pPr>
            <a:r>
              <a:rPr lang="en-US" sz="1800" dirty="0"/>
              <a:t>Select an element within another element</a:t>
            </a:r>
          </a:p>
          <a:p>
            <a:endParaRPr lang="en-US" sz="1800" dirty="0"/>
          </a:p>
          <a:p>
            <a:pPr marL="42863" indent="0">
              <a:buNone/>
            </a:pPr>
            <a:r>
              <a:rPr lang="en-US" sz="1800" b="1" dirty="0">
                <a:solidFill>
                  <a:schemeClr val="tx1"/>
                </a:solidFill>
              </a:rPr>
              <a:t>CSS:</a:t>
            </a:r>
          </a:p>
          <a:p>
            <a:pPr marL="42863" indent="0">
              <a:buNone/>
            </a:pPr>
            <a:r>
              <a:rPr lang="en-US" sz="1800" dirty="0">
                <a:solidFill>
                  <a:srgbClr val="800000"/>
                </a:solidFill>
                <a:latin typeface="Consolas" panose="020B0609020204030204" pitchFamily="49" charset="0"/>
              </a:rPr>
              <a:t>a </a:t>
            </a:r>
            <a:r>
              <a:rPr lang="en-US" sz="1800" dirty="0" err="1">
                <a:solidFill>
                  <a:srgbClr val="800000"/>
                </a:solidFill>
                <a:latin typeface="Consolas" panose="020B0609020204030204" pitchFamily="49" charset="0"/>
              </a:rPr>
              <a:t>img</a:t>
            </a:r>
            <a:r>
              <a:rPr lang="en-US" sz="1800" dirty="0">
                <a:solidFill>
                  <a:srgbClr val="800000"/>
                </a:solidFill>
                <a:latin typeface="Consolas" panose="020B0609020204030204" pitchFamily="49" charset="0"/>
              </a:rPr>
              <a:t> </a:t>
            </a:r>
            <a:r>
              <a:rPr lang="en-US" sz="1800" dirty="0">
                <a:solidFill>
                  <a:srgbClr val="000000"/>
                </a:solidFill>
                <a:latin typeface="Consolas" panose="020B0609020204030204" pitchFamily="49" charset="0"/>
              </a:rPr>
              <a:t>{</a:t>
            </a:r>
          </a:p>
          <a:p>
            <a:pPr marL="42863" indent="0">
              <a:buNone/>
            </a:pPr>
            <a:r>
              <a:rPr lang="en-US" sz="1800" dirty="0">
                <a:solidFill>
                  <a:srgbClr val="FF0000"/>
                </a:solidFill>
                <a:latin typeface="Consolas" panose="020B0609020204030204" pitchFamily="49" charset="0"/>
              </a:rPr>
              <a:t>	height: </a:t>
            </a:r>
            <a:r>
              <a:rPr lang="en-US" sz="1800" dirty="0">
                <a:solidFill>
                  <a:srgbClr val="0451A5"/>
                </a:solidFill>
                <a:latin typeface="Consolas" panose="020B0609020204030204" pitchFamily="49" charset="0"/>
              </a:rPr>
              <a:t>20px</a:t>
            </a:r>
            <a:r>
              <a:rPr lang="en-US" sz="1800" dirty="0">
                <a:solidFill>
                  <a:srgbClr val="000000"/>
                </a:solidFill>
                <a:latin typeface="Consolas" panose="020B0609020204030204" pitchFamily="49" charset="0"/>
              </a:rPr>
              <a:t>;</a:t>
            </a:r>
          </a:p>
          <a:p>
            <a:pPr marL="42863" indent="0">
              <a:buNone/>
            </a:pPr>
            <a:r>
              <a:rPr lang="en-US" sz="1800" dirty="0">
                <a:solidFill>
                  <a:srgbClr val="000000"/>
                </a:solidFill>
                <a:latin typeface="Consolas" panose="020B0609020204030204" pitchFamily="49" charset="0"/>
              </a:rPr>
              <a:t>}</a:t>
            </a:r>
          </a:p>
          <a:p>
            <a:pPr marL="42863" indent="0">
              <a:buNone/>
            </a:pPr>
            <a:endParaRPr lang="en-US" sz="1800" dirty="0">
              <a:solidFill>
                <a:schemeClr val="bg2">
                  <a:lumMod val="75000"/>
                </a:schemeClr>
              </a:solidFill>
            </a:endParaRPr>
          </a:p>
          <a:p>
            <a:pPr marL="42863" indent="0">
              <a:buNone/>
            </a:pPr>
            <a:r>
              <a:rPr lang="en-US" sz="1800" b="1" dirty="0">
                <a:solidFill>
                  <a:schemeClr val="tx1"/>
                </a:solidFill>
              </a:rPr>
              <a:t>HTML:</a:t>
            </a:r>
          </a:p>
          <a:p>
            <a:pPr marL="42863" indent="0">
              <a:buNone/>
            </a:pPr>
            <a:r>
              <a:rPr lang="en-US" sz="1800" dirty="0">
                <a:solidFill>
                  <a:srgbClr val="800000"/>
                </a:solidFill>
                <a:latin typeface="Consolas" panose="020B0609020204030204" pitchFamily="49" charset="0"/>
              </a:rPr>
              <a:t>&lt;a</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href</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"http://google.com"</a:t>
            </a:r>
            <a:r>
              <a:rPr lang="en-US" sz="1800" dirty="0">
                <a:solidFill>
                  <a:srgbClr val="800000"/>
                </a:solidFill>
                <a:latin typeface="Consolas" panose="020B0609020204030204" pitchFamily="49" charset="0"/>
              </a:rPr>
              <a:t>&gt;</a:t>
            </a:r>
          </a:p>
          <a:p>
            <a:pPr marL="42863" indent="0">
              <a:buNone/>
            </a:pPr>
            <a:r>
              <a:rPr lang="en-US" sz="1800" dirty="0">
                <a:solidFill>
                  <a:srgbClr val="800000"/>
                </a:solidFill>
                <a:latin typeface="Consolas" panose="020B0609020204030204" pitchFamily="49" charset="0"/>
              </a:rPr>
              <a:t>	&lt;</a:t>
            </a:r>
            <a:r>
              <a:rPr lang="en-US" sz="1800" dirty="0" err="1">
                <a:solidFill>
                  <a:srgbClr val="800000"/>
                </a:solidFill>
                <a:latin typeface="Consolas" panose="020B0609020204030204" pitchFamily="49" charset="0"/>
              </a:rPr>
              <a:t>img</a:t>
            </a:r>
            <a:r>
              <a:rPr lang="en-US" sz="1800" dirty="0">
                <a:solidFill>
                  <a:srgbClr val="000000"/>
                </a:solidFill>
                <a:latin typeface="Consolas" panose="020B0609020204030204" pitchFamily="49" charset="0"/>
              </a:rPr>
              <a:t> </a:t>
            </a:r>
            <a:r>
              <a:rPr lang="en-US" sz="1800" dirty="0" err="1">
                <a:solidFill>
                  <a:srgbClr val="FF0000"/>
                </a:solidFill>
                <a:latin typeface="Consolas" panose="020B0609020204030204" pitchFamily="49" charset="0"/>
              </a:rPr>
              <a:t>src</a:t>
            </a:r>
            <a:r>
              <a:rPr lang="en-US" sz="1800" dirty="0">
                <a:solidFill>
                  <a:srgbClr val="000000"/>
                </a:solidFill>
                <a:latin typeface="Consolas" panose="020B0609020204030204" pitchFamily="49" charset="0"/>
              </a:rPr>
              <a:t>=</a:t>
            </a:r>
            <a:r>
              <a:rPr lang="en-US" sz="1800" dirty="0">
                <a:solidFill>
                  <a:srgbClr val="0000FF"/>
                </a:solidFill>
                <a:latin typeface="Consolas" panose="020B0609020204030204" pitchFamily="49" charset="0"/>
              </a:rPr>
              <a:t>"dog.jpg"</a:t>
            </a:r>
            <a:r>
              <a:rPr lang="en-US" sz="1800" dirty="0">
                <a:solidFill>
                  <a:srgbClr val="800000"/>
                </a:solidFill>
                <a:latin typeface="Consolas" panose="020B0609020204030204" pitchFamily="49" charset="0"/>
              </a:rPr>
              <a:t>&gt;</a:t>
            </a:r>
          </a:p>
          <a:p>
            <a:pPr marL="42863" indent="0">
              <a:buNone/>
            </a:pPr>
            <a:r>
              <a:rPr lang="en-US" sz="1800" dirty="0">
                <a:solidFill>
                  <a:srgbClr val="800000"/>
                </a:solidFill>
                <a:latin typeface="Consolas" panose="020B0609020204030204" pitchFamily="49" charset="0"/>
              </a:rPr>
              <a:t>&lt;/a&gt;</a:t>
            </a:r>
            <a:endParaRPr lang="en-US"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6884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Descendant Selector Example</a:t>
            </a:r>
          </a:p>
        </p:txBody>
      </p:sp>
      <p:sp>
        <p:nvSpPr>
          <p:cNvPr id="3" name="Content Placeholder 2"/>
          <p:cNvSpPr>
            <a:spLocks noGrp="1"/>
          </p:cNvSpPr>
          <p:nvPr>
            <p:ph type="body" idx="1"/>
          </p:nvPr>
        </p:nvSpPr>
        <p:spPr/>
        <p:txBody>
          <a:bodyPr anchor="ctr">
            <a:noAutofit/>
          </a:bodyPr>
          <a:lstStyle/>
          <a:p>
            <a:pPr marL="42863" indent="0" algn="ctr">
              <a:buNone/>
            </a:pPr>
            <a:r>
              <a:rPr lang="en-US" sz="1800" dirty="0">
                <a:hlinkClick r:id="rId3"/>
              </a:rPr>
              <a:t>https://jsfiddle.net/46u2vtxs/</a:t>
            </a:r>
            <a:endParaRPr lang="en-US" sz="1800" dirty="0"/>
          </a:p>
        </p:txBody>
      </p:sp>
    </p:spTree>
    <p:extLst>
      <p:ext uri="{BB962C8B-B14F-4D97-AF65-F5344CB8AC3E}">
        <p14:creationId xmlns:p14="http://schemas.microsoft.com/office/powerpoint/2010/main" val="1880029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2"/>
        <p:cNvGrpSpPr/>
        <p:nvPr/>
      </p:nvGrpSpPr>
      <p:grpSpPr>
        <a:xfrm>
          <a:off x="0" y="0"/>
          <a:ext cx="0" cy="0"/>
          <a:chOff x="0" y="0"/>
          <a:chExt cx="0" cy="0"/>
        </a:xfrm>
      </p:grpSpPr>
      <p:sp>
        <p:nvSpPr>
          <p:cNvPr id="1503" name="Google Shape;1503;p54"/>
          <p:cNvSpPr txBox="1">
            <a:spLocks noGrp="1"/>
          </p:cNvSpPr>
          <p:nvPr>
            <p:ph type="subTitle" idx="1"/>
          </p:nvPr>
        </p:nvSpPr>
        <p:spPr>
          <a:xfrm>
            <a:off x="720000" y="1824225"/>
            <a:ext cx="5650200" cy="3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HAVE ANY QUESTIONS?</a:t>
            </a:r>
            <a:endParaRPr/>
          </a:p>
        </p:txBody>
      </p:sp>
      <p:sp>
        <p:nvSpPr>
          <p:cNvPr id="1504" name="Google Shape;1504;p54"/>
          <p:cNvSpPr txBox="1">
            <a:spLocks noGrp="1"/>
          </p:cNvSpPr>
          <p:nvPr>
            <p:ph type="ctrTitle"/>
          </p:nvPr>
        </p:nvSpPr>
        <p:spPr>
          <a:xfrm>
            <a:off x="720000" y="1049325"/>
            <a:ext cx="5650200" cy="77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sp>
        <p:nvSpPr>
          <p:cNvPr id="1542" name="Google Shape;1542;p54"/>
          <p:cNvSpPr/>
          <p:nvPr/>
        </p:nvSpPr>
        <p:spPr>
          <a:xfrm>
            <a:off x="57005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54"/>
          <p:cNvSpPr/>
          <p:nvPr/>
        </p:nvSpPr>
        <p:spPr>
          <a:xfrm>
            <a:off x="490150" y="3665400"/>
            <a:ext cx="939600" cy="939600"/>
          </a:xfrm>
          <a:prstGeom prst="snip1Rect">
            <a:avLst>
              <a:gd name="adj" fmla="val 11329"/>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54"/>
          <p:cNvSpPr/>
          <p:nvPr/>
        </p:nvSpPr>
        <p:spPr>
          <a:xfrm>
            <a:off x="1708675"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54"/>
          <p:cNvSpPr/>
          <p:nvPr/>
        </p:nvSpPr>
        <p:spPr>
          <a:xfrm>
            <a:off x="1628775" y="3665400"/>
            <a:ext cx="939600" cy="939600"/>
          </a:xfrm>
          <a:prstGeom prst="snip1Rect">
            <a:avLst>
              <a:gd name="adj" fmla="val 11329"/>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54"/>
          <p:cNvSpPr/>
          <p:nvPr/>
        </p:nvSpPr>
        <p:spPr>
          <a:xfrm>
            <a:off x="2847300" y="3746300"/>
            <a:ext cx="939600" cy="939600"/>
          </a:xfrm>
          <a:prstGeom prst="snip1Rect">
            <a:avLst>
              <a:gd name="adj" fmla="val 11329"/>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54"/>
          <p:cNvSpPr/>
          <p:nvPr/>
        </p:nvSpPr>
        <p:spPr>
          <a:xfrm>
            <a:off x="2767400" y="3665400"/>
            <a:ext cx="939600" cy="939600"/>
          </a:xfrm>
          <a:prstGeom prst="snip1Rect">
            <a:avLst>
              <a:gd name="adj" fmla="val 11329"/>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Rectangle 3">
            <a:extLst>
              <a:ext uri="{FF2B5EF4-FFF2-40B4-BE49-F238E27FC236}">
                <a16:creationId xmlns:a16="http://schemas.microsoft.com/office/drawing/2014/main" id="{9694C185-2733-82A6-CD26-B6BB946D14B6}"/>
              </a:ext>
            </a:extLst>
          </p:cNvPr>
          <p:cNvSpPr/>
          <p:nvPr/>
        </p:nvSpPr>
        <p:spPr>
          <a:xfrm>
            <a:off x="4211782" y="3837709"/>
            <a:ext cx="4253345" cy="477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7DD5AF0-969B-E9D0-3DE7-37F0BC739FC3}"/>
              </a:ext>
            </a:extLst>
          </p:cNvPr>
          <p:cNvSpPr/>
          <p:nvPr/>
        </p:nvSpPr>
        <p:spPr>
          <a:xfrm>
            <a:off x="491836" y="1274618"/>
            <a:ext cx="8153400" cy="3423857"/>
          </a:xfrm>
          <a:prstGeom prst="rect">
            <a:avLst/>
          </a:prstGeom>
          <a:solidFill>
            <a:schemeClr val="tx1">
              <a:lumMod val="85000"/>
              <a:lumOff val="1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solidFill>
                  <a:schemeClr val="tx1"/>
                </a:solidFill>
              </a:rPr>
              <a:t>Selectors Recap </a:t>
            </a:r>
          </a:p>
        </p:txBody>
      </p:sp>
      <p:sp>
        <p:nvSpPr>
          <p:cNvPr id="3" name="Content Placeholder 2"/>
          <p:cNvSpPr>
            <a:spLocks noGrp="1"/>
          </p:cNvSpPr>
          <p:nvPr>
            <p:ph type="body" idx="1"/>
          </p:nvPr>
        </p:nvSpPr>
        <p:spPr>
          <a:xfrm>
            <a:off x="498763" y="1351850"/>
            <a:ext cx="8097981" cy="3251700"/>
          </a:xfrm>
        </p:spPr>
        <p:txBody>
          <a:bodyPr/>
          <a:lstStyle/>
          <a:p>
            <a:pPr marL="152400" indent="0">
              <a:buNone/>
            </a:pPr>
            <a:r>
              <a:rPr lang="en-US" sz="1800" b="1" dirty="0">
                <a:solidFill>
                  <a:schemeClr val="bg1"/>
                </a:solidFill>
              </a:rPr>
              <a:t>Selectors</a:t>
            </a:r>
            <a:r>
              <a:rPr lang="en-US" sz="1800" dirty="0">
                <a:solidFill>
                  <a:schemeClr val="bg1"/>
                </a:solidFill>
              </a:rPr>
              <a:t> determine which HTML elements to style for a ruleset</a:t>
            </a:r>
          </a:p>
          <a:p>
            <a:endParaRPr lang="en-US" sz="1800" i="1" dirty="0">
              <a:solidFill>
                <a:schemeClr val="bg1"/>
              </a:solidFill>
            </a:endParaRPr>
          </a:p>
          <a:p>
            <a:pPr marL="152400" indent="0">
              <a:buNone/>
            </a:pPr>
            <a:r>
              <a:rPr lang="en-US" sz="1800" i="1" dirty="0">
                <a:solidFill>
                  <a:schemeClr val="bg1"/>
                </a:solidFill>
              </a:rPr>
              <a:t>Q: What is an example of a selector?</a:t>
            </a:r>
          </a:p>
          <a:p>
            <a:pPr marL="152400" indent="0">
              <a:buNone/>
            </a:pPr>
            <a:r>
              <a:rPr lang="en-US" sz="1800" dirty="0">
                <a:solidFill>
                  <a:schemeClr val="bg1"/>
                </a:solidFill>
              </a:rPr>
              <a:t>A: The </a:t>
            </a:r>
            <a:r>
              <a:rPr lang="en-US" sz="1800" b="1" dirty="0">
                <a:solidFill>
                  <a:schemeClr val="bg1"/>
                </a:solidFill>
              </a:rPr>
              <a:t>element selector</a:t>
            </a:r>
            <a:r>
              <a:rPr lang="en-US" sz="1800" dirty="0">
                <a:solidFill>
                  <a:schemeClr val="bg1"/>
                </a:solidFill>
              </a:rPr>
              <a:t> will style all HTML elements of a given type</a:t>
            </a: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TextBox 3"/>
          <p:cNvSpPr txBox="1"/>
          <p:nvPr/>
        </p:nvSpPr>
        <p:spPr>
          <a:xfrm>
            <a:off x="2771776" y="2743200"/>
            <a:ext cx="3494546" cy="2202141"/>
          </a:xfrm>
          <a:prstGeom prst="rect">
            <a:avLst/>
          </a:prstGeom>
          <a:noFill/>
        </p:spPr>
        <p:txBody>
          <a:bodyPr wrap="none" lIns="137160" tIns="109728" rIns="137160" bIns="109728" rtlCol="0">
            <a:spAutoFit/>
          </a:bodyPr>
          <a:lstStyle/>
          <a:p>
            <a:pPr marL="42863">
              <a:spcAft>
                <a:spcPts val="900"/>
              </a:spcAft>
              <a:buClr>
                <a:srgbClr val="98989A"/>
              </a:buClr>
            </a:pPr>
            <a:r>
              <a:rPr lang="en-US" sz="3000" dirty="0">
                <a:solidFill>
                  <a:srgbClr val="D7BA7D"/>
                </a:solidFill>
                <a:latin typeface="Consolas" panose="020B0609020204030204" pitchFamily="49" charset="0"/>
              </a:rPr>
              <a:t>p</a:t>
            </a:r>
            <a:r>
              <a:rPr lang="en-US" sz="3000" dirty="0">
                <a:solidFill>
                  <a:srgbClr val="D4D4D4"/>
                </a:solidFill>
                <a:latin typeface="Consolas" panose="020B0609020204030204" pitchFamily="49" charset="0"/>
              </a:rPr>
              <a:t> {</a:t>
            </a:r>
          </a:p>
          <a:p>
            <a:pPr marL="42863">
              <a:spcAft>
                <a:spcPts val="900"/>
              </a:spcAft>
              <a:buClr>
                <a:srgbClr val="98989A"/>
              </a:buClr>
            </a:pPr>
            <a:r>
              <a:rPr lang="en-US" sz="3000" dirty="0">
                <a:solidFill>
                  <a:srgbClr val="D4D4D4"/>
                </a:solidFill>
                <a:latin typeface="Consolas" panose="020B0609020204030204" pitchFamily="49" charset="0"/>
              </a:rPr>
              <a:t>    </a:t>
            </a:r>
            <a:r>
              <a:rPr lang="en-US" sz="3000" dirty="0">
                <a:solidFill>
                  <a:srgbClr val="9CDCFE"/>
                </a:solidFill>
                <a:latin typeface="Consolas" panose="020B0609020204030204" pitchFamily="49" charset="0"/>
              </a:rPr>
              <a:t>color</a:t>
            </a:r>
            <a:r>
              <a:rPr lang="en-US" sz="3000" dirty="0">
                <a:solidFill>
                  <a:srgbClr val="D4D4D4"/>
                </a:solidFill>
                <a:latin typeface="Consolas" panose="020B0609020204030204" pitchFamily="49" charset="0"/>
              </a:rPr>
              <a:t>: </a:t>
            </a:r>
            <a:r>
              <a:rPr lang="en-US" sz="3000" dirty="0">
                <a:solidFill>
                  <a:srgbClr val="CE9178"/>
                </a:solidFill>
                <a:latin typeface="Consolas" panose="020B0609020204030204" pitchFamily="49" charset="0"/>
              </a:rPr>
              <a:t>red</a:t>
            </a:r>
            <a:r>
              <a:rPr lang="en-US" sz="3000" dirty="0">
                <a:solidFill>
                  <a:srgbClr val="D4D4D4"/>
                </a:solidFill>
                <a:latin typeface="Consolas" panose="020B0609020204030204" pitchFamily="49" charset="0"/>
              </a:rPr>
              <a:t>;</a:t>
            </a:r>
          </a:p>
          <a:p>
            <a:pPr marL="42863">
              <a:spcAft>
                <a:spcPts val="900"/>
              </a:spcAft>
              <a:buClr>
                <a:srgbClr val="98989A"/>
              </a:buClr>
            </a:pPr>
            <a:r>
              <a:rPr lang="en-US" sz="3000" dirty="0">
                <a:solidFill>
                  <a:srgbClr val="D4D4D4"/>
                </a:solidFill>
                <a:latin typeface="Consolas" panose="020B0609020204030204" pitchFamily="49" charset="0"/>
              </a:rPr>
              <a:t>}</a:t>
            </a:r>
          </a:p>
          <a:p>
            <a:pPr>
              <a:lnSpc>
                <a:spcPct val="90000"/>
              </a:lnSpc>
              <a:spcAft>
                <a:spcPts val="450"/>
              </a:spcAft>
            </a:pPr>
            <a:endParaRPr lang="en-US" sz="1800" dirty="0" err="1">
              <a:gradFill>
                <a:gsLst>
                  <a:gs pos="2917">
                    <a:schemeClr val="tx1"/>
                  </a:gs>
                  <a:gs pos="30000">
                    <a:schemeClr val="tx1"/>
                  </a:gs>
                </a:gsLst>
                <a:lin ang="5400000" scaled="0"/>
              </a:gradFill>
            </a:endParaRPr>
          </a:p>
        </p:txBody>
      </p:sp>
      <p:sp>
        <p:nvSpPr>
          <p:cNvPr id="5" name="Rectangle 4"/>
          <p:cNvSpPr/>
          <p:nvPr/>
        </p:nvSpPr>
        <p:spPr bwMode="auto">
          <a:xfrm>
            <a:off x="2771775" y="2828925"/>
            <a:ext cx="514350" cy="600075"/>
          </a:xfrm>
          <a:prstGeom prst="rect">
            <a:avLst/>
          </a:prstGeom>
          <a:solidFill>
            <a:schemeClr val="accent2">
              <a:lumMod val="20000"/>
              <a:lumOff val="80000"/>
              <a:alpha val="50000"/>
            </a:schemeClr>
          </a:solidFill>
          <a:ln w="25400">
            <a:solidFill>
              <a:schemeClr val="accent2">
                <a:lumMod val="40000"/>
                <a:lumOff val="60000"/>
              </a:schemeClr>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algn="ctr" defTabSz="699354" fontAlgn="base">
              <a:lnSpc>
                <a:spcPct val="90000"/>
              </a:lnSpc>
              <a:spcBef>
                <a:spcPct val="0"/>
              </a:spcBef>
              <a:spcAft>
                <a:spcPct val="0"/>
              </a:spcAft>
            </a:pPr>
            <a:endParaRPr lang="en-US" sz="18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04602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selectors</a:t>
            </a:r>
          </a:p>
        </p:txBody>
      </p:sp>
      <p:sp>
        <p:nvSpPr>
          <p:cNvPr id="3" name="Content Placeholder 2"/>
          <p:cNvSpPr>
            <a:spLocks noGrp="1"/>
          </p:cNvSpPr>
          <p:nvPr>
            <p:ph type="body" idx="1"/>
          </p:nvPr>
        </p:nvSpPr>
        <p:spPr/>
        <p:txBody>
          <a:bodyPr/>
          <a:lstStyle/>
          <a:p>
            <a:endParaRPr lang="en-US" dirty="0"/>
          </a:p>
          <a:p>
            <a:pPr marL="152400" indent="0">
              <a:buNone/>
            </a:pPr>
            <a:r>
              <a:rPr lang="en-US" sz="2000" dirty="0"/>
              <a:t>There are many types of selectors</a:t>
            </a:r>
          </a:p>
          <a:p>
            <a:pPr marL="152400" indent="0">
              <a:buNone/>
            </a:pPr>
            <a:endParaRPr lang="en-US" sz="2000" dirty="0"/>
          </a:p>
          <a:p>
            <a:pPr marL="152400" indent="0">
              <a:buNone/>
            </a:pPr>
            <a:r>
              <a:rPr lang="en-US" sz="2000" dirty="0"/>
              <a:t>Selectors can be combined to yield complex selections</a:t>
            </a:r>
          </a:p>
          <a:p>
            <a:pPr marL="152400" indent="0">
              <a:buNone/>
            </a:pPr>
            <a:endParaRPr lang="en-US" sz="2000" dirty="0"/>
          </a:p>
          <a:p>
            <a:pPr marL="152400" indent="0">
              <a:buNone/>
            </a:pPr>
            <a:r>
              <a:rPr lang="en-US" sz="2000" dirty="0"/>
              <a:t>Specificity determines which ruleset will apply</a:t>
            </a:r>
          </a:p>
          <a:p>
            <a:pPr marL="609600" lvl="1" indent="0">
              <a:buNone/>
            </a:pPr>
            <a:r>
              <a:rPr lang="en-US" sz="2000" dirty="0"/>
              <a:t>E.g., the </a:t>
            </a:r>
            <a:r>
              <a:rPr lang="en-US" sz="2000" i="1" dirty="0">
                <a:solidFill>
                  <a:schemeClr val="accent1">
                    <a:lumMod val="50000"/>
                  </a:schemeClr>
                </a:solidFill>
                <a:latin typeface="Consolas" panose="020B0609020204030204" pitchFamily="49" charset="0"/>
              </a:rPr>
              <a:t>p</a:t>
            </a:r>
            <a:r>
              <a:rPr lang="en-US" sz="2000" dirty="0"/>
              <a:t> selector is overridden by the </a:t>
            </a:r>
            <a:r>
              <a:rPr lang="en-US" sz="2000" i="1" dirty="0"/>
              <a:t>class</a:t>
            </a:r>
            <a:r>
              <a:rPr lang="en-US" sz="2000" dirty="0"/>
              <a:t> selector</a:t>
            </a:r>
          </a:p>
          <a:p>
            <a:endParaRPr lang="en-US" dirty="0"/>
          </a:p>
        </p:txBody>
      </p:sp>
    </p:spTree>
    <p:extLst>
      <p:ext uri="{BB962C8B-B14F-4D97-AF65-F5344CB8AC3E}">
        <p14:creationId xmlns:p14="http://schemas.microsoft.com/office/powerpoint/2010/main" val="24824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000" dirty="0">
                <a:solidFill>
                  <a:schemeClr val="tx2"/>
                </a:solidFill>
                <a:latin typeface="Consolas" panose="020B0609020204030204" pitchFamily="49" charset="0"/>
              </a:rPr>
              <a:t>class</a:t>
            </a:r>
            <a:r>
              <a:rPr lang="en-US" dirty="0"/>
              <a:t> Selector – Example</a:t>
            </a:r>
          </a:p>
        </p:txBody>
      </p:sp>
      <p:sp>
        <p:nvSpPr>
          <p:cNvPr id="3" name="Content Placeholder 2"/>
          <p:cNvSpPr>
            <a:spLocks noGrp="1"/>
          </p:cNvSpPr>
          <p:nvPr>
            <p:ph type="body" idx="1"/>
          </p:nvPr>
        </p:nvSpPr>
        <p:spPr/>
        <p:txBody>
          <a:bodyPr/>
          <a:lstStyle/>
          <a:p>
            <a:pPr marL="42863" indent="0">
              <a:buNone/>
            </a:pPr>
            <a:r>
              <a:rPr lang="en-US" sz="2000" b="1" dirty="0"/>
              <a:t>CSS:</a:t>
            </a:r>
          </a:p>
          <a:p>
            <a:pPr marL="0" indent="0">
              <a:buNone/>
            </a:pPr>
            <a:r>
              <a:rPr lang="en-US" sz="2000" dirty="0">
                <a:solidFill>
                  <a:srgbClr val="800000"/>
                </a:solidFill>
                <a:latin typeface="Consolas" panose="020B0609020204030204" pitchFamily="49" charset="0"/>
              </a:rPr>
              <a:t>.error</a:t>
            </a:r>
            <a:r>
              <a:rPr lang="en-US" sz="2000" dirty="0">
                <a:solidFill>
                  <a:srgbClr val="000000"/>
                </a:solidFill>
                <a:latin typeface="Consolas" panose="020B0609020204030204" pitchFamily="49" charset="0"/>
              </a:rPr>
              <a:t> {</a:t>
            </a:r>
          </a:p>
          <a:p>
            <a:pPr marL="0" indent="0">
              <a:buNone/>
            </a:pPr>
            <a:r>
              <a:rPr lang="en-US" sz="2000" dirty="0">
                <a:solidFill>
                  <a:srgbClr val="FF0000"/>
                </a:solidFill>
                <a:latin typeface="Consolas" panose="020B0609020204030204" pitchFamily="49" charset="0"/>
              </a:rPr>
              <a:t>	color</a:t>
            </a:r>
            <a:r>
              <a:rPr lang="en-US" sz="2000" dirty="0">
                <a:solidFill>
                  <a:srgbClr val="000000"/>
                </a:solidFill>
                <a:latin typeface="Consolas" panose="020B0609020204030204" pitchFamily="49" charset="0"/>
              </a:rPr>
              <a:t>: </a:t>
            </a:r>
            <a:r>
              <a:rPr lang="en-US" sz="2000" dirty="0">
                <a:solidFill>
                  <a:srgbClr val="0451A5"/>
                </a:solidFill>
                <a:latin typeface="Consolas" panose="020B0609020204030204" pitchFamily="49" charset="0"/>
              </a:rPr>
              <a:t>red</a:t>
            </a:r>
            <a:r>
              <a:rPr lang="en-US" sz="2000" dirty="0">
                <a:solidFill>
                  <a:srgbClr val="000000"/>
                </a:solidFill>
                <a:latin typeface="Consolas" panose="020B0609020204030204" pitchFamily="49" charset="0"/>
              </a:rPr>
              <a:t>;</a:t>
            </a:r>
          </a:p>
          <a:p>
            <a:pPr marL="0" indent="0">
              <a:buNone/>
            </a:pPr>
            <a:r>
              <a:rPr lang="en-US" sz="2000" dirty="0">
                <a:solidFill>
                  <a:srgbClr val="000000"/>
                </a:solidFill>
                <a:latin typeface="Consolas" panose="020B0609020204030204" pitchFamily="49" charset="0"/>
              </a:rPr>
              <a:t>}</a:t>
            </a:r>
          </a:p>
          <a:p>
            <a:pPr marL="42863" indent="0">
              <a:buNone/>
            </a:pPr>
            <a:endParaRPr lang="en-US" sz="2000" dirty="0"/>
          </a:p>
          <a:p>
            <a:pPr marL="42863" indent="0">
              <a:buNone/>
            </a:pPr>
            <a:endParaRPr lang="en-US" sz="2000" dirty="0"/>
          </a:p>
          <a:p>
            <a:pPr marL="42863" indent="0">
              <a:buNone/>
            </a:pPr>
            <a:r>
              <a:rPr lang="en-US" sz="2000" b="1" dirty="0"/>
              <a:t>HTML:</a:t>
            </a:r>
          </a:p>
          <a:p>
            <a:pPr marL="0" indent="0">
              <a:buNone/>
            </a:pPr>
            <a:r>
              <a:rPr lang="en-US" sz="2000" dirty="0">
                <a:solidFill>
                  <a:srgbClr val="800000"/>
                </a:solidFill>
                <a:latin typeface="Consolas" panose="020B0609020204030204" pitchFamily="49" charset="0"/>
              </a:rPr>
              <a:t>&lt;p</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class</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"error"</a:t>
            </a:r>
            <a:r>
              <a:rPr lang="en-US" sz="2000" dirty="0">
                <a:solidFill>
                  <a:srgbClr val="800000"/>
                </a:solidFill>
                <a:latin typeface="Consolas" panose="020B0609020204030204" pitchFamily="49" charset="0"/>
              </a:rPr>
              <a:t>&gt;</a:t>
            </a:r>
            <a:r>
              <a:rPr lang="en-US" sz="2000" dirty="0">
                <a:solidFill>
                  <a:srgbClr val="000000"/>
                </a:solidFill>
                <a:latin typeface="Consolas" panose="020B0609020204030204" pitchFamily="49" charset="0"/>
              </a:rPr>
              <a:t>This paragraph is red!</a:t>
            </a:r>
            <a:r>
              <a:rPr lang="en-US" sz="2000" dirty="0">
                <a:solidFill>
                  <a:srgbClr val="800000"/>
                </a:solidFill>
                <a:latin typeface="Consolas" panose="020B0609020204030204" pitchFamily="49" charset="0"/>
              </a:rPr>
              <a:t>&lt;/p&gt;</a:t>
            </a:r>
            <a:endParaRPr lang="en-US" sz="2000" dirty="0">
              <a:solidFill>
                <a:srgbClr val="000000"/>
              </a:solidFill>
              <a:latin typeface="Consolas" panose="020B0609020204030204" pitchFamily="49" charset="0"/>
            </a:endParaRPr>
          </a:p>
          <a:p>
            <a:pPr marL="0" indent="0">
              <a:buNone/>
            </a:pPr>
            <a:r>
              <a:rPr lang="en-US" sz="2000" dirty="0">
                <a:solidFill>
                  <a:srgbClr val="800000"/>
                </a:solidFill>
                <a:latin typeface="Consolas" panose="020B0609020204030204" pitchFamily="49" charset="0"/>
              </a:rPr>
              <a:t>&lt;h1</a:t>
            </a:r>
            <a:r>
              <a:rPr lang="en-US" sz="2000" dirty="0">
                <a:solidFill>
                  <a:srgbClr val="000000"/>
                </a:solidFill>
                <a:latin typeface="Consolas" panose="020B0609020204030204" pitchFamily="49" charset="0"/>
              </a:rPr>
              <a:t> </a:t>
            </a:r>
            <a:r>
              <a:rPr lang="en-US" sz="2000" dirty="0">
                <a:solidFill>
                  <a:srgbClr val="FF0000"/>
                </a:solidFill>
                <a:latin typeface="Consolas" panose="020B0609020204030204" pitchFamily="49" charset="0"/>
              </a:rPr>
              <a:t>class</a:t>
            </a:r>
            <a:r>
              <a:rPr lang="en-US" sz="2000" dirty="0">
                <a:solidFill>
                  <a:srgbClr val="000000"/>
                </a:solidFill>
                <a:latin typeface="Consolas" panose="020B0609020204030204" pitchFamily="49" charset="0"/>
              </a:rPr>
              <a:t>=</a:t>
            </a:r>
            <a:r>
              <a:rPr lang="en-US" sz="2000" dirty="0">
                <a:solidFill>
                  <a:srgbClr val="0000FF"/>
                </a:solidFill>
                <a:latin typeface="Consolas" panose="020B0609020204030204" pitchFamily="49" charset="0"/>
              </a:rPr>
              <a:t>"error"</a:t>
            </a:r>
            <a:r>
              <a:rPr lang="en-US" sz="2000" dirty="0">
                <a:solidFill>
                  <a:srgbClr val="800000"/>
                </a:solidFill>
                <a:latin typeface="Consolas" panose="020B0609020204030204" pitchFamily="49" charset="0"/>
              </a:rPr>
              <a:t>&gt;</a:t>
            </a:r>
            <a:r>
              <a:rPr lang="en-US" sz="2000" dirty="0">
                <a:solidFill>
                  <a:srgbClr val="000000"/>
                </a:solidFill>
                <a:latin typeface="Consolas" panose="020B0609020204030204" pitchFamily="49" charset="0"/>
              </a:rPr>
              <a:t>This header is red too!</a:t>
            </a:r>
            <a:r>
              <a:rPr lang="en-US" sz="2000" dirty="0">
                <a:solidFill>
                  <a:srgbClr val="800000"/>
                </a:solidFill>
                <a:latin typeface="Consolas" panose="020B0609020204030204" pitchFamily="49" charset="0"/>
              </a:rPr>
              <a:t>&lt;/h1&gt;</a:t>
            </a:r>
            <a:endParaRPr lang="en-US" sz="2000" dirty="0">
              <a:solidFill>
                <a:srgbClr val="000000"/>
              </a:solidFill>
              <a:latin typeface="Consolas" panose="020B0609020204030204" pitchFamily="49" charset="0"/>
            </a:endParaRPr>
          </a:p>
          <a:p>
            <a:pPr marL="42863" indent="0">
              <a:buNone/>
            </a:pPr>
            <a:endParaRPr lang="en-US" dirty="0"/>
          </a:p>
        </p:txBody>
      </p:sp>
    </p:spTree>
    <p:extLst>
      <p:ext uri="{BB962C8B-B14F-4D97-AF65-F5344CB8AC3E}">
        <p14:creationId xmlns:p14="http://schemas.microsoft.com/office/powerpoint/2010/main" val="328602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sz="3000" dirty="0">
                <a:solidFill>
                  <a:schemeClr val="tx2"/>
                </a:solidFill>
                <a:latin typeface="Consolas" panose="020B0609020204030204" pitchFamily="49" charset="0"/>
              </a:rPr>
              <a:t>class</a:t>
            </a:r>
            <a:r>
              <a:rPr lang="en-US" dirty="0"/>
              <a:t> Selector – More info</a:t>
            </a:r>
          </a:p>
        </p:txBody>
      </p:sp>
      <p:sp>
        <p:nvSpPr>
          <p:cNvPr id="3" name="Content Placeholder 2"/>
          <p:cNvSpPr>
            <a:spLocks noGrp="1"/>
          </p:cNvSpPr>
          <p:nvPr>
            <p:ph type="body" idx="1"/>
          </p:nvPr>
        </p:nvSpPr>
        <p:spPr>
          <a:xfrm>
            <a:off x="623891" y="1331068"/>
            <a:ext cx="7800109" cy="3251700"/>
          </a:xfrm>
        </p:spPr>
        <p:txBody>
          <a:bodyPr/>
          <a:lstStyle/>
          <a:p>
            <a:pPr marL="152400" indent="0">
              <a:buNone/>
            </a:pPr>
            <a:r>
              <a:rPr lang="en-US" sz="1800" dirty="0"/>
              <a:t>The </a:t>
            </a:r>
            <a:r>
              <a:rPr lang="en-US" sz="1800" b="1" dirty="0">
                <a:solidFill>
                  <a:schemeClr val="tx2"/>
                </a:solidFill>
                <a:latin typeface="Consolas" panose="020B0609020204030204" pitchFamily="49" charset="0"/>
              </a:rPr>
              <a:t>class</a:t>
            </a:r>
            <a:r>
              <a:rPr lang="en-US" sz="1800" dirty="0"/>
              <a:t> attribute can be added to any HTML element</a:t>
            </a:r>
          </a:p>
          <a:p>
            <a:pPr marL="152400" indent="0">
              <a:buNone/>
            </a:pPr>
            <a:endParaRPr lang="en-US" sz="1800" dirty="0"/>
          </a:p>
          <a:p>
            <a:pPr marL="152400" indent="0">
              <a:buNone/>
            </a:pPr>
            <a:r>
              <a:rPr lang="en-US" sz="1800" dirty="0"/>
              <a:t>It</a:t>
            </a:r>
            <a:r>
              <a:rPr lang="en-US" sz="1800" i="1" dirty="0"/>
              <a:t> classifies</a:t>
            </a:r>
            <a:r>
              <a:rPr lang="en-US" sz="1800" dirty="0"/>
              <a:t> the element, usually to determine which styles apply</a:t>
            </a:r>
          </a:p>
          <a:p>
            <a:pPr marL="609600" lvl="1" indent="0">
              <a:buNone/>
            </a:pPr>
            <a:r>
              <a:rPr lang="en-US" sz="1800" dirty="0"/>
              <a:t>This makes styles reusable across multiple elements</a:t>
            </a:r>
          </a:p>
          <a:p>
            <a:pPr marL="609600" lvl="1" indent="0">
              <a:buNone/>
            </a:pPr>
            <a:endParaRPr lang="en-US" sz="1800" dirty="0"/>
          </a:p>
          <a:p>
            <a:pPr marL="152400" indent="0">
              <a:buNone/>
            </a:pPr>
            <a:r>
              <a:rPr lang="en-US" sz="1800" dirty="0"/>
              <a:t>In CSS, HTML elements can be selected based on the value of the </a:t>
            </a:r>
            <a:r>
              <a:rPr lang="en-US" sz="1800" b="1" dirty="0">
                <a:solidFill>
                  <a:schemeClr val="tx2"/>
                </a:solidFill>
                <a:latin typeface="Consolas" panose="020B0609020204030204" pitchFamily="49" charset="0"/>
              </a:rPr>
              <a:t>class</a:t>
            </a:r>
            <a:r>
              <a:rPr lang="en-US" sz="1800" dirty="0"/>
              <a:t> attribute (using </a:t>
            </a:r>
            <a:r>
              <a:rPr lang="en-US" sz="1800" b="1" dirty="0"/>
              <a:t>.</a:t>
            </a:r>
            <a:r>
              <a:rPr lang="en-US" sz="1800" b="1" i="1" dirty="0"/>
              <a:t>value</a:t>
            </a:r>
            <a:r>
              <a:rPr lang="en-US" sz="1800" dirty="0"/>
              <a:t>)</a:t>
            </a:r>
          </a:p>
          <a:p>
            <a:pPr marL="152400" indent="0">
              <a:buNone/>
            </a:pPr>
            <a:endParaRPr lang="en-US" sz="1800" dirty="0"/>
          </a:p>
          <a:p>
            <a:pPr marL="152400" indent="0">
              <a:buNone/>
            </a:pPr>
            <a:r>
              <a:rPr lang="en-US" sz="1800" dirty="0"/>
              <a:t>It is </a:t>
            </a:r>
            <a:r>
              <a:rPr lang="en-US" sz="1800" i="1" dirty="0"/>
              <a:t>more specific</a:t>
            </a:r>
            <a:r>
              <a:rPr lang="en-US" sz="1800" dirty="0"/>
              <a:t> than the element selector</a:t>
            </a:r>
          </a:p>
          <a:p>
            <a:pPr marL="152400" indent="0">
              <a:buNone/>
            </a:pPr>
            <a:endParaRPr lang="en-US" sz="1800" dirty="0"/>
          </a:p>
          <a:p>
            <a:pPr marL="152400" indent="0">
              <a:buNone/>
            </a:pPr>
            <a:r>
              <a:rPr lang="en-US" sz="1800" dirty="0"/>
              <a:t>An HTML element can have any number of </a:t>
            </a:r>
            <a:r>
              <a:rPr lang="en-US" sz="1800" i="1" dirty="0"/>
              <a:t>classes</a:t>
            </a:r>
          </a:p>
        </p:txBody>
      </p:sp>
    </p:spTree>
    <p:extLst>
      <p:ext uri="{BB962C8B-B14F-4D97-AF65-F5344CB8AC3E}">
        <p14:creationId xmlns:p14="http://schemas.microsoft.com/office/powerpoint/2010/main" val="760240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Selector Example</a:t>
            </a:r>
          </a:p>
        </p:txBody>
      </p:sp>
      <p:sp>
        <p:nvSpPr>
          <p:cNvPr id="3" name="Content Placeholder 2"/>
          <p:cNvSpPr>
            <a:spLocks noGrp="1"/>
          </p:cNvSpPr>
          <p:nvPr>
            <p:ph type="body" idx="1"/>
          </p:nvPr>
        </p:nvSpPr>
        <p:spPr/>
        <p:txBody>
          <a:bodyPr anchor="ctr">
            <a:noAutofit/>
          </a:bodyPr>
          <a:lstStyle/>
          <a:p>
            <a:pPr marL="42863" indent="0" algn="ctr">
              <a:buNone/>
            </a:pPr>
            <a:r>
              <a:rPr lang="en-US" sz="2000" dirty="0">
                <a:hlinkClick r:id="rId3"/>
              </a:rPr>
              <a:t>https://jsfiddle.net/rs9qe04L/</a:t>
            </a:r>
            <a:endParaRPr lang="en-US" sz="2800" dirty="0"/>
          </a:p>
        </p:txBody>
      </p:sp>
    </p:spTree>
    <p:extLst>
      <p:ext uri="{BB962C8B-B14F-4D97-AF65-F5344CB8AC3E}">
        <p14:creationId xmlns:p14="http://schemas.microsoft.com/office/powerpoint/2010/main" val="909166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chemeClr val="accent4"/>
                </a:solidFill>
                <a:latin typeface="Consolas" panose="020B0609020204030204" pitchFamily="49" charset="0"/>
              </a:rPr>
              <a:t>id</a:t>
            </a:r>
            <a:r>
              <a:rPr lang="en-US" dirty="0"/>
              <a:t> Selector Example</a:t>
            </a:r>
          </a:p>
        </p:txBody>
      </p:sp>
      <p:sp>
        <p:nvSpPr>
          <p:cNvPr id="3" name="Content Placeholder 2"/>
          <p:cNvSpPr>
            <a:spLocks noGrp="1"/>
          </p:cNvSpPr>
          <p:nvPr>
            <p:ph type="body" idx="1"/>
          </p:nvPr>
        </p:nvSpPr>
        <p:spPr>
          <a:xfrm>
            <a:off x="789709" y="1351850"/>
            <a:ext cx="7800109" cy="3251700"/>
          </a:xfrm>
        </p:spPr>
        <p:txBody>
          <a:bodyPr/>
          <a:lstStyle/>
          <a:p>
            <a:pPr marL="0" indent="0">
              <a:buNone/>
            </a:pPr>
            <a:r>
              <a:rPr lang="en-US" sz="2400" b="1" dirty="0"/>
              <a:t>CSS:</a:t>
            </a:r>
          </a:p>
          <a:p>
            <a:pPr marL="0" indent="0">
              <a:buNone/>
            </a:pPr>
            <a:r>
              <a:rPr lang="en-US" sz="2400" dirty="0">
                <a:solidFill>
                  <a:srgbClr val="800000"/>
                </a:solidFill>
                <a:latin typeface="Consolas" panose="020B0609020204030204" pitchFamily="49" charset="0"/>
              </a:rPr>
              <a:t>#header1</a:t>
            </a:r>
            <a:r>
              <a:rPr lang="en-US" sz="2400" dirty="0">
                <a:solidFill>
                  <a:srgbClr val="000000"/>
                </a:solidFill>
                <a:latin typeface="Consolas" panose="020B0609020204030204" pitchFamily="49" charset="0"/>
              </a:rPr>
              <a:t> {</a:t>
            </a:r>
          </a:p>
          <a:p>
            <a:pPr marL="0" indent="0">
              <a:buNone/>
            </a:pPr>
            <a:r>
              <a:rPr lang="en-US" sz="2400" dirty="0">
                <a:solidFill>
                  <a:srgbClr val="FF0000"/>
                </a:solidFill>
                <a:latin typeface="Consolas" panose="020B0609020204030204" pitchFamily="49" charset="0"/>
              </a:rPr>
              <a:t>    text-align</a:t>
            </a:r>
            <a:r>
              <a:rPr lang="en-US" sz="2400" dirty="0">
                <a:solidFill>
                  <a:srgbClr val="000000"/>
                </a:solidFill>
                <a:latin typeface="Consolas" panose="020B0609020204030204" pitchFamily="49" charset="0"/>
              </a:rPr>
              <a:t>: </a:t>
            </a:r>
            <a:r>
              <a:rPr lang="en-US" sz="2400" dirty="0">
                <a:solidFill>
                  <a:srgbClr val="0451A5"/>
                </a:solidFill>
                <a:latin typeface="Consolas" panose="020B0609020204030204" pitchFamily="49" charset="0"/>
              </a:rPr>
              <a:t>center</a:t>
            </a:r>
            <a:r>
              <a:rPr lang="en-US" sz="2400" dirty="0">
                <a:solidFill>
                  <a:srgbClr val="000000"/>
                </a:solidFill>
                <a:latin typeface="Consolas" panose="020B0609020204030204" pitchFamily="49" charset="0"/>
              </a:rPr>
              <a:t>;</a:t>
            </a:r>
          </a:p>
          <a:p>
            <a:pPr marL="0" indent="0">
              <a:buNone/>
            </a:pPr>
            <a:r>
              <a:rPr lang="en-US" sz="2400" dirty="0">
                <a:solidFill>
                  <a:srgbClr val="000000"/>
                </a:solidFill>
                <a:latin typeface="Consolas" panose="020B0609020204030204" pitchFamily="49" charset="0"/>
              </a:rPr>
              <a:t>}</a:t>
            </a:r>
          </a:p>
          <a:p>
            <a:pPr marL="0" indent="0">
              <a:buNone/>
            </a:pPr>
            <a:endParaRPr lang="en-US" sz="2400" dirty="0">
              <a:solidFill>
                <a:schemeClr val="bg2">
                  <a:lumMod val="75000"/>
                </a:schemeClr>
              </a:solidFill>
            </a:endParaRPr>
          </a:p>
          <a:p>
            <a:pPr marL="0" indent="0">
              <a:buNone/>
            </a:pPr>
            <a:endParaRPr lang="en-US" sz="2400" dirty="0">
              <a:solidFill>
                <a:schemeClr val="bg2">
                  <a:lumMod val="75000"/>
                </a:schemeClr>
              </a:solidFill>
            </a:endParaRPr>
          </a:p>
          <a:p>
            <a:pPr marL="0" indent="0">
              <a:buNone/>
            </a:pPr>
            <a:r>
              <a:rPr lang="en-US" sz="2400" b="1" dirty="0"/>
              <a:t>HTML:</a:t>
            </a:r>
          </a:p>
          <a:p>
            <a:pPr marL="0" indent="0">
              <a:buNone/>
            </a:pPr>
            <a:r>
              <a:rPr lang="en-US" sz="2400" dirty="0">
                <a:solidFill>
                  <a:srgbClr val="800000"/>
                </a:solidFill>
                <a:latin typeface="Consolas" panose="020B0609020204030204" pitchFamily="49" charset="0"/>
              </a:rPr>
              <a:t>&lt;h2</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id</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"header1"</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This header is centered!</a:t>
            </a:r>
            <a:r>
              <a:rPr lang="en-US" sz="2400" dirty="0">
                <a:solidFill>
                  <a:srgbClr val="800000"/>
                </a:solidFill>
                <a:latin typeface="Consolas" panose="020B0609020204030204" pitchFamily="49" charset="0"/>
              </a:rPr>
              <a:t>&lt;h2&gt;</a:t>
            </a:r>
            <a:endParaRPr lang="en-US" sz="2400" dirty="0">
              <a:solidFill>
                <a:srgbClr val="000000"/>
              </a:solidFill>
              <a:latin typeface="Consolas" panose="020B0609020204030204" pitchFamily="49" charset="0"/>
            </a:endParaRPr>
          </a:p>
          <a:p>
            <a:pPr marL="42863" indent="0">
              <a:buNone/>
            </a:pPr>
            <a:endParaRPr lang="en-US" dirty="0"/>
          </a:p>
        </p:txBody>
      </p:sp>
    </p:spTree>
    <p:extLst>
      <p:ext uri="{BB962C8B-B14F-4D97-AF65-F5344CB8AC3E}">
        <p14:creationId xmlns:p14="http://schemas.microsoft.com/office/powerpoint/2010/main" val="556567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is the </a:t>
            </a:r>
            <a:r>
              <a:rPr lang="en-US" sz="3000" dirty="0">
                <a:solidFill>
                  <a:schemeClr val="accent1">
                    <a:lumMod val="50000"/>
                  </a:schemeClr>
                </a:solidFill>
                <a:latin typeface="Consolas" panose="020B0609020204030204" pitchFamily="49" charset="0"/>
              </a:rPr>
              <a:t>id</a:t>
            </a:r>
            <a:r>
              <a:rPr lang="en-US" dirty="0"/>
              <a:t> selector different?</a:t>
            </a:r>
          </a:p>
        </p:txBody>
      </p:sp>
      <p:sp>
        <p:nvSpPr>
          <p:cNvPr id="3" name="Content Placeholder 2"/>
          <p:cNvSpPr>
            <a:spLocks noGrp="1"/>
          </p:cNvSpPr>
          <p:nvPr>
            <p:ph type="body" idx="1"/>
          </p:nvPr>
        </p:nvSpPr>
        <p:spPr>
          <a:xfrm>
            <a:off x="561109" y="1351850"/>
            <a:ext cx="7931727" cy="3251700"/>
          </a:xfrm>
        </p:spPr>
        <p:txBody>
          <a:bodyPr anchor="ctr"/>
          <a:lstStyle/>
          <a:p>
            <a:pPr marL="152400" indent="0">
              <a:buNone/>
            </a:pPr>
            <a:r>
              <a:rPr lang="en-US" sz="2400" dirty="0"/>
              <a:t>The </a:t>
            </a:r>
            <a:r>
              <a:rPr lang="en-US" sz="2400" dirty="0">
                <a:solidFill>
                  <a:schemeClr val="accent1">
                    <a:lumMod val="50000"/>
                  </a:schemeClr>
                </a:solidFill>
                <a:latin typeface="Consolas" panose="020B0609020204030204" pitchFamily="49" charset="0"/>
              </a:rPr>
              <a:t>id</a:t>
            </a:r>
            <a:r>
              <a:rPr lang="en-US" sz="2400" dirty="0"/>
              <a:t> attribute is </a:t>
            </a:r>
            <a:r>
              <a:rPr lang="en-US" sz="2400" u="sng" dirty="0"/>
              <a:t>UNIQUE</a:t>
            </a:r>
            <a:r>
              <a:rPr lang="en-US" sz="2400" dirty="0"/>
              <a:t> to a given element</a:t>
            </a:r>
          </a:p>
          <a:p>
            <a:pPr marL="152400" indent="0">
              <a:buNone/>
            </a:pPr>
            <a:endParaRPr lang="en-US" sz="2400" dirty="0"/>
          </a:p>
          <a:p>
            <a:pPr marL="152400" indent="0">
              <a:buNone/>
            </a:pPr>
            <a:r>
              <a:rPr lang="en-US" sz="2400" dirty="0"/>
              <a:t>Use a hashtag to select the element in CSS (</a:t>
            </a:r>
            <a:r>
              <a:rPr lang="en-US" sz="2400" b="1" dirty="0"/>
              <a:t>#val</a:t>
            </a:r>
            <a:r>
              <a:rPr lang="en-US" sz="2400" dirty="0"/>
              <a:t>)</a:t>
            </a:r>
          </a:p>
          <a:p>
            <a:pPr marL="152400" indent="0">
              <a:buNone/>
            </a:pPr>
            <a:endParaRPr lang="en-US" sz="2400" dirty="0"/>
          </a:p>
          <a:p>
            <a:pPr marL="152400" indent="0">
              <a:buNone/>
            </a:pPr>
            <a:r>
              <a:rPr lang="en-US" sz="2400" dirty="0"/>
              <a:t>An element can only have ONE id</a:t>
            </a:r>
          </a:p>
        </p:txBody>
      </p:sp>
    </p:spTree>
    <p:extLst>
      <p:ext uri="{BB962C8B-B14F-4D97-AF65-F5344CB8AC3E}">
        <p14:creationId xmlns:p14="http://schemas.microsoft.com/office/powerpoint/2010/main" val="203904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 Selector Example</a:t>
            </a:r>
          </a:p>
        </p:txBody>
      </p:sp>
      <p:sp>
        <p:nvSpPr>
          <p:cNvPr id="3" name="Content Placeholder 2"/>
          <p:cNvSpPr>
            <a:spLocks noGrp="1"/>
          </p:cNvSpPr>
          <p:nvPr>
            <p:ph type="body" idx="1"/>
          </p:nvPr>
        </p:nvSpPr>
        <p:spPr/>
        <p:txBody>
          <a:bodyPr anchor="ctr">
            <a:noAutofit/>
          </a:bodyPr>
          <a:lstStyle/>
          <a:p>
            <a:pPr marL="42863" indent="0" algn="ctr">
              <a:buNone/>
            </a:pPr>
            <a:r>
              <a:rPr lang="en-US" sz="2000" dirty="0">
                <a:hlinkClick r:id="rId3"/>
              </a:rPr>
              <a:t>https://jsfiddle.net/uk6b49ws/</a:t>
            </a:r>
            <a:endParaRPr lang="en-US" sz="2000" dirty="0"/>
          </a:p>
        </p:txBody>
      </p:sp>
    </p:spTree>
    <p:extLst>
      <p:ext uri="{BB962C8B-B14F-4D97-AF65-F5344CB8AC3E}">
        <p14:creationId xmlns:p14="http://schemas.microsoft.com/office/powerpoint/2010/main" val="538337977"/>
      </p:ext>
    </p:extLst>
  </p:cSld>
  <p:clrMapOvr>
    <a:masterClrMapping/>
  </p:clrMapOvr>
</p:sld>
</file>

<file path=ppt/theme/theme1.xml><?xml version="1.0" encoding="utf-8"?>
<a:theme xmlns:a="http://schemas.openxmlformats.org/drawingml/2006/main" name="Blue Grid Interface &amp; Sticky Notes Company Profile by Slidesgo">
  <a:themeElements>
    <a:clrScheme name="Simple Light">
      <a:dk1>
        <a:srgbClr val="000000"/>
      </a:dk1>
      <a:lt1>
        <a:srgbClr val="FFFFFF"/>
      </a:lt1>
      <a:dk2>
        <a:srgbClr val="AA2FE6"/>
      </a:dk2>
      <a:lt2>
        <a:srgbClr val="FF7ACD"/>
      </a:lt2>
      <a:accent1>
        <a:srgbClr val="FFA27A"/>
      </a:accent1>
      <a:accent2>
        <a:srgbClr val="FFDF6D"/>
      </a:accent2>
      <a:accent3>
        <a:srgbClr val="8FFFC1"/>
      </a:accent3>
      <a:accent4>
        <a:srgbClr val="24069D"/>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651</Words>
  <Application>Microsoft Office PowerPoint</Application>
  <PresentationFormat>On-screen Show (16:9)</PresentationFormat>
  <Paragraphs>93</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Roboto Condensed Light</vt:lpstr>
      <vt:lpstr>Segoe UI</vt:lpstr>
      <vt:lpstr>Arial</vt:lpstr>
      <vt:lpstr>Krona One</vt:lpstr>
      <vt:lpstr>Miriam Libre</vt:lpstr>
      <vt:lpstr>Consolas</vt:lpstr>
      <vt:lpstr>Blue Grid Interface &amp; Sticky Notes Company Profile by Slidesgo</vt:lpstr>
      <vt:lpstr>More Selectors</vt:lpstr>
      <vt:lpstr>Selectors Recap </vt:lpstr>
      <vt:lpstr>More about selectors</vt:lpstr>
      <vt:lpstr>The class Selector – Example</vt:lpstr>
      <vt:lpstr>The class Selector – More info</vt:lpstr>
      <vt:lpstr>Class Selector Example</vt:lpstr>
      <vt:lpstr>id Selector Example</vt:lpstr>
      <vt:lpstr>How is the id selector different?</vt:lpstr>
      <vt:lpstr>ID Selector Example</vt:lpstr>
      <vt:lpstr>Descendant Selector</vt:lpstr>
      <vt:lpstr>Descendant Selector Example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HTML!</dc:title>
  <cp:lastModifiedBy>Joseph Maxwell</cp:lastModifiedBy>
  <cp:revision>4</cp:revision>
  <dcterms:modified xsi:type="dcterms:W3CDTF">2024-09-04T17:25:13Z</dcterms:modified>
</cp:coreProperties>
</file>