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8"/>
  </p:notesMasterIdLst>
  <p:sldIdLst>
    <p:sldId id="256" r:id="rId2"/>
    <p:sldId id="302" r:id="rId3"/>
    <p:sldId id="306" r:id="rId4"/>
    <p:sldId id="307" r:id="rId5"/>
    <p:sldId id="308" r:id="rId6"/>
    <p:sldId id="279" r:id="rId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Krona One" panose="020B0604020202020204" charset="0"/>
      <p:regular r:id="rId13"/>
    </p:embeddedFont>
    <p:embeddedFont>
      <p:font typeface="Miriam Libre" panose="00000500000000000000" pitchFamily="2" charset="-79"/>
      <p:regular r:id="rId14"/>
      <p:bold r:id="rId15"/>
    </p:embeddedFont>
    <p:embeddedFont>
      <p:font typeface="Roboto Condensed Light" panose="02000000000000000000" pitchFamily="2" charset="0"/>
      <p:regular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emphasize that the </a:t>
            </a:r>
            <a:r>
              <a:rPr lang="en-US" b="1" baseline="0" dirty="0"/>
              <a:t>span</a:t>
            </a:r>
            <a:r>
              <a:rPr lang="en-US" baseline="0" dirty="0"/>
              <a:t> element does not change much. It allows the CSS to style one part of the paragraph.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3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to guess how this will</a:t>
            </a:r>
            <a:r>
              <a:rPr lang="en-US" baseline="0" dirty="0"/>
              <a:t> appear. It will be two boxes, a red one on top of a black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97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351850"/>
            <a:ext cx="7704000" cy="32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37160"/>
            <a:ext cx="8572500" cy="6858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5193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1" r:id="rId4"/>
    <p:sldLayoutId id="2147483672" r:id="rId5"/>
    <p:sldLayoutId id="2147483673" r:id="rId6"/>
    <p:sldLayoutId id="2147483674" r:id="rId7"/>
    <p:sldLayoutId id="214748367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f9ranj5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w0o5uxk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highlight>
                  <a:schemeClr val="accent3"/>
                </a:highlight>
              </a:rPr>
              <a:t>More</a:t>
            </a:r>
            <a:r>
              <a:rPr lang="en" sz="5400" dirty="0"/>
              <a:t> HTML Elements</a:t>
            </a:r>
            <a:endParaRPr sz="5400" dirty="0"/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B8A8C1-57A6-FEB7-22B5-6C9A0CFCFBFE}"/>
              </a:ext>
            </a:extLst>
          </p:cNvPr>
          <p:cNvSpPr/>
          <p:nvPr/>
        </p:nvSpPr>
        <p:spPr>
          <a:xfrm>
            <a:off x="491836" y="1295400"/>
            <a:ext cx="8153400" cy="33735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422564"/>
            <a:ext cx="7704000" cy="595161"/>
          </a:xfrm>
        </p:spPr>
        <p:txBody>
          <a:bodyPr anchor="ctr"/>
          <a:lstStyle/>
          <a:p>
            <a:r>
              <a:rPr lang="en-US" dirty="0"/>
              <a:t>The </a:t>
            </a:r>
            <a:r>
              <a:rPr lang="en-US" sz="3000" dirty="0">
                <a:solidFill>
                  <a:schemeClr val="tx2"/>
                </a:solidFill>
                <a:latin typeface="Consolas" panose="020B0609020204030204" pitchFamily="49" charset="0"/>
              </a:rPr>
              <a:t>span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81891" y="1351850"/>
            <a:ext cx="7987145" cy="3251700"/>
          </a:xfrm>
        </p:spPr>
        <p:txBody>
          <a:bodyPr/>
          <a:lstStyle/>
          <a:p>
            <a:pPr marL="15240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A generic </a:t>
            </a:r>
            <a:r>
              <a:rPr lang="en-US" sz="1800" i="1" dirty="0">
                <a:solidFill>
                  <a:schemeClr val="bg1"/>
                </a:solidFill>
              </a:rPr>
              <a:t>inline</a:t>
            </a:r>
            <a:r>
              <a:rPr lang="en-US" sz="1800" dirty="0">
                <a:solidFill>
                  <a:schemeClr val="bg1"/>
                </a:solidFill>
              </a:rPr>
              <a:t> container–no new line</a:t>
            </a:r>
          </a:p>
          <a:p>
            <a:pPr marL="15240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Usually used to style a small part of </a:t>
            </a:r>
            <a:r>
              <a:rPr lang="en-US" sz="1800">
                <a:solidFill>
                  <a:schemeClr val="bg1"/>
                </a:solidFill>
              </a:rPr>
              <a:t>something bigger</a:t>
            </a:r>
            <a:endParaRPr lang="en-US" dirty="0">
              <a:solidFill>
                <a:srgbClr val="D7BA7D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b="1" dirty="0">
                <a:solidFill>
                  <a:srgbClr val="D7BA7D"/>
                </a:solidFill>
                <a:latin typeface="Consolas" panose="020B0609020204030204" pitchFamily="49" charset="0"/>
              </a:rPr>
              <a:t>.red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42863" indent="0">
              <a:buNone/>
            </a:pP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color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blue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42863" indent="0">
              <a:buNone/>
            </a:pP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42863" indent="0">
              <a:buNone/>
            </a:pP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This has a 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>
                <a:solidFill>
                  <a:srgbClr val="9CDCFE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"blue"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blue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span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word!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A7A38F-A6F2-43F8-17BC-7FFCF1BC1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61" y="4078101"/>
            <a:ext cx="5160559" cy="456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19A4D1-32C6-3B6B-EC80-E948DA8733F2}"/>
              </a:ext>
            </a:extLst>
          </p:cNvPr>
          <p:cNvSpPr txBox="1"/>
          <p:nvPr/>
        </p:nvSpPr>
        <p:spPr>
          <a:xfrm>
            <a:off x="2708621" y="371387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Span makes it so that only the word inside is blue </a:t>
            </a:r>
          </a:p>
        </p:txBody>
      </p:sp>
    </p:spTree>
    <p:extLst>
      <p:ext uri="{BB962C8B-B14F-4D97-AF65-F5344CB8AC3E}">
        <p14:creationId xmlns:p14="http://schemas.microsoft.com/office/powerpoint/2010/main" val="260655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Span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https://jsfiddle.net/f9ranj5m/</a:t>
            </a:r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81663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B07BD4-901B-D39E-2A0B-CAED9536EE37}"/>
              </a:ext>
            </a:extLst>
          </p:cNvPr>
          <p:cNvSpPr/>
          <p:nvPr/>
        </p:nvSpPr>
        <p:spPr>
          <a:xfrm>
            <a:off x="491836" y="1295400"/>
            <a:ext cx="8153400" cy="33735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387927"/>
            <a:ext cx="7704000" cy="629798"/>
          </a:xfrm>
        </p:spPr>
        <p:txBody>
          <a:bodyPr anchor="ctr"/>
          <a:lstStyle/>
          <a:p>
            <a:r>
              <a:rPr lang="en-US" dirty="0"/>
              <a:t>The </a:t>
            </a:r>
            <a:r>
              <a:rPr lang="en-US" sz="3000" dirty="0">
                <a:solidFill>
                  <a:schemeClr val="tx2"/>
                </a:solidFill>
                <a:latin typeface="Consolas" panose="020B0609020204030204" pitchFamily="49" charset="0"/>
              </a:rPr>
              <a:t>div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74964" y="1351850"/>
            <a:ext cx="7849036" cy="3251700"/>
          </a:xfrm>
        </p:spPr>
        <p:txBody>
          <a:bodyPr anchor="ctr">
            <a:normAutofit/>
          </a:bodyPr>
          <a:lstStyle/>
          <a:p>
            <a:pPr marL="15240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lang="en-US" sz="2000" b="1" dirty="0">
                <a:solidFill>
                  <a:schemeClr val="bg1"/>
                </a:solidFill>
              </a:rPr>
              <a:t>generic container</a:t>
            </a:r>
            <a:r>
              <a:rPr lang="en-US" sz="2000" dirty="0">
                <a:solidFill>
                  <a:schemeClr val="bg1"/>
                </a:solidFill>
              </a:rPr>
              <a:t> used for layouts and styling</a:t>
            </a:r>
          </a:p>
          <a:p>
            <a:pPr marL="15240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15240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One of the </a:t>
            </a:r>
            <a:r>
              <a:rPr lang="en-US" sz="2000" b="1" dirty="0">
                <a:solidFill>
                  <a:schemeClr val="bg1"/>
                </a:solidFill>
              </a:rPr>
              <a:t>most basic</a:t>
            </a:r>
            <a:r>
              <a:rPr lang="en-US" sz="2000" dirty="0">
                <a:solidFill>
                  <a:schemeClr val="bg1"/>
                </a:solidFill>
              </a:rPr>
              <a:t> HTML elements</a:t>
            </a:r>
          </a:p>
          <a:p>
            <a:pPr marL="15240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15240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Can be used to </a:t>
            </a:r>
            <a:r>
              <a:rPr lang="en-US" sz="2000" b="1" dirty="0">
                <a:solidFill>
                  <a:schemeClr val="bg1"/>
                </a:solidFill>
              </a:rPr>
              <a:t>separate</a:t>
            </a:r>
            <a:r>
              <a:rPr lang="en-US" sz="2000" dirty="0">
                <a:solidFill>
                  <a:schemeClr val="bg1"/>
                </a:solidFill>
              </a:rPr>
              <a:t> different parts of a page or section</a:t>
            </a:r>
          </a:p>
          <a:p>
            <a:pPr marL="15240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15240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A </a:t>
            </a:r>
            <a:r>
              <a:rPr lang="en-US" sz="2000" i="1" dirty="0">
                <a:solidFill>
                  <a:schemeClr val="bg1"/>
                </a:solidFill>
              </a:rPr>
              <a:t>block-level</a:t>
            </a:r>
            <a:r>
              <a:rPr lang="en-US" sz="2000" dirty="0">
                <a:solidFill>
                  <a:schemeClr val="bg1"/>
                </a:solidFill>
              </a:rPr>
              <a:t> element: stacks vertically</a:t>
            </a:r>
          </a:p>
          <a:p>
            <a:pPr marL="609600" lvl="1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This means it adds a new line on the top and bottom</a:t>
            </a:r>
          </a:p>
        </p:txBody>
      </p:sp>
    </p:spTree>
    <p:extLst>
      <p:ext uri="{BB962C8B-B14F-4D97-AF65-F5344CB8AC3E}">
        <p14:creationId xmlns:p14="http://schemas.microsoft.com/office/powerpoint/2010/main" val="293559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Div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46832" y="1207783"/>
            <a:ext cx="3793549" cy="3640931"/>
          </a:xfr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.box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width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200px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height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200px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#b1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background-color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#b2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background-color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0451A5"/>
                </a:solidFill>
                <a:latin typeface="Consolas" panose="020B0609020204030204" pitchFamily="49" charset="0"/>
              </a:rPr>
              <a:t>black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900179" y="3221182"/>
            <a:ext cx="3280930" cy="13577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>
                <a:latin typeface="Miriam Libre" panose="00000500000000000000" pitchFamily="2" charset="-79"/>
                <a:cs typeface="Miriam Libre" panose="00000500000000000000" pitchFamily="2" charset="-79"/>
                <a:hlinkClick r:id="rId3"/>
              </a:rPr>
              <a:t>https://jsfiddle.net/w0o5uxkt/</a:t>
            </a:r>
            <a:endParaRPr lang="en-US" sz="2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Miriam Libre" panose="00000500000000000000" pitchFamily="2" charset="-79"/>
              <a:ea typeface="Segoe UI" pitchFamily="34" charset="0"/>
              <a:cs typeface="Miriam Libre" panose="00000500000000000000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9148E-26FF-8D13-4315-8623A56E2311}"/>
              </a:ext>
            </a:extLst>
          </p:cNvPr>
          <p:cNvSpPr txBox="1"/>
          <p:nvPr/>
        </p:nvSpPr>
        <p:spPr>
          <a:xfrm>
            <a:off x="4572000" y="1356591"/>
            <a:ext cx="3845934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"box"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"b1"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I'm on top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"box"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"b2"</a:t>
            </a: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I'm on the bottom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762869A-EE17-440B-62A9-3E2CA1430639}"/>
              </a:ext>
            </a:extLst>
          </p:cNvPr>
          <p:cNvSpPr/>
          <p:nvPr/>
        </p:nvSpPr>
        <p:spPr>
          <a:xfrm>
            <a:off x="3387436" y="4156364"/>
            <a:ext cx="1052946" cy="692351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CSS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136AC7C-D8DF-16B3-EFA6-B49E54EB5E7D}"/>
              </a:ext>
            </a:extLst>
          </p:cNvPr>
          <p:cNvSpPr/>
          <p:nvPr/>
        </p:nvSpPr>
        <p:spPr>
          <a:xfrm>
            <a:off x="7045036" y="2418566"/>
            <a:ext cx="1372898" cy="692351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62161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275</Words>
  <Application>Microsoft Office PowerPoint</Application>
  <PresentationFormat>On-screen Show (16:9)</PresentationFormat>
  <Paragraphs>49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Roboto Condensed Light</vt:lpstr>
      <vt:lpstr>Arial</vt:lpstr>
      <vt:lpstr>Krona One</vt:lpstr>
      <vt:lpstr>Miriam Libre</vt:lpstr>
      <vt:lpstr>Consolas</vt:lpstr>
      <vt:lpstr>Blue Grid Interface &amp; Sticky Notes Company Profile by Slidesgo</vt:lpstr>
      <vt:lpstr>More HTML Elements</vt:lpstr>
      <vt:lpstr>The span Element</vt:lpstr>
      <vt:lpstr>Span Example</vt:lpstr>
      <vt:lpstr>The div Element</vt:lpstr>
      <vt:lpstr>Div Example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Joseph Maxwell</cp:lastModifiedBy>
  <cp:revision>5</cp:revision>
  <dcterms:modified xsi:type="dcterms:W3CDTF">2024-09-04T17:33:49Z</dcterms:modified>
</cp:coreProperties>
</file>