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279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Krona One" panose="020B0604020202020204" charset="0"/>
      <p:regular r:id="rId19"/>
    </p:embeddedFont>
    <p:embeddedFont>
      <p:font typeface="Miriam Libre" panose="00000500000000000000" pitchFamily="2" charset="-79"/>
      <p:regular r:id="rId20"/>
      <p:bold r:id="rId21"/>
    </p:embeddedFont>
    <p:embeddedFont>
      <p:font typeface="Roboto Condensed Light" panose="02000000000000000000" pitchFamily="2" charset="0"/>
      <p:regular r:id="rId22"/>
      <p:italic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example site to show Bootstrap</a:t>
            </a:r>
            <a:r>
              <a:rPr lang="en-US" baseline="0" dirty="0"/>
              <a:t> in action.</a:t>
            </a:r>
          </a:p>
          <a:p>
            <a:endParaRPr lang="en-US" baseline="0" dirty="0"/>
          </a:p>
          <a:p>
            <a:r>
              <a:rPr lang="en-US" baseline="0" dirty="0"/>
              <a:t>Ask the students the questions in the list to see if they can guess the answers.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24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</a:t>
            </a:r>
            <a:r>
              <a:rPr lang="en-US" baseline="0" dirty="0"/>
              <a:t> students which devices they use to visit websites.</a:t>
            </a:r>
          </a:p>
          <a:p>
            <a:endParaRPr lang="en-US" baseline="0" dirty="0"/>
          </a:p>
          <a:p>
            <a:r>
              <a:rPr lang="en-US" baseline="0" dirty="0"/>
              <a:t>Explain that more and more, web developers have to account for people using a variety of different devices to view information on the web.</a:t>
            </a:r>
          </a:p>
          <a:p>
            <a:endParaRPr lang="en-US" baseline="0" dirty="0"/>
          </a:p>
          <a:p>
            <a:r>
              <a:rPr lang="en-US" b="0" baseline="0" dirty="0"/>
              <a:t>Show the definition of </a:t>
            </a:r>
            <a:r>
              <a:rPr lang="en-US" b="1" baseline="0" dirty="0"/>
              <a:t>responsive web design</a:t>
            </a:r>
            <a:r>
              <a:rPr lang="en-US" b="0" baseline="0" dirty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5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Open the websites</a:t>
            </a:r>
            <a:r>
              <a:rPr lang="en-US" baseline="0" dirty="0"/>
              <a:t> and show them in desktop and mobile modes.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mobile mode, Wikipedia feels like a desktop website, and it is not easy to read everything on the screen. National Geographic feels like a mobile app!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percentage-based property</a:t>
            </a:r>
            <a:r>
              <a:rPr lang="en-US" baseline="0" dirty="0"/>
              <a:t> values, explain that the image’s width value will be 50% of the parent’s width.</a:t>
            </a:r>
          </a:p>
          <a:p>
            <a:endParaRPr lang="en-US" baseline="0" dirty="0"/>
          </a:p>
          <a:p>
            <a:r>
              <a:rPr lang="en-US" baseline="0" dirty="0"/>
              <a:t>For media queries, explain that wrapping a CSS ruleset in the query will mean it only applies if the condition is met. In this example, the </a:t>
            </a:r>
            <a:r>
              <a:rPr lang="en-US" b="1" baseline="0" dirty="0"/>
              <a:t>.grid</a:t>
            </a:r>
            <a:r>
              <a:rPr lang="en-US" b="0" baseline="0" dirty="0"/>
              <a:t> ruleset will only apply if the screen has </a:t>
            </a:r>
            <a:r>
              <a:rPr lang="en-US" b="0" i="1" baseline="0" dirty="0"/>
              <a:t>less</a:t>
            </a:r>
            <a:r>
              <a:rPr lang="en-US" b="0" baseline="0" dirty="0"/>
              <a:t> than a 600px 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7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the </a:t>
            </a:r>
            <a:r>
              <a:rPr lang="en-US" dirty="0" err="1"/>
              <a:t>Repl</a:t>
            </a:r>
            <a:r>
              <a:rPr lang="en-US" baseline="0" dirty="0"/>
              <a:t> and show how it works. Change the size of the viewport to see the image change its size and the grid go from horizontal to vertical.</a:t>
            </a:r>
          </a:p>
          <a:p>
            <a:endParaRPr lang="en-US" baseline="0" dirty="0"/>
          </a:p>
          <a:p>
            <a:r>
              <a:rPr lang="en-US" baseline="0" dirty="0"/>
              <a:t>Allow students </a:t>
            </a:r>
            <a:r>
              <a:rPr lang="en-US" b="1" baseline="0" dirty="0"/>
              <a:t>5 minutes</a:t>
            </a:r>
            <a:r>
              <a:rPr lang="en-US" baseline="0" dirty="0"/>
              <a:t> to work on this.</a:t>
            </a:r>
          </a:p>
          <a:p>
            <a:endParaRPr lang="en-US" baseline="0" dirty="0"/>
          </a:p>
          <a:p>
            <a:r>
              <a:rPr lang="en-US" i="1" baseline="0" dirty="0"/>
              <a:t>Note that these methods for responsive design are not as important, because Bootstrap takes care of a lot of this.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6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 little more</a:t>
            </a:r>
            <a:r>
              <a:rPr lang="en-US" baseline="0" dirty="0"/>
              <a:t> background on the purpose of Bootstrap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53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Students will not need to remember</a:t>
            </a:r>
            <a:r>
              <a:rPr lang="en-US" baseline="0" dirty="0"/>
              <a:t> </a:t>
            </a:r>
            <a:r>
              <a:rPr lang="en-US" dirty="0"/>
              <a:t>all this stuff – it should be copy/pasted when using bootstrap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07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classes are built into Bootstrap’s CSS.</a:t>
            </a:r>
            <a:r>
              <a:rPr lang="en-US" baseline="0" dirty="0"/>
              <a:t> All a developer needs to do is add the </a:t>
            </a:r>
            <a:r>
              <a:rPr lang="en-US" b="1" baseline="0" dirty="0"/>
              <a:t>class attribute</a:t>
            </a:r>
            <a:r>
              <a:rPr lang="en-US" b="0" baseline="0" dirty="0"/>
              <a:t> with the given value to an HTML element.</a:t>
            </a:r>
          </a:p>
          <a:p>
            <a:endParaRPr lang="en-US" b="0" baseline="0" dirty="0"/>
          </a:p>
          <a:p>
            <a:r>
              <a:rPr lang="en-US" b="0" baseline="0" dirty="0"/>
              <a:t>More on rows/columns on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77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adding</a:t>
            </a:r>
            <a:r>
              <a:rPr lang="en-US" baseline="0" dirty="0"/>
              <a:t> any of these classes will set the size of a column within a row.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Every column in a given row has to add</a:t>
            </a:r>
            <a:r>
              <a:rPr lang="en-US" baseline="0" dirty="0"/>
              <a:t> up to 12 total.</a:t>
            </a:r>
          </a:p>
          <a:p>
            <a:endParaRPr lang="en-US" baseline="0" dirty="0"/>
          </a:p>
          <a:p>
            <a:r>
              <a:rPr lang="en-US" baseline="0" dirty="0"/>
              <a:t>For example, the </a:t>
            </a:r>
            <a:r>
              <a:rPr lang="en-US" b="1" baseline="0" dirty="0"/>
              <a:t>col-md-1</a:t>
            </a:r>
            <a:r>
              <a:rPr lang="en-US" b="0" baseline="0" dirty="0"/>
              <a:t> class will set a column to be 1/12 width of the row. The </a:t>
            </a:r>
            <a:r>
              <a:rPr lang="en-US" b="1" baseline="0" dirty="0"/>
              <a:t>col-md-6</a:t>
            </a:r>
            <a:r>
              <a:rPr lang="en-US" b="0" baseline="0" dirty="0"/>
              <a:t> class will set a column to be ½ width of the row.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8858250" y="0"/>
            <a:ext cx="285750" cy="51435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3217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4-alpha.getbootstrap.com/examples/jumbotro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tni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ionalgeographic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responsiveoreg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highlight>
                  <a:schemeClr val="accent3"/>
                </a:highlight>
              </a:rPr>
              <a:t>Responsive</a:t>
            </a:r>
            <a:r>
              <a:rPr lang="en" sz="5400" dirty="0"/>
              <a:t> Web Design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Bootstrap Grid Columns</a:t>
            </a: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417421"/>
              </p:ext>
            </p:extLst>
          </p:nvPr>
        </p:nvGraphicFramePr>
        <p:xfrm>
          <a:off x="285750" y="1251725"/>
          <a:ext cx="8572500" cy="3600451"/>
        </p:xfrm>
        <a:graphic>
          <a:graphicData uri="http://schemas.openxmlformats.org/drawingml/2006/table">
            <a:tbl>
              <a:tblPr firstRow="1" bandRow="1"/>
              <a:tblGrid>
                <a:gridCol w="714375">
                  <a:extLst>
                    <a:ext uri="{9D8B030D-6E8A-4147-A177-3AD203B41FA5}">
                      <a16:colId xmlns:a16="http://schemas.microsoft.com/office/drawing/2014/main" val="1258232975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61860505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35357690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328264598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44986324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94212633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15526858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11506040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18518485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75629528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57760966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532092075"/>
                    </a:ext>
                  </a:extLst>
                </a:gridCol>
              </a:tblGrid>
              <a:tr h="8103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B8CED0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  <a:endParaRPr 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28572"/>
                  </a:ext>
                </a:extLst>
              </a:tr>
              <a:tr h="762861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col-md-4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col-md-4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col-md-4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56689"/>
                  </a:ext>
                </a:extLst>
              </a:tr>
              <a:tr h="647062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col-md-3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col-md-3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col-md-3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col-md-3</a:t>
                      </a:r>
                      <a:endParaRPr 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29442"/>
                  </a:ext>
                </a:extLst>
              </a:tr>
              <a:tr h="690086"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col-md-6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col-md-6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9673"/>
                  </a:ext>
                </a:extLst>
              </a:tr>
              <a:tr h="690085"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col-md-8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col-md-4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B8CED0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84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24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C9483D-AC31-6963-5F6A-22C424B8A07A}"/>
              </a:ext>
            </a:extLst>
          </p:cNvPr>
          <p:cNvSpPr/>
          <p:nvPr/>
        </p:nvSpPr>
        <p:spPr>
          <a:xfrm>
            <a:off x="498088" y="1286107"/>
            <a:ext cx="8155258" cy="33751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42863" indent="0">
              <a:buNone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https://v4-alpha.getbootstrap.com/examples/jumbotron/</a:t>
            </a:r>
            <a:endParaRPr lang="en-US" sz="22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2863" indent="0">
              <a:buNone/>
            </a:pPr>
            <a:endParaRPr lang="en-US" sz="2700" dirty="0"/>
          </a:p>
          <a:p>
            <a:pPr marL="428625" indent="-428625"/>
            <a:endParaRPr lang="en-US" sz="17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Which part is the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jumbotron</a:t>
            </a:r>
            <a:r>
              <a:rPr lang="en-US" sz="27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?</a:t>
            </a:r>
          </a:p>
          <a:p>
            <a:pPr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Which part is the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US" sz="27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?</a:t>
            </a:r>
          </a:p>
          <a:p>
            <a:pPr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What does the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container</a:t>
            </a:r>
            <a:r>
              <a:rPr lang="en-US" sz="27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class do?</a:t>
            </a:r>
          </a:p>
          <a:p>
            <a:pPr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What does the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text-center</a:t>
            </a:r>
            <a:r>
              <a:rPr lang="en-US" sz="27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class do?</a:t>
            </a:r>
          </a:p>
          <a:p>
            <a:pPr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Which class would be used for the columns?</a:t>
            </a:r>
          </a:p>
          <a:p>
            <a:pPr marL="42863" indent="0">
              <a:buNone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53918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1800" dirty="0">
                <a:solidFill>
                  <a:schemeClr val="tx1"/>
                </a:solidFill>
              </a:rPr>
              <a:t>What devices do you use to view web content?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ctr"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Desktop computer, laptop, smartphone, tablet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42863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42863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Information should be accessible across devices</a:t>
            </a:r>
          </a:p>
          <a:p>
            <a:pPr marL="42863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42863" indent="0">
              <a:buNone/>
            </a:pPr>
            <a:r>
              <a:rPr lang="en-US" sz="2700" b="1" dirty="0">
                <a:solidFill>
                  <a:schemeClr val="tx1"/>
                </a:solidFill>
              </a:rPr>
              <a:t>Responsive web design</a:t>
            </a:r>
            <a:r>
              <a:rPr lang="en-US" sz="2700" dirty="0">
                <a:solidFill>
                  <a:schemeClr val="tx1"/>
                </a:solidFill>
              </a:rPr>
              <a:t> is an approach to web design that makes webpages render well on a variety of devices and window or screen sizes</a:t>
            </a:r>
          </a:p>
          <a:p>
            <a:pPr marL="42863" indent="0">
              <a:buNone/>
            </a:pPr>
            <a:endParaRPr 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Responsiveness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2863" indent="0">
              <a:buNone/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Bad:</a:t>
            </a:r>
          </a:p>
          <a:p>
            <a:pPr marL="42863" indent="0">
              <a:buNone/>
            </a:pPr>
            <a:r>
              <a:rPr lang="en-US" sz="3000" dirty="0">
                <a:hlinkClick r:id="rId3"/>
              </a:rPr>
              <a:t>https://en.wikipedia.org/wiki/Fortnite</a:t>
            </a:r>
            <a:endParaRPr lang="en-US" sz="3000" b="1" dirty="0"/>
          </a:p>
          <a:p>
            <a:pPr marL="42863" indent="0">
              <a:buNone/>
            </a:pPr>
            <a:endParaRPr lang="en-US" sz="3000" b="1" dirty="0"/>
          </a:p>
          <a:p>
            <a:pPr marL="42863" indent="0">
              <a:buNone/>
            </a:pPr>
            <a:endParaRPr lang="en-US" sz="3000" b="1" dirty="0"/>
          </a:p>
          <a:p>
            <a:pPr marL="42863" indent="0">
              <a:buNone/>
            </a:pP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Good:</a:t>
            </a:r>
          </a:p>
          <a:p>
            <a:pPr marL="42863" indent="0">
              <a:buNone/>
            </a:pPr>
            <a:r>
              <a:rPr lang="en-US" sz="3000" dirty="0">
                <a:hlinkClick r:id="rId4"/>
              </a:rPr>
              <a:t>https://www.nationalgeographic.com/</a:t>
            </a:r>
            <a:endParaRPr lang="en-US" sz="3000" dirty="0"/>
          </a:p>
          <a:p>
            <a:pPr marL="42863" indent="0">
              <a:buNone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7435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Responsive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626058"/>
            <a:ext cx="2729782" cy="2804514"/>
          </a:xfrm>
        </p:spPr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800" dirty="0"/>
              <a:t>Use </a:t>
            </a:r>
            <a:r>
              <a:rPr lang="en-US" sz="1800" i="1" dirty="0"/>
              <a:t>percentage-based</a:t>
            </a:r>
            <a:r>
              <a:rPr lang="en-US" sz="1800" dirty="0"/>
              <a:t> property values in CSS</a:t>
            </a:r>
          </a:p>
          <a:p>
            <a:pPr marL="152400" indent="0">
              <a:buNone/>
            </a:pPr>
            <a:endParaRPr lang="en-US" sz="2000" dirty="0"/>
          </a:p>
          <a:p>
            <a:pPr marL="42863" indent="0">
              <a:buNone/>
            </a:pP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50%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2863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9167A-AC99-207E-DD98-49DB86EDC222}"/>
              </a:ext>
            </a:extLst>
          </p:cNvPr>
          <p:cNvSpPr txBox="1"/>
          <p:nvPr/>
        </p:nvSpPr>
        <p:spPr>
          <a:xfrm>
            <a:off x="3449782" y="1626058"/>
            <a:ext cx="50846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indent="0">
              <a:buNone/>
            </a:pPr>
            <a:r>
              <a:rPr lang="en-US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Use </a:t>
            </a:r>
            <a:r>
              <a:rPr lang="en-US" sz="1800" i="1" dirty="0">
                <a:latin typeface="Miriam Libre" panose="00000500000000000000" pitchFamily="2" charset="-79"/>
                <a:cs typeface="Miriam Libre" panose="00000500000000000000" pitchFamily="2" charset="-79"/>
              </a:rPr>
              <a:t>media queries</a:t>
            </a:r>
            <a:r>
              <a:rPr lang="en-US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 to style HTML based on the current viewport</a:t>
            </a:r>
          </a:p>
          <a:p>
            <a:pPr marL="152400" indent="0">
              <a:buNone/>
            </a:pPr>
            <a:endParaRPr lang="en-US" sz="18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42863" indent="0">
              <a:buNone/>
            </a:pP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@media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42863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.grid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block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42863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730DA9-A26E-8BFC-5023-2ED25B707531}"/>
              </a:ext>
            </a:extLst>
          </p:cNvPr>
          <p:cNvCxnSpPr/>
          <p:nvPr/>
        </p:nvCxnSpPr>
        <p:spPr>
          <a:xfrm flipV="1">
            <a:off x="3304310" y="1913659"/>
            <a:ext cx="0" cy="2168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48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16478" y="1359284"/>
            <a:ext cx="7911044" cy="3251700"/>
          </a:xfrm>
        </p:spPr>
        <p:txBody>
          <a:bodyPr/>
          <a:lstStyle/>
          <a:p>
            <a:pPr marL="42863" indent="0">
              <a:buNone/>
            </a:pPr>
            <a:r>
              <a:rPr lang="en-US" sz="2000" dirty="0"/>
              <a:t>Go to </a:t>
            </a:r>
            <a:r>
              <a:rPr lang="en-US" sz="3200" b="1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</a:t>
            </a:r>
            <a:r>
              <a:rPr lang="en-US" sz="3200" b="1" dirty="0" err="1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responsiveoregon</a:t>
            </a:r>
            <a:endParaRPr lang="en-US" sz="3200" b="1" dirty="0">
              <a:solidFill>
                <a:schemeClr val="bg2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428625" indent="-385763">
              <a:buClr>
                <a:schemeClr val="tx1"/>
              </a:buClr>
              <a:buSzPct val="100000"/>
              <a:buAutoNum type="arabicPeriod"/>
            </a:pPr>
            <a:r>
              <a:rPr lang="en-US" sz="2000" dirty="0"/>
              <a:t>Make the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/>
              <a:t> font bigger</a:t>
            </a:r>
          </a:p>
          <a:p>
            <a:pPr marL="428625" indent="-385763">
              <a:buClr>
                <a:schemeClr val="tx1"/>
              </a:buClr>
              <a:buSzPct val="100000"/>
              <a:buAutoNum type="arabicPeriod"/>
            </a:pPr>
            <a:r>
              <a:rPr lang="en-US" sz="2000" dirty="0"/>
              <a:t>Make the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2000" dirty="0"/>
              <a:t> bigger</a:t>
            </a:r>
          </a:p>
          <a:p>
            <a:pPr marL="428625" indent="-385763">
              <a:buClr>
                <a:schemeClr val="tx1"/>
              </a:buClr>
              <a:buSzPct val="100000"/>
              <a:buAutoNum type="arabicPeriod"/>
            </a:pPr>
            <a:r>
              <a:rPr lang="en-US" sz="2000" dirty="0"/>
              <a:t>Make the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max-width</a:t>
            </a:r>
            <a:r>
              <a:rPr lang="en-US" sz="2000" dirty="0"/>
              <a:t> for the mobile viewer smaller</a:t>
            </a:r>
          </a:p>
          <a:p>
            <a:pPr marL="428625" indent="-385763">
              <a:buClr>
                <a:schemeClr val="tx1"/>
              </a:buClr>
              <a:buSzPct val="100000"/>
              <a:buAutoNum type="arabicPeriod"/>
            </a:pPr>
            <a:endParaRPr lang="en-US" sz="2000" dirty="0"/>
          </a:p>
          <a:p>
            <a:pPr marL="428625" indent="-385763">
              <a:buClr>
                <a:schemeClr val="tx1"/>
              </a:buClr>
              <a:buSzPct val="100000"/>
              <a:buAutoNum type="arabicPeriod"/>
            </a:pPr>
            <a:r>
              <a:rPr lang="en-US" sz="2000" b="1" i="1" dirty="0"/>
              <a:t>CHALLENGE:</a:t>
            </a:r>
            <a:r>
              <a:rPr lang="en-US" sz="2000" i="1" dirty="0"/>
              <a:t> Add an additional column</a:t>
            </a:r>
          </a:p>
        </p:txBody>
      </p:sp>
    </p:spTree>
    <p:extLst>
      <p:ext uri="{BB962C8B-B14F-4D97-AF65-F5344CB8AC3E}">
        <p14:creationId xmlns:p14="http://schemas.microsoft.com/office/powerpoint/2010/main" val="110683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– A Better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557521" y="1351850"/>
            <a:ext cx="5073523" cy="3251700"/>
          </a:xfrm>
        </p:spPr>
        <p:txBody>
          <a:bodyPr anchor="ctr">
            <a:no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/>
              <a:t>Bootstrap</a:t>
            </a:r>
            <a:r>
              <a:rPr lang="en-US" sz="1800" dirty="0"/>
              <a:t> is a free and open-source front-end web framework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It allows web developers to make their websites responsive out-of-the-box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It has a collection of existing CSS classes that developers can apply to their HTML</a:t>
            </a:r>
          </a:p>
        </p:txBody>
      </p:sp>
      <p:pic>
        <p:nvPicPr>
          <p:cNvPr id="1028" name="Picture 4" descr="Image result for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556153"/>
            <a:ext cx="2837521" cy="283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85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“Pull yourself up by your bootstraps”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3461818"/>
            <a:ext cx="7704000" cy="1141731"/>
          </a:xfrm>
        </p:spPr>
        <p:txBody>
          <a:bodyPr/>
          <a:lstStyle/>
          <a:p>
            <a:pPr marL="323850" indent="-171450"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Bootstrap allows developers to quickly prototype ideas without having to concern themselves with the user interface</a:t>
            </a:r>
          </a:p>
          <a:p>
            <a:pPr marL="323850" indent="-171450">
              <a:buSzPct val="100000"/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323850" indent="-171450"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It is a very good starting point for new projects </a:t>
            </a:r>
          </a:p>
        </p:txBody>
      </p:sp>
      <p:pic>
        <p:nvPicPr>
          <p:cNvPr id="2052" name="Picture 4" descr="Image result for pull yourself up by your bootstra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215" y="1247879"/>
            <a:ext cx="3967569" cy="19837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7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863" indent="0">
              <a:buNone/>
            </a:pPr>
            <a:r>
              <a:rPr lang="en-US" sz="2400" b="1" dirty="0"/>
              <a:t>Meta tag</a:t>
            </a:r>
            <a:r>
              <a:rPr lang="en-US" sz="2400" dirty="0"/>
              <a:t> – set viewport to scale appropriately</a:t>
            </a:r>
          </a:p>
          <a:p>
            <a:pPr marL="42863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 initial-scale=1"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sz="2400" dirty="0"/>
          </a:p>
          <a:p>
            <a:pPr marL="42863" indent="0">
              <a:buNone/>
            </a:pPr>
            <a:r>
              <a:rPr lang="en-US" sz="2400" b="1" dirty="0"/>
              <a:t>Link tag</a:t>
            </a:r>
            <a:r>
              <a:rPr lang="en-US" sz="2400" dirty="0"/>
              <a:t> – import Bootstrap’s CSS</a:t>
            </a:r>
          </a:p>
          <a:p>
            <a:pPr marL="42863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"https://maxcdn.bootstrapcdn.com/bootstrap/4.3.1/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/bootstrap.min.css"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231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2863" indent="0">
              <a:buNone/>
            </a:pP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jumbotron</a:t>
            </a:r>
            <a:r>
              <a:rPr lang="en-US" sz="1600" dirty="0"/>
              <a:t> – to create big banner headers</a:t>
            </a:r>
          </a:p>
          <a:p>
            <a:pPr marL="42863" indent="0"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text-center</a:t>
            </a:r>
            <a:r>
              <a:rPr lang="en-US" sz="1600" dirty="0"/>
              <a:t> – to center text</a:t>
            </a:r>
          </a:p>
          <a:p>
            <a:pPr marL="42863" indent="0"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container</a:t>
            </a:r>
            <a:r>
              <a:rPr lang="en-US" sz="1600" dirty="0"/>
              <a:t> – to add space on sides</a:t>
            </a:r>
          </a:p>
          <a:p>
            <a:pPr marL="42863" indent="0"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sz="1600" dirty="0"/>
              <a:t> – to create grid rows</a:t>
            </a:r>
          </a:p>
          <a:p>
            <a:pPr marL="42863" indent="0"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col-md-</a:t>
            </a:r>
            <a:r>
              <a:rPr lang="en-US" sz="3200" b="1" dirty="0">
                <a:solidFill>
                  <a:srgbClr val="FF83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/>
              <a:t> – to create grid columns (sized by </a:t>
            </a:r>
            <a:r>
              <a:rPr lang="en-US" sz="3200" b="1" dirty="0">
                <a:solidFill>
                  <a:srgbClr val="FF83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/>
              <a:t>)</a:t>
            </a:r>
          </a:p>
          <a:p>
            <a:pPr marL="42863" indent="0">
              <a:buNone/>
            </a:pPr>
            <a:endParaRPr lang="en-US" sz="1600" dirty="0"/>
          </a:p>
          <a:p>
            <a:pPr marL="42863" indent="0">
              <a:buNone/>
            </a:pPr>
            <a:r>
              <a:rPr lang="en-US" sz="1600" i="1" dirty="0"/>
              <a:t>Each </a:t>
            </a:r>
            <a:r>
              <a:rPr lang="en-US" sz="1600" b="1" i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.row</a:t>
            </a:r>
            <a:r>
              <a:rPr lang="en-US" sz="1600" i="1" dirty="0"/>
              <a:t> has 12 columns total, but they can merge depending on the class of the cell </a:t>
            </a:r>
            <a:r>
              <a:rPr lang="en-US" sz="1600" b="1" i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div</a:t>
            </a:r>
            <a:endParaRPr lang="en-US" sz="1800" b="1" i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615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821</Words>
  <Application>Microsoft Office PowerPoint</Application>
  <PresentationFormat>On-screen Show (16:9)</PresentationFormat>
  <Paragraphs>135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Roboto Condensed Light</vt:lpstr>
      <vt:lpstr>Consolas</vt:lpstr>
      <vt:lpstr>Arial</vt:lpstr>
      <vt:lpstr>Segoe UI</vt:lpstr>
      <vt:lpstr>Miriam Libre</vt:lpstr>
      <vt:lpstr>Krona One</vt:lpstr>
      <vt:lpstr>Blue Grid Interface &amp; Sticky Notes Company Profile by Slidesgo</vt:lpstr>
      <vt:lpstr>Responsive Web Design</vt:lpstr>
      <vt:lpstr>What devices do you use to view web content?</vt:lpstr>
      <vt:lpstr>Responsiveness Examples</vt:lpstr>
      <vt:lpstr>Manual Responsive Design</vt:lpstr>
      <vt:lpstr>Practice</vt:lpstr>
      <vt:lpstr>Bootstrap – A Better Way</vt:lpstr>
      <vt:lpstr>“Pull yourself up by your bootstraps”</vt:lpstr>
      <vt:lpstr>Bootstrap Code</vt:lpstr>
      <vt:lpstr>Bootstrap Classes</vt:lpstr>
      <vt:lpstr>Bootstrap Grid Columns</vt:lpstr>
      <vt:lpstr>Bootstrap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7</cp:revision>
  <dcterms:modified xsi:type="dcterms:W3CDTF">2024-11-05T19:23:42Z</dcterms:modified>
</cp:coreProperties>
</file>