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307" r:id="rId3"/>
    <p:sldId id="309" r:id="rId4"/>
    <p:sldId id="311" r:id="rId5"/>
    <p:sldId id="310" r:id="rId6"/>
    <p:sldId id="312" r:id="rId7"/>
    <p:sldId id="313" r:id="rId8"/>
    <p:sldId id="314" r:id="rId9"/>
    <p:sldId id="315" r:id="rId10"/>
    <p:sldId id="316" r:id="rId11"/>
    <p:sldId id="317" r:id="rId12"/>
    <p:sldId id="279"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Krona One" panose="020B0604020202020204" charset="0"/>
      <p:regular r:id="rId19"/>
    </p:embeddedFont>
    <p:embeddedFont>
      <p:font typeface="Miriam Libre" panose="00000500000000000000" pitchFamily="2" charset="-79"/>
      <p:regular r:id="rId20"/>
      <p:bold r:id="rId21"/>
    </p:embeddedFont>
    <p:embeddedFont>
      <p:font typeface="Roboto Condensed Light" panose="02000000000000000000" pitchFamily="2" charset="0"/>
      <p:regular r:id="rId22"/>
      <p:italic r:id="rId23"/>
    </p:embeddedFont>
    <p:embeddedFont>
      <p:font typeface="Segoe UI" panose="020B05020402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A8121-69E1-4132-A0E2-CE15BAFBFB63}">
  <a:tblStyle styleId="{864A8121-69E1-4132-A0E2-CE15BAFBFB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6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Talk</a:t>
            </a:r>
            <a:r>
              <a:rPr lang="en-US" baseline="0" dirty="0"/>
              <a:t> a little more about selectors.</a:t>
            </a:r>
          </a:p>
          <a:p>
            <a:endParaRPr lang="en-US" baseline="0" dirty="0"/>
          </a:p>
          <a:p>
            <a:r>
              <a:rPr lang="en-US" baseline="0" dirty="0"/>
              <a:t>This slide mentions the </a:t>
            </a:r>
            <a:r>
              <a:rPr lang="en-US" b="1" baseline="0" dirty="0"/>
              <a:t>class</a:t>
            </a:r>
            <a:r>
              <a:rPr lang="en-US" b="0" baseline="0" dirty="0"/>
              <a:t> selector – the students should not be familiar with that yet. The next slide gives an example of class selectors, and the slide after that explains them more fully.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“error”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the space between the parent and</a:t>
            </a:r>
            <a:r>
              <a:rPr lang="en-US" baseline="0" dirty="0"/>
              <a:t> child element name in the selector. </a:t>
            </a:r>
            <a:r>
              <a:rPr lang="en-US" dirty="0"/>
              <a:t>This ruleset will only apply to image</a:t>
            </a:r>
            <a:r>
              <a:rPr lang="en-US" baseline="0" dirty="0"/>
              <a:t> elements </a:t>
            </a:r>
            <a:r>
              <a:rPr lang="en-US" i="1" baseline="0" dirty="0"/>
              <a:t>within</a:t>
            </a:r>
            <a:r>
              <a:rPr lang="en-US" i="0" baseline="0" dirty="0"/>
              <a:t> anchor elements.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3404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emphasize the nesting of the </a:t>
            </a:r>
            <a:r>
              <a:rPr lang="en-US" b="1" baseline="0" dirty="0" err="1"/>
              <a:t>img</a:t>
            </a:r>
            <a:r>
              <a:rPr lang="en-US" b="0" baseline="0" dirty="0"/>
              <a:t> element within the </a:t>
            </a:r>
            <a:r>
              <a:rPr lang="en-US" b="1" baseline="0" dirty="0"/>
              <a:t>a</a:t>
            </a:r>
            <a:r>
              <a:rPr lang="en-US" b="0" baseline="0" dirty="0"/>
              <a:t> element. Note that the </a:t>
            </a:r>
            <a:r>
              <a:rPr lang="en-US" b="1" baseline="0" dirty="0" err="1"/>
              <a:t>img</a:t>
            </a:r>
            <a:r>
              <a:rPr lang="en-US" b="0" baseline="0" dirty="0"/>
              <a:t> element outside of an </a:t>
            </a:r>
            <a:r>
              <a:rPr lang="en-US" b="1" baseline="0" dirty="0"/>
              <a:t>a</a:t>
            </a:r>
            <a:r>
              <a:rPr lang="en-US" b="0" baseline="0" dirty="0"/>
              <a:t> element is not affected by the style.</a:t>
            </a:r>
            <a:endParaRPr lang="en-US"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2073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4"/>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20000" y="1351850"/>
            <a:ext cx="7704000" cy="3251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sz="1200"/>
            </a:lvl2pPr>
            <a:lvl3pPr marL="1371600" lvl="2" indent="-304800" rtl="0">
              <a:spcBef>
                <a:spcPts val="0"/>
              </a:spcBef>
              <a:spcAft>
                <a:spcPts val="0"/>
              </a:spcAft>
              <a:buClr>
                <a:srgbClr val="434343"/>
              </a:buClr>
              <a:buSzPts val="1200"/>
              <a:buFont typeface="Roboto Condensed Light"/>
              <a:buAutoNum type="romanLcPeriod"/>
              <a:defRPr sz="1200"/>
            </a:lvl3pPr>
            <a:lvl4pPr marL="1828800" lvl="3" indent="-304800" rtl="0">
              <a:spcBef>
                <a:spcPts val="0"/>
              </a:spcBef>
              <a:spcAft>
                <a:spcPts val="0"/>
              </a:spcAft>
              <a:buClr>
                <a:srgbClr val="434343"/>
              </a:buClr>
              <a:buSzPts val="1200"/>
              <a:buFont typeface="Roboto Condensed Light"/>
              <a:buAutoNum type="arabicPeriod"/>
              <a:defRPr sz="1200"/>
            </a:lvl4pPr>
            <a:lvl5pPr marL="2286000" lvl="4" indent="-304800" rtl="0">
              <a:spcBef>
                <a:spcPts val="0"/>
              </a:spcBef>
              <a:spcAft>
                <a:spcPts val="0"/>
              </a:spcAft>
              <a:buClr>
                <a:srgbClr val="434343"/>
              </a:buClr>
              <a:buSzPts val="1200"/>
              <a:buFont typeface="Roboto Condensed Light"/>
              <a:buAutoNum type="alphaLcPeriod"/>
              <a:defRPr sz="1200"/>
            </a:lvl5pPr>
            <a:lvl6pPr marL="2743200" lvl="5" indent="-304800" rtl="0">
              <a:spcBef>
                <a:spcPts val="0"/>
              </a:spcBef>
              <a:spcAft>
                <a:spcPts val="0"/>
              </a:spcAft>
              <a:buClr>
                <a:srgbClr val="434343"/>
              </a:buClr>
              <a:buSzPts val="1200"/>
              <a:buFont typeface="Roboto Condensed Light"/>
              <a:buAutoNum type="romanLcPeriod"/>
              <a:defRPr sz="1200"/>
            </a:lvl6pPr>
            <a:lvl7pPr marL="3200400" lvl="6" indent="-304800" rtl="0">
              <a:spcBef>
                <a:spcPts val="0"/>
              </a:spcBef>
              <a:spcAft>
                <a:spcPts val="0"/>
              </a:spcAft>
              <a:buClr>
                <a:srgbClr val="434343"/>
              </a:buClr>
              <a:buSzPts val="1200"/>
              <a:buFont typeface="Roboto Condensed Light"/>
              <a:buAutoNum type="arabicPeriod"/>
              <a:defRPr sz="1200"/>
            </a:lvl7pPr>
            <a:lvl8pPr marL="3657600" lvl="7" indent="-304800" rtl="0">
              <a:spcBef>
                <a:spcPts val="0"/>
              </a:spcBef>
              <a:spcAft>
                <a:spcPts val="0"/>
              </a:spcAft>
              <a:buClr>
                <a:srgbClr val="434343"/>
              </a:buClr>
              <a:buSzPts val="1200"/>
              <a:buFont typeface="Roboto Condensed Light"/>
              <a:buAutoNum type="alphaLcPeriod"/>
              <a:defRPr sz="1200"/>
            </a:lvl8pPr>
            <a:lvl9pPr marL="4114800" lvl="8" indent="-304800" rtl="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_2">
    <p:spTree>
      <p:nvGrpSpPr>
        <p:cNvPr id="1" name="Shape 419"/>
        <p:cNvGrpSpPr/>
        <p:nvPr/>
      </p:nvGrpSpPr>
      <p:grpSpPr>
        <a:xfrm>
          <a:off x="0" y="0"/>
          <a:ext cx="0" cy="0"/>
          <a:chOff x="0" y="0"/>
          <a:chExt cx="0" cy="0"/>
        </a:xfrm>
      </p:grpSpPr>
      <p:sp>
        <p:nvSpPr>
          <p:cNvPr id="420" name="Google Shape;420;p28"/>
          <p:cNvSpPr/>
          <p:nvPr/>
        </p:nvSpPr>
        <p:spPr>
          <a:xfrm>
            <a:off x="5614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57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857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48265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7508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7508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49851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1710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3569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2">
    <p:spTree>
      <p:nvGrpSpPr>
        <p:cNvPr id="1" name=""/>
        <p:cNvGrpSpPr/>
        <p:nvPr/>
      </p:nvGrpSpPr>
      <p:grpSpPr>
        <a:xfrm>
          <a:off x="0" y="0"/>
          <a:ext cx="0" cy="0"/>
          <a:chOff x="0" y="0"/>
          <a:chExt cx="0" cy="0"/>
        </a:xfrm>
      </p:grpSpPr>
      <p:sp>
        <p:nvSpPr>
          <p:cNvPr id="8" name="Rectangle 7"/>
          <p:cNvSpPr/>
          <p:nvPr userDrawn="1"/>
        </p:nvSpPr>
        <p:spPr bwMode="auto">
          <a:xfrm>
            <a:off x="8858250" y="0"/>
            <a:ext cx="285750" cy="51435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6/26/2024</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960717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litch.com/edit/#!/descendantselectorex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litch.com/edit/#!/classselectorexamp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litch.com/edit/#!/idselectorexampl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More </a:t>
            </a:r>
            <a:r>
              <a:rPr lang="en" sz="8000" dirty="0">
                <a:highlight>
                  <a:schemeClr val="accent3"/>
                </a:highlight>
              </a:rPr>
              <a:t>Selectors</a:t>
            </a:r>
            <a:endParaRPr sz="5400" dirty="0"/>
          </a:p>
        </p:txBody>
      </p:sp>
      <p:sp>
        <p:nvSpPr>
          <p:cNvPr id="445" name="Google Shape;445;p31"/>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Hy-Tech Club: Web 101</a:t>
            </a:r>
            <a:endParaRPr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a:t>
            </a:r>
          </a:p>
        </p:txBody>
      </p:sp>
      <p:sp>
        <p:nvSpPr>
          <p:cNvPr id="3" name="Content Placeholder 2"/>
          <p:cNvSpPr>
            <a:spLocks noGrp="1"/>
          </p:cNvSpPr>
          <p:nvPr>
            <p:ph type="body" idx="1"/>
          </p:nvPr>
        </p:nvSpPr>
        <p:spPr/>
        <p:txBody>
          <a:bodyPr>
            <a:normAutofit/>
          </a:bodyPr>
          <a:lstStyle/>
          <a:p>
            <a:pPr marL="152400" indent="0">
              <a:buNone/>
            </a:pPr>
            <a:r>
              <a:rPr lang="en-US" sz="1800" dirty="0"/>
              <a:t>Select an element within another element</a:t>
            </a:r>
          </a:p>
          <a:p>
            <a:endParaRPr lang="en-US" sz="1800" dirty="0"/>
          </a:p>
          <a:p>
            <a:pPr marL="42863" indent="0">
              <a:buNone/>
            </a:pPr>
            <a:r>
              <a:rPr lang="en-US" sz="1800" b="1" dirty="0">
                <a:solidFill>
                  <a:schemeClr val="tx1"/>
                </a:solidFill>
              </a:rPr>
              <a:t>CSS:</a:t>
            </a:r>
          </a:p>
          <a:p>
            <a:pPr marL="42863" indent="0">
              <a:buNone/>
            </a:pPr>
            <a:r>
              <a:rPr lang="en-US" sz="1800" dirty="0">
                <a:solidFill>
                  <a:srgbClr val="800000"/>
                </a:solidFill>
                <a:latin typeface="Consolas" panose="020B0609020204030204" pitchFamily="49" charset="0"/>
              </a:rPr>
              <a:t>a </a:t>
            </a:r>
            <a:r>
              <a:rPr lang="en-US" sz="1800" dirty="0" err="1">
                <a:solidFill>
                  <a:srgbClr val="800000"/>
                </a:solidFill>
                <a:latin typeface="Consolas" panose="020B0609020204030204" pitchFamily="49" charset="0"/>
              </a:rPr>
              <a:t>img</a:t>
            </a:r>
            <a:r>
              <a:rPr lang="en-US" sz="1800" dirty="0">
                <a:solidFill>
                  <a:srgbClr val="800000"/>
                </a:solidFill>
                <a:latin typeface="Consolas" panose="020B0609020204030204" pitchFamily="49" charset="0"/>
              </a:rPr>
              <a:t> </a:t>
            </a:r>
            <a:r>
              <a:rPr lang="en-US" sz="1800" dirty="0">
                <a:solidFill>
                  <a:srgbClr val="000000"/>
                </a:solidFill>
                <a:latin typeface="Consolas" panose="020B0609020204030204" pitchFamily="49" charset="0"/>
              </a:rPr>
              <a:t>{</a:t>
            </a:r>
          </a:p>
          <a:p>
            <a:pPr marL="42863" indent="0">
              <a:buNone/>
            </a:pPr>
            <a:r>
              <a:rPr lang="en-US" sz="1800" dirty="0">
                <a:solidFill>
                  <a:srgbClr val="FF0000"/>
                </a:solidFill>
                <a:latin typeface="Consolas" panose="020B0609020204030204" pitchFamily="49" charset="0"/>
              </a:rPr>
              <a:t>	height: </a:t>
            </a:r>
            <a:r>
              <a:rPr lang="en-US" sz="1800" dirty="0">
                <a:solidFill>
                  <a:srgbClr val="0451A5"/>
                </a:solidFill>
                <a:latin typeface="Consolas" panose="020B0609020204030204" pitchFamily="49" charset="0"/>
              </a:rPr>
              <a:t>20px</a:t>
            </a:r>
            <a:r>
              <a:rPr lang="en-US" sz="1800" dirty="0">
                <a:solidFill>
                  <a:srgbClr val="000000"/>
                </a:solidFill>
                <a:latin typeface="Consolas" panose="020B0609020204030204" pitchFamily="49" charset="0"/>
              </a:rPr>
              <a:t>;</a:t>
            </a:r>
          </a:p>
          <a:p>
            <a:pPr marL="42863" indent="0">
              <a:buNone/>
            </a:pPr>
            <a:r>
              <a:rPr lang="en-US" sz="1800" dirty="0">
                <a:solidFill>
                  <a:srgbClr val="000000"/>
                </a:solidFill>
                <a:latin typeface="Consolas" panose="020B0609020204030204" pitchFamily="49" charset="0"/>
              </a:rPr>
              <a:t>}</a:t>
            </a:r>
          </a:p>
          <a:p>
            <a:pPr marL="42863" indent="0">
              <a:buNone/>
            </a:pPr>
            <a:endParaRPr lang="en-US" sz="1800" dirty="0">
              <a:solidFill>
                <a:schemeClr val="bg2">
                  <a:lumMod val="75000"/>
                </a:schemeClr>
              </a:solidFill>
            </a:endParaRPr>
          </a:p>
          <a:p>
            <a:pPr marL="42863" indent="0">
              <a:buNone/>
            </a:pPr>
            <a:r>
              <a:rPr lang="en-US" sz="1800" b="1" dirty="0">
                <a:solidFill>
                  <a:schemeClr val="tx1"/>
                </a:solidFill>
              </a:rPr>
              <a:t>HTML:</a:t>
            </a:r>
          </a:p>
          <a:p>
            <a:pPr marL="42863" indent="0">
              <a:buNone/>
            </a:pPr>
            <a:r>
              <a:rPr lang="en-US" sz="1800" dirty="0">
                <a:solidFill>
                  <a:srgbClr val="800000"/>
                </a:solidFill>
                <a:latin typeface="Consolas" panose="020B0609020204030204" pitchFamily="49" charset="0"/>
              </a:rPr>
              <a:t>&lt;a</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"http://google.com"</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	&lt;</a:t>
            </a:r>
            <a:r>
              <a:rPr lang="en-US" sz="1800" dirty="0" err="1">
                <a:solidFill>
                  <a:srgbClr val="800000"/>
                </a:solidFill>
                <a:latin typeface="Consolas" panose="020B0609020204030204" pitchFamily="49" charset="0"/>
              </a:rPr>
              <a:t>img</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src</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"dog.jpg"</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&lt;/a&gt;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84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1800" dirty="0">
                <a:hlinkClick r:id="rId3"/>
              </a:rPr>
              <a:t>https://glitch.com/edit/#!/remix/descendantselectorexample</a:t>
            </a:r>
            <a:r>
              <a:rPr lang="en-US" sz="1800" dirty="0"/>
              <a:t> </a:t>
            </a:r>
          </a:p>
        </p:txBody>
      </p:sp>
    </p:spTree>
    <p:extLst>
      <p:ext uri="{BB962C8B-B14F-4D97-AF65-F5344CB8AC3E}">
        <p14:creationId xmlns:p14="http://schemas.microsoft.com/office/powerpoint/2010/main" val="188002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a:t>
            </a:r>
            <a:endParaRPr/>
          </a:p>
        </p:txBody>
      </p:sp>
      <p:sp>
        <p:nvSpPr>
          <p:cNvPr id="1504" name="Google Shape;1504;p54"/>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694C185-2733-82A6-CD26-B6BB946D14B6}"/>
              </a:ext>
            </a:extLst>
          </p:cNvPr>
          <p:cNvSpPr/>
          <p:nvPr/>
        </p:nvSpPr>
        <p:spPr>
          <a:xfrm>
            <a:off x="4211782" y="3837709"/>
            <a:ext cx="4253345" cy="477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DD5AF0-969B-E9D0-3DE7-37F0BC739FC3}"/>
              </a:ext>
            </a:extLst>
          </p:cNvPr>
          <p:cNvSpPr/>
          <p:nvPr/>
        </p:nvSpPr>
        <p:spPr>
          <a:xfrm>
            <a:off x="491836" y="1274618"/>
            <a:ext cx="8153400" cy="3423857"/>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tx1"/>
                </a:solidFill>
              </a:rPr>
              <a:t>Selectors Recap </a:t>
            </a:r>
          </a:p>
        </p:txBody>
      </p:sp>
      <p:sp>
        <p:nvSpPr>
          <p:cNvPr id="3" name="Content Placeholder 2"/>
          <p:cNvSpPr>
            <a:spLocks noGrp="1"/>
          </p:cNvSpPr>
          <p:nvPr>
            <p:ph type="body" idx="1"/>
          </p:nvPr>
        </p:nvSpPr>
        <p:spPr>
          <a:xfrm>
            <a:off x="498763" y="1351850"/>
            <a:ext cx="8097981" cy="3251700"/>
          </a:xfrm>
        </p:spPr>
        <p:txBody>
          <a:bodyPr/>
          <a:lstStyle/>
          <a:p>
            <a:pPr marL="152400" indent="0">
              <a:buNone/>
            </a:pPr>
            <a:r>
              <a:rPr lang="en-US" sz="1800" b="1" dirty="0">
                <a:solidFill>
                  <a:schemeClr val="bg1"/>
                </a:solidFill>
              </a:rPr>
              <a:t>Selectors</a:t>
            </a:r>
            <a:r>
              <a:rPr lang="en-US" sz="1800" dirty="0">
                <a:solidFill>
                  <a:schemeClr val="bg1"/>
                </a:solidFill>
              </a:rPr>
              <a:t> determine which HTML elements to style for a ruleset</a:t>
            </a:r>
          </a:p>
          <a:p>
            <a:endParaRPr lang="en-US" sz="1800" i="1" dirty="0">
              <a:solidFill>
                <a:schemeClr val="bg1"/>
              </a:solidFill>
            </a:endParaRPr>
          </a:p>
          <a:p>
            <a:pPr marL="152400" indent="0">
              <a:buNone/>
            </a:pPr>
            <a:r>
              <a:rPr lang="en-US" sz="1800" i="1" dirty="0">
                <a:solidFill>
                  <a:schemeClr val="bg1"/>
                </a:solidFill>
              </a:rPr>
              <a:t>Q: What is an example of a selector?</a:t>
            </a:r>
          </a:p>
          <a:p>
            <a:pPr marL="152400" indent="0">
              <a:buNone/>
            </a:pPr>
            <a:r>
              <a:rPr lang="en-US" sz="1800" dirty="0">
                <a:solidFill>
                  <a:schemeClr val="bg1"/>
                </a:solidFill>
              </a:rPr>
              <a:t>A: The </a:t>
            </a:r>
            <a:r>
              <a:rPr lang="en-US" sz="1800" b="1" dirty="0">
                <a:solidFill>
                  <a:schemeClr val="bg1"/>
                </a:solidFill>
              </a:rPr>
              <a:t>element selector</a:t>
            </a:r>
            <a:r>
              <a:rPr lang="en-US" sz="1800" dirty="0">
                <a:solidFill>
                  <a:schemeClr val="bg1"/>
                </a:solidFill>
              </a:rPr>
              <a:t> will style all HTML elements of a given type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2771776" y="2743200"/>
            <a:ext cx="3494546" cy="2202141"/>
          </a:xfrm>
          <a:prstGeom prst="rect">
            <a:avLst/>
          </a:prstGeom>
          <a:noFill/>
        </p:spPr>
        <p:txBody>
          <a:bodyPr wrap="none" lIns="137160" tIns="109728" rIns="137160" bIns="109728" rtlCol="0">
            <a:spAutoFit/>
          </a:bodyPr>
          <a:lstStyle/>
          <a:p>
            <a:pPr marL="42863">
              <a:spcAft>
                <a:spcPts val="900"/>
              </a:spcAft>
              <a:buClr>
                <a:srgbClr val="98989A"/>
              </a:buClr>
            </a:pPr>
            <a:r>
              <a:rPr lang="en-US" sz="3000" dirty="0">
                <a:solidFill>
                  <a:srgbClr val="D7BA7D"/>
                </a:solidFill>
                <a:latin typeface="Consolas" panose="020B0609020204030204" pitchFamily="49" charset="0"/>
              </a:rPr>
              <a:t>p</a:t>
            </a:r>
            <a:r>
              <a:rPr lang="en-US" sz="3000" dirty="0">
                <a:solidFill>
                  <a:srgbClr val="D4D4D4"/>
                </a:solidFill>
                <a:latin typeface="Consolas" panose="020B0609020204030204" pitchFamily="49" charset="0"/>
              </a:rPr>
              <a:t> {</a:t>
            </a:r>
          </a:p>
          <a:p>
            <a:pPr marL="42863">
              <a:spcAft>
                <a:spcPts val="900"/>
              </a:spcAft>
              <a:buClr>
                <a:srgbClr val="98989A"/>
              </a:buClr>
            </a:pPr>
            <a:r>
              <a:rPr lang="en-US" sz="3000" dirty="0">
                <a:solidFill>
                  <a:srgbClr val="D4D4D4"/>
                </a:solidFill>
                <a:latin typeface="Consolas" panose="020B0609020204030204" pitchFamily="49" charset="0"/>
              </a:rPr>
              <a:t>    </a:t>
            </a:r>
            <a:r>
              <a:rPr lang="en-US" sz="3000" dirty="0">
                <a:solidFill>
                  <a:srgbClr val="9CDCFE"/>
                </a:solidFill>
                <a:latin typeface="Consolas" panose="020B0609020204030204" pitchFamily="49" charset="0"/>
              </a:rPr>
              <a:t>color</a:t>
            </a:r>
            <a:r>
              <a:rPr lang="en-US" sz="3000" dirty="0">
                <a:solidFill>
                  <a:srgbClr val="D4D4D4"/>
                </a:solidFill>
                <a:latin typeface="Consolas" panose="020B0609020204030204" pitchFamily="49" charset="0"/>
              </a:rPr>
              <a:t>: </a:t>
            </a:r>
            <a:r>
              <a:rPr lang="en-US" sz="3000" dirty="0">
                <a:solidFill>
                  <a:srgbClr val="CE9178"/>
                </a:solidFill>
                <a:latin typeface="Consolas" panose="020B0609020204030204" pitchFamily="49" charset="0"/>
              </a:rPr>
              <a:t>red</a:t>
            </a:r>
            <a:r>
              <a:rPr lang="en-US" sz="3000" dirty="0">
                <a:solidFill>
                  <a:srgbClr val="D4D4D4"/>
                </a:solidFill>
                <a:latin typeface="Consolas" panose="020B0609020204030204" pitchFamily="49" charset="0"/>
              </a:rPr>
              <a:t>;</a:t>
            </a:r>
          </a:p>
          <a:p>
            <a:pPr marL="42863">
              <a:spcAft>
                <a:spcPts val="900"/>
              </a:spcAft>
              <a:buClr>
                <a:srgbClr val="98989A"/>
              </a:buClr>
            </a:pPr>
            <a:r>
              <a:rPr lang="en-US" sz="3000" dirty="0">
                <a:solidFill>
                  <a:srgbClr val="D4D4D4"/>
                </a:solidFill>
                <a:latin typeface="Consolas" panose="020B0609020204030204" pitchFamily="49" charset="0"/>
              </a:rPr>
              <a:t>}</a:t>
            </a:r>
          </a:p>
          <a:p>
            <a:pPr>
              <a:lnSpc>
                <a:spcPct val="90000"/>
              </a:lnSpc>
              <a:spcAft>
                <a:spcPts val="450"/>
              </a:spcAft>
            </a:pPr>
            <a:endParaRPr lang="en-US" sz="1800" dirty="0" err="1">
              <a:gradFill>
                <a:gsLst>
                  <a:gs pos="2917">
                    <a:schemeClr val="tx1"/>
                  </a:gs>
                  <a:gs pos="30000">
                    <a:schemeClr val="tx1"/>
                  </a:gs>
                </a:gsLst>
                <a:lin ang="5400000" scaled="0"/>
              </a:gradFill>
            </a:endParaRPr>
          </a:p>
        </p:txBody>
      </p:sp>
      <p:sp>
        <p:nvSpPr>
          <p:cNvPr id="5" name="Rectangle 4"/>
          <p:cNvSpPr/>
          <p:nvPr/>
        </p:nvSpPr>
        <p:spPr bwMode="auto">
          <a:xfrm>
            <a:off x="2771775" y="2828925"/>
            <a:ext cx="514350" cy="600075"/>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selectors</a:t>
            </a:r>
          </a:p>
        </p:txBody>
      </p:sp>
      <p:sp>
        <p:nvSpPr>
          <p:cNvPr id="3" name="Content Placeholder 2"/>
          <p:cNvSpPr>
            <a:spLocks noGrp="1"/>
          </p:cNvSpPr>
          <p:nvPr>
            <p:ph type="body" idx="1"/>
          </p:nvPr>
        </p:nvSpPr>
        <p:spPr/>
        <p:txBody>
          <a:bodyPr/>
          <a:lstStyle/>
          <a:p>
            <a:endParaRPr lang="en-US" dirty="0"/>
          </a:p>
          <a:p>
            <a:pPr marL="152400" indent="0">
              <a:buNone/>
            </a:pPr>
            <a:r>
              <a:rPr lang="en-US" sz="2000" dirty="0"/>
              <a:t>There are many types of selectors</a:t>
            </a:r>
          </a:p>
          <a:p>
            <a:pPr marL="152400" indent="0">
              <a:buNone/>
            </a:pPr>
            <a:endParaRPr lang="en-US" sz="2000" dirty="0"/>
          </a:p>
          <a:p>
            <a:pPr marL="152400" indent="0">
              <a:buNone/>
            </a:pPr>
            <a:r>
              <a:rPr lang="en-US" sz="2000" dirty="0"/>
              <a:t>Selectors can be combined to yield complex selections</a:t>
            </a:r>
          </a:p>
          <a:p>
            <a:pPr marL="152400" indent="0">
              <a:buNone/>
            </a:pPr>
            <a:endParaRPr lang="en-US" sz="2000" dirty="0"/>
          </a:p>
          <a:p>
            <a:pPr marL="152400" indent="0">
              <a:buNone/>
            </a:pPr>
            <a:r>
              <a:rPr lang="en-US" sz="2000" dirty="0"/>
              <a:t>Specificity determines which ruleset will apply</a:t>
            </a:r>
          </a:p>
          <a:p>
            <a:pPr marL="609600" lvl="1" indent="0">
              <a:buNone/>
            </a:pPr>
            <a:r>
              <a:rPr lang="en-US" sz="2000" dirty="0"/>
              <a:t>E.g., the </a:t>
            </a:r>
            <a:r>
              <a:rPr lang="en-US" sz="2000" i="1" dirty="0">
                <a:solidFill>
                  <a:schemeClr val="accent1">
                    <a:lumMod val="50000"/>
                  </a:schemeClr>
                </a:solidFill>
                <a:latin typeface="Consolas" panose="020B0609020204030204" pitchFamily="49" charset="0"/>
              </a:rPr>
              <a:t>p</a:t>
            </a:r>
            <a:r>
              <a:rPr lang="en-US" sz="2000" dirty="0"/>
              <a:t> selector is overridden by the </a:t>
            </a:r>
            <a:r>
              <a:rPr lang="en-US" sz="2000" i="1" dirty="0"/>
              <a:t>class</a:t>
            </a:r>
            <a:r>
              <a:rPr lang="en-US" sz="2000" dirty="0"/>
              <a:t> selector</a:t>
            </a:r>
          </a:p>
          <a:p>
            <a:endParaRPr lang="en-US" dirty="0"/>
          </a:p>
        </p:txBody>
      </p:sp>
    </p:spTree>
    <p:extLst>
      <p:ext uri="{BB962C8B-B14F-4D97-AF65-F5344CB8AC3E}">
        <p14:creationId xmlns:p14="http://schemas.microsoft.com/office/powerpoint/2010/main" val="24824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Example</a:t>
            </a:r>
          </a:p>
        </p:txBody>
      </p:sp>
      <p:sp>
        <p:nvSpPr>
          <p:cNvPr id="3" name="Content Placeholder 2"/>
          <p:cNvSpPr>
            <a:spLocks noGrp="1"/>
          </p:cNvSpPr>
          <p:nvPr>
            <p:ph type="body" idx="1"/>
          </p:nvPr>
        </p:nvSpPr>
        <p:spPr/>
        <p:txBody>
          <a:bodyPr/>
          <a:lstStyle/>
          <a:p>
            <a:pPr marL="42863" indent="0">
              <a:buNone/>
            </a:pPr>
            <a:r>
              <a:rPr lang="en-US" sz="2000" b="1" dirty="0"/>
              <a:t>CSS:</a:t>
            </a:r>
          </a:p>
          <a:p>
            <a:pPr marL="0" indent="0">
              <a:buNone/>
            </a:pPr>
            <a:r>
              <a:rPr lang="en-US" sz="2000" dirty="0">
                <a:solidFill>
                  <a:srgbClr val="800000"/>
                </a:solidFill>
                <a:latin typeface="Consolas" panose="020B0609020204030204" pitchFamily="49" charset="0"/>
              </a:rPr>
              <a:t>.error</a:t>
            </a:r>
            <a:r>
              <a:rPr lang="en-US" sz="2000" dirty="0">
                <a:solidFill>
                  <a:srgbClr val="000000"/>
                </a:solidFill>
                <a:latin typeface="Consolas" panose="020B0609020204030204" pitchFamily="49" charset="0"/>
              </a:rPr>
              <a:t> {</a:t>
            </a:r>
          </a:p>
          <a:p>
            <a:pPr marL="0" indent="0">
              <a:buNone/>
            </a:pPr>
            <a:r>
              <a:rPr lang="en-US" sz="2000" dirty="0">
                <a:solidFill>
                  <a:srgbClr val="FF0000"/>
                </a:solidFill>
                <a:latin typeface="Consolas" panose="020B0609020204030204" pitchFamily="49" charset="0"/>
              </a:rPr>
              <a:t>	color</a:t>
            </a:r>
            <a:r>
              <a:rPr lang="en-US" sz="2000" dirty="0">
                <a:solidFill>
                  <a:srgbClr val="000000"/>
                </a:solidFill>
                <a:latin typeface="Consolas" panose="020B0609020204030204" pitchFamily="49" charset="0"/>
              </a:rPr>
              <a:t>: </a:t>
            </a:r>
            <a:r>
              <a:rPr lang="en-US" sz="2000" dirty="0">
                <a:solidFill>
                  <a:srgbClr val="0451A5"/>
                </a:solidFill>
                <a:latin typeface="Consolas" panose="020B0609020204030204" pitchFamily="49" charset="0"/>
              </a:rPr>
              <a:t>red</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42863" indent="0">
              <a:buNone/>
            </a:pPr>
            <a:endParaRPr lang="en-US" sz="2000" dirty="0"/>
          </a:p>
          <a:p>
            <a:pPr marL="42863" indent="0">
              <a:buNone/>
            </a:pPr>
            <a:endParaRPr lang="en-US" sz="2000" dirty="0"/>
          </a:p>
          <a:p>
            <a:pPr marL="42863" indent="0">
              <a:buNone/>
            </a:pPr>
            <a:r>
              <a:rPr lang="en-US" sz="2000" b="1" dirty="0"/>
              <a:t>HTML:</a:t>
            </a:r>
          </a:p>
          <a:p>
            <a:pPr marL="0" indent="0">
              <a:buNone/>
            </a:pPr>
            <a:r>
              <a:rPr lang="en-US" sz="2000" dirty="0">
                <a:solidFill>
                  <a:srgbClr val="800000"/>
                </a:solidFill>
                <a:latin typeface="Consolas" panose="020B0609020204030204" pitchFamily="49" charset="0"/>
              </a:rPr>
              <a:t>&lt;p</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paragraph is red!</a:t>
            </a:r>
            <a:r>
              <a:rPr lang="en-US" sz="2000" dirty="0">
                <a:solidFill>
                  <a:srgbClr val="800000"/>
                </a:solidFill>
                <a:latin typeface="Consolas" panose="020B0609020204030204" pitchFamily="49" charset="0"/>
              </a:rPr>
              <a:t>&lt;/p&gt;</a:t>
            </a:r>
            <a:endParaRPr lang="en-US" sz="2000" dirty="0">
              <a:solidFill>
                <a:srgbClr val="000000"/>
              </a:solidFill>
              <a:latin typeface="Consolas" panose="020B0609020204030204" pitchFamily="49" charset="0"/>
            </a:endParaRPr>
          </a:p>
          <a:p>
            <a:pPr marL="0" indent="0">
              <a:buNone/>
            </a:pPr>
            <a:r>
              <a:rPr lang="en-US" sz="2000" dirty="0">
                <a:solidFill>
                  <a:srgbClr val="800000"/>
                </a:solidFill>
                <a:latin typeface="Consolas" panose="020B0609020204030204" pitchFamily="49" charset="0"/>
              </a:rPr>
              <a:t>&lt;h1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header is red too!</a:t>
            </a:r>
            <a:r>
              <a:rPr lang="en-US" sz="2000" dirty="0">
                <a:solidFill>
                  <a:srgbClr val="800000"/>
                </a:solidFill>
                <a:latin typeface="Consolas" panose="020B0609020204030204" pitchFamily="49" charset="0"/>
              </a:rPr>
              <a:t>&lt;/h1&gt;</a:t>
            </a:r>
            <a:endParaRPr lang="en-US" sz="20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328602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More info</a:t>
            </a:r>
          </a:p>
        </p:txBody>
      </p:sp>
      <p:sp>
        <p:nvSpPr>
          <p:cNvPr id="3" name="Content Placeholder 2"/>
          <p:cNvSpPr>
            <a:spLocks noGrp="1"/>
          </p:cNvSpPr>
          <p:nvPr>
            <p:ph type="body" idx="1"/>
          </p:nvPr>
        </p:nvSpPr>
        <p:spPr>
          <a:xfrm>
            <a:off x="623891" y="1331068"/>
            <a:ext cx="7800109" cy="3251700"/>
          </a:xfrm>
        </p:spPr>
        <p:txBody>
          <a:bodyPr/>
          <a:lstStyle/>
          <a:p>
            <a:pPr marL="152400" indent="0">
              <a:buNone/>
            </a:pPr>
            <a:r>
              <a:rPr lang="en-US" sz="1800" dirty="0"/>
              <a:t>The </a:t>
            </a:r>
            <a:r>
              <a:rPr lang="en-US" sz="1800" b="1" dirty="0">
                <a:solidFill>
                  <a:schemeClr val="tx2"/>
                </a:solidFill>
                <a:latin typeface="Consolas" panose="020B0609020204030204" pitchFamily="49" charset="0"/>
              </a:rPr>
              <a:t>class</a:t>
            </a:r>
            <a:r>
              <a:rPr lang="en-US" sz="1800" dirty="0"/>
              <a:t> attribute can be added to any HTML element</a:t>
            </a:r>
          </a:p>
          <a:p>
            <a:pPr marL="152400" indent="0">
              <a:buNone/>
            </a:pPr>
            <a:endParaRPr lang="en-US" sz="1800" dirty="0"/>
          </a:p>
          <a:p>
            <a:pPr marL="152400" indent="0">
              <a:buNone/>
            </a:pPr>
            <a:r>
              <a:rPr lang="en-US" sz="1800" dirty="0"/>
              <a:t>It</a:t>
            </a:r>
            <a:r>
              <a:rPr lang="en-US" sz="1800" i="1" dirty="0"/>
              <a:t> classifies</a:t>
            </a:r>
            <a:r>
              <a:rPr lang="en-US" sz="1800" dirty="0"/>
              <a:t> the element, usually to determine which styles apply</a:t>
            </a:r>
          </a:p>
          <a:p>
            <a:pPr marL="609600" lvl="1" indent="0">
              <a:buNone/>
            </a:pPr>
            <a:r>
              <a:rPr lang="en-US" sz="1800" dirty="0"/>
              <a:t>This makes styles reusable across multiple elements</a:t>
            </a:r>
          </a:p>
          <a:p>
            <a:pPr marL="609600" lvl="1" indent="0">
              <a:buNone/>
            </a:pPr>
            <a:endParaRPr lang="en-US" sz="1800" dirty="0"/>
          </a:p>
          <a:p>
            <a:pPr marL="152400" indent="0">
              <a:buNone/>
            </a:pPr>
            <a:r>
              <a:rPr lang="en-US" sz="1800" dirty="0"/>
              <a:t>In CSS, HTML elements can be selected based on the value of the </a:t>
            </a:r>
            <a:r>
              <a:rPr lang="en-US" sz="1800" b="1" dirty="0">
                <a:solidFill>
                  <a:schemeClr val="tx2"/>
                </a:solidFill>
                <a:latin typeface="Consolas" panose="020B0609020204030204" pitchFamily="49" charset="0"/>
              </a:rPr>
              <a:t>class</a:t>
            </a:r>
            <a:r>
              <a:rPr lang="en-US" sz="1800" dirty="0"/>
              <a:t> attribute (using </a:t>
            </a:r>
            <a:r>
              <a:rPr lang="en-US" sz="1800" b="1" dirty="0"/>
              <a:t>.</a:t>
            </a:r>
            <a:r>
              <a:rPr lang="en-US" sz="1800" b="1" i="1" dirty="0"/>
              <a:t>value</a:t>
            </a:r>
            <a:r>
              <a:rPr lang="en-US" sz="1800" dirty="0"/>
              <a:t>)</a:t>
            </a:r>
          </a:p>
          <a:p>
            <a:pPr marL="152400" indent="0">
              <a:buNone/>
            </a:pPr>
            <a:endParaRPr lang="en-US" sz="1800" dirty="0"/>
          </a:p>
          <a:p>
            <a:pPr marL="152400" indent="0">
              <a:buNone/>
            </a:pPr>
            <a:r>
              <a:rPr lang="en-US" sz="1800" dirty="0"/>
              <a:t>It is </a:t>
            </a:r>
            <a:r>
              <a:rPr lang="en-US" sz="1800" i="1" dirty="0"/>
              <a:t>more specific</a:t>
            </a:r>
            <a:r>
              <a:rPr lang="en-US" sz="1800" dirty="0"/>
              <a:t> than the element selector</a:t>
            </a:r>
          </a:p>
          <a:p>
            <a:pPr marL="152400" indent="0">
              <a:buNone/>
            </a:pPr>
            <a:endParaRPr lang="en-US" sz="1800" dirty="0"/>
          </a:p>
          <a:p>
            <a:pPr marL="152400" indent="0">
              <a:buNone/>
            </a:pPr>
            <a:r>
              <a:rPr lang="en-US" sz="1800" dirty="0"/>
              <a:t>An HTML element can have any number of </a:t>
            </a:r>
            <a:r>
              <a:rPr lang="en-US" sz="1800" i="1" dirty="0"/>
              <a:t>classes</a:t>
            </a:r>
          </a:p>
        </p:txBody>
      </p:sp>
    </p:spTree>
    <p:extLst>
      <p:ext uri="{BB962C8B-B14F-4D97-AF65-F5344CB8AC3E}">
        <p14:creationId xmlns:p14="http://schemas.microsoft.com/office/powerpoint/2010/main" val="7602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https://glitch.com/edit/#!/remix/classselectorexample</a:t>
            </a:r>
            <a:r>
              <a:rPr lang="en-US" sz="2000" dirty="0"/>
              <a:t> </a:t>
            </a:r>
            <a:endParaRPr lang="en-US" sz="2800" dirty="0"/>
          </a:p>
        </p:txBody>
      </p:sp>
    </p:spTree>
    <p:extLst>
      <p:ext uri="{BB962C8B-B14F-4D97-AF65-F5344CB8AC3E}">
        <p14:creationId xmlns:p14="http://schemas.microsoft.com/office/powerpoint/2010/main" val="90916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4"/>
                </a:solidFill>
                <a:latin typeface="Consolas" panose="020B0609020204030204" pitchFamily="49" charset="0"/>
              </a:rPr>
              <a:t>id</a:t>
            </a:r>
            <a:r>
              <a:rPr lang="en-US" dirty="0"/>
              <a:t> Selector Example</a:t>
            </a:r>
          </a:p>
        </p:txBody>
      </p:sp>
      <p:sp>
        <p:nvSpPr>
          <p:cNvPr id="3" name="Content Placeholder 2"/>
          <p:cNvSpPr>
            <a:spLocks noGrp="1"/>
          </p:cNvSpPr>
          <p:nvPr>
            <p:ph type="body" idx="1"/>
          </p:nvPr>
        </p:nvSpPr>
        <p:spPr>
          <a:xfrm>
            <a:off x="789709" y="1351850"/>
            <a:ext cx="7800109" cy="3251700"/>
          </a:xfrm>
        </p:spPr>
        <p:txBody>
          <a:bodyPr/>
          <a:lstStyle/>
          <a:p>
            <a:pPr marL="0" indent="0">
              <a:buNone/>
            </a:pPr>
            <a:r>
              <a:rPr lang="en-US" sz="2400" b="1" dirty="0"/>
              <a:t>CSS:</a:t>
            </a:r>
          </a:p>
          <a:p>
            <a:pPr marL="0" indent="0">
              <a:buNone/>
            </a:pPr>
            <a:r>
              <a:rPr lang="en-US" sz="2400" dirty="0">
                <a:solidFill>
                  <a:srgbClr val="800000"/>
                </a:solidFill>
                <a:latin typeface="Consolas" panose="020B0609020204030204" pitchFamily="49" charset="0"/>
              </a:rPr>
              <a:t>#header1</a:t>
            </a:r>
            <a:r>
              <a:rPr lang="en-US" sz="2400" dirty="0">
                <a:solidFill>
                  <a:srgbClr val="000000"/>
                </a:solidFill>
                <a:latin typeface="Consolas" panose="020B0609020204030204" pitchFamily="49" charset="0"/>
              </a:rPr>
              <a:t> {</a:t>
            </a:r>
          </a:p>
          <a:p>
            <a:pPr marL="0" indent="0">
              <a:buNone/>
            </a:pPr>
            <a:r>
              <a:rPr lang="en-US" sz="2400" dirty="0">
                <a:solidFill>
                  <a:srgbClr val="FF0000"/>
                </a:solidFill>
                <a:latin typeface="Consolas" panose="020B0609020204030204" pitchFamily="49" charset="0"/>
              </a:rPr>
              <a:t>    text-align</a:t>
            </a:r>
            <a:r>
              <a:rPr lang="en-US" sz="2400" dirty="0">
                <a:solidFill>
                  <a:srgbClr val="000000"/>
                </a:solidFill>
                <a:latin typeface="Consolas" panose="020B0609020204030204" pitchFamily="49" charset="0"/>
              </a:rPr>
              <a:t>: </a:t>
            </a:r>
            <a:r>
              <a:rPr lang="en-US" sz="2400" dirty="0">
                <a:solidFill>
                  <a:srgbClr val="0451A5"/>
                </a:solidFill>
                <a:latin typeface="Consolas" panose="020B0609020204030204" pitchFamily="49" charset="0"/>
              </a:rPr>
              <a:t>center</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solidFill>
                <a:schemeClr val="bg2">
                  <a:lumMod val="75000"/>
                </a:schemeClr>
              </a:solidFill>
            </a:endParaRPr>
          </a:p>
          <a:p>
            <a:pPr marL="0" indent="0">
              <a:buNone/>
            </a:pPr>
            <a:endParaRPr lang="en-US" sz="2400" dirty="0">
              <a:solidFill>
                <a:schemeClr val="bg2">
                  <a:lumMod val="75000"/>
                </a:schemeClr>
              </a:solidFill>
            </a:endParaRPr>
          </a:p>
          <a:p>
            <a:pPr marL="0" indent="0">
              <a:buNone/>
            </a:pPr>
            <a:r>
              <a:rPr lang="en-US" sz="2400" b="1" dirty="0"/>
              <a:t>HTML:</a:t>
            </a:r>
          </a:p>
          <a:p>
            <a:pPr marL="0" indent="0">
              <a:buNone/>
            </a:pPr>
            <a:r>
              <a:rPr lang="en-US" sz="2400" dirty="0">
                <a:solidFill>
                  <a:srgbClr val="800000"/>
                </a:solidFill>
                <a:latin typeface="Consolas" panose="020B0609020204030204" pitchFamily="49" charset="0"/>
              </a:rPr>
              <a:t>&lt;h2</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id</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"header1"</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This header is centered!</a:t>
            </a:r>
            <a:r>
              <a:rPr lang="en-US" sz="2400" dirty="0">
                <a:solidFill>
                  <a:srgbClr val="800000"/>
                </a:solidFill>
                <a:latin typeface="Consolas" panose="020B0609020204030204" pitchFamily="49" charset="0"/>
              </a:rPr>
              <a:t>&lt;h2&gt;</a:t>
            </a:r>
            <a:endParaRPr lang="en-US" sz="24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55656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3000"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type="body" idx="1"/>
          </p:nvPr>
        </p:nvSpPr>
        <p:spPr>
          <a:xfrm>
            <a:off x="561109" y="1351850"/>
            <a:ext cx="7931727" cy="3251700"/>
          </a:xfrm>
        </p:spPr>
        <p:txBody>
          <a:bodyPr anchor="ctr"/>
          <a:lstStyle/>
          <a:p>
            <a:pPr marL="152400" indent="0">
              <a:buNone/>
            </a:pPr>
            <a:r>
              <a:rPr lang="en-US" sz="2400" dirty="0"/>
              <a:t>The </a:t>
            </a:r>
            <a:r>
              <a:rPr lang="en-US" sz="2400" dirty="0">
                <a:solidFill>
                  <a:schemeClr val="accent1">
                    <a:lumMod val="50000"/>
                  </a:schemeClr>
                </a:solidFill>
                <a:latin typeface="Consolas" panose="020B0609020204030204" pitchFamily="49" charset="0"/>
              </a:rPr>
              <a:t>id</a:t>
            </a:r>
            <a:r>
              <a:rPr lang="en-US" sz="2400" dirty="0"/>
              <a:t> attribute is </a:t>
            </a:r>
            <a:r>
              <a:rPr lang="en-US" sz="2400" u="sng" dirty="0"/>
              <a:t>UNIQUE</a:t>
            </a:r>
            <a:r>
              <a:rPr lang="en-US" sz="2400" dirty="0"/>
              <a:t> to a given element</a:t>
            </a:r>
          </a:p>
          <a:p>
            <a:pPr marL="152400" indent="0">
              <a:buNone/>
            </a:pPr>
            <a:endParaRPr lang="en-US" sz="2400" dirty="0"/>
          </a:p>
          <a:p>
            <a:pPr marL="152400" indent="0">
              <a:buNone/>
            </a:pPr>
            <a:r>
              <a:rPr lang="en-US" sz="2400" dirty="0"/>
              <a:t>Use a hashtag to select the element in CSS (</a:t>
            </a:r>
            <a:r>
              <a:rPr lang="en-US" sz="2400" b="1" dirty="0"/>
              <a:t>#val</a:t>
            </a:r>
            <a:r>
              <a:rPr lang="en-US" sz="2400" dirty="0"/>
              <a:t>)</a:t>
            </a:r>
          </a:p>
          <a:p>
            <a:pPr marL="152400" indent="0">
              <a:buNone/>
            </a:pPr>
            <a:endParaRPr lang="en-US" sz="2400" dirty="0"/>
          </a:p>
          <a:p>
            <a:pPr marL="152400" indent="0">
              <a:buNone/>
            </a:pPr>
            <a:r>
              <a:rPr lang="en-US" sz="2400" dirty="0"/>
              <a:t>An element can only have ONE id</a:t>
            </a:r>
          </a:p>
        </p:txBody>
      </p:sp>
    </p:spTree>
    <p:extLst>
      <p:ext uri="{BB962C8B-B14F-4D97-AF65-F5344CB8AC3E}">
        <p14:creationId xmlns:p14="http://schemas.microsoft.com/office/powerpoint/2010/main" val="20390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https://glitch.com/edit/#!/remix/idselectorexample</a:t>
            </a:r>
            <a:r>
              <a:rPr lang="en-US" sz="2000" dirty="0"/>
              <a:t> </a:t>
            </a:r>
          </a:p>
        </p:txBody>
      </p:sp>
    </p:spTree>
    <p:extLst>
      <p:ext uri="{BB962C8B-B14F-4D97-AF65-F5344CB8AC3E}">
        <p14:creationId xmlns:p14="http://schemas.microsoft.com/office/powerpoint/2010/main" val="538337977"/>
      </p:ext>
    </p:extLst>
  </p:cSld>
  <p:clrMapOvr>
    <a:masterClrMapping/>
  </p:clrMapOvr>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660</Words>
  <Application>Microsoft Office PowerPoint</Application>
  <PresentationFormat>On-screen Show (16:9)</PresentationFormat>
  <Paragraphs>93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Segoe UI</vt:lpstr>
      <vt:lpstr>Roboto Condensed Light</vt:lpstr>
      <vt:lpstr>Arial</vt:lpstr>
      <vt:lpstr>Miriam Libre</vt:lpstr>
      <vt:lpstr>Consolas</vt:lpstr>
      <vt:lpstr>Krona One</vt:lpstr>
      <vt:lpstr>Blue Grid Interface &amp; Sticky Notes Company Profile by Slidesgo</vt:lpstr>
      <vt:lpstr>More Selectors</vt:lpstr>
      <vt:lpstr>Selectors Recap </vt:lpstr>
      <vt:lpstr>More about selectors</vt:lpstr>
      <vt:lpstr>The class Selector – Example</vt:lpstr>
      <vt:lpstr>The class Selector – More info</vt:lpstr>
      <vt:lpstr>Class Selector Example</vt:lpstr>
      <vt:lpstr>id Selector Example</vt:lpstr>
      <vt:lpstr>How is the id selector different?</vt:lpstr>
      <vt:lpstr>ID Selector Example</vt:lpstr>
      <vt:lpstr>Descendant Selector</vt:lpstr>
      <vt:lpstr>Descendant Selector 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dc:title>
  <cp:lastModifiedBy>Lauren Hollosy</cp:lastModifiedBy>
  <cp:revision>5</cp:revision>
  <dcterms:modified xsi:type="dcterms:W3CDTF">2024-06-26T19:34:48Z</dcterms:modified>
</cp:coreProperties>
</file>