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12"/>
  </p:notesMasterIdLst>
  <p:sldIdLst>
    <p:sldId id="256" r:id="rId2"/>
    <p:sldId id="301" r:id="rId3"/>
    <p:sldId id="306" r:id="rId4"/>
    <p:sldId id="307" r:id="rId5"/>
    <p:sldId id="308" r:id="rId6"/>
    <p:sldId id="309" r:id="rId7"/>
    <p:sldId id="310" r:id="rId8"/>
    <p:sldId id="312" r:id="rId9"/>
    <p:sldId id="311" r:id="rId10"/>
    <p:sldId id="279" r:id="rId11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13"/>
      <p:bold r:id="rId14"/>
      <p:italic r:id="rId15"/>
      <p:boldItalic r:id="rId16"/>
    </p:embeddedFont>
    <p:embeddedFont>
      <p:font typeface="Krona One" panose="020B0604020202020204" charset="0"/>
      <p:regular r:id="rId17"/>
    </p:embeddedFont>
    <p:embeddedFont>
      <p:font typeface="Miriam Libre" panose="00000500000000000000" pitchFamily="2" charset="-79"/>
      <p:regular r:id="rId18"/>
      <p:bold r:id="rId19"/>
    </p:embeddedFont>
    <p:embeddedFont>
      <p:font typeface="Roboto Condensed Light" panose="02000000000000000000" pitchFamily="2" charset="0"/>
      <p:regular r:id="rId20"/>
      <p:italic r:id="rId21"/>
    </p:embeddedFont>
    <p:embeddedFont>
      <p:font typeface="Segoe UI" panose="020B0502040204020203" pitchFamily="3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64A8121-69E1-4132-A0E2-CE15BAFBFB63}">
  <a:tblStyle styleId="{864A8121-69E1-4132-A0E2-CE15BAFBFB6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6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-112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850">
              <a:solidFill>
                <a:srgbClr val="5F7D9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Ask the students</a:t>
            </a:r>
            <a:r>
              <a:rPr lang="en-US" baseline="0" dirty="0"/>
              <a:t> for examples of tabular data. Lots of times there are things like stats (for sports, </a:t>
            </a:r>
            <a:r>
              <a:rPr lang="en-US" baseline="0" dirty="0" err="1"/>
              <a:t>etc</a:t>
            </a:r>
            <a:r>
              <a:rPr lang="en-US" baseline="0" dirty="0"/>
              <a:t>) or other information about people.</a:t>
            </a:r>
          </a:p>
          <a:p>
            <a:endParaRPr lang="en-US" baseline="0" dirty="0"/>
          </a:p>
          <a:p>
            <a:r>
              <a:rPr lang="en-US" baseline="0" dirty="0"/>
              <a:t>Show an example of this table, and ask the students what they think it is about.</a:t>
            </a:r>
          </a:p>
          <a:p>
            <a:endParaRPr lang="en-US" baseline="0" dirty="0"/>
          </a:p>
          <a:p>
            <a:r>
              <a:rPr lang="en-US" baseline="0" dirty="0"/>
              <a:t>It’s about birds.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7154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each</a:t>
            </a:r>
            <a:r>
              <a:rPr lang="en-US" baseline="0" dirty="0"/>
              <a:t> element that goes into a table. These will make more sense once we see the tables in action.</a:t>
            </a:r>
          </a:p>
          <a:p>
            <a:endParaRPr lang="en-US" baseline="0" dirty="0"/>
          </a:p>
          <a:p>
            <a:r>
              <a:rPr lang="en-US" baseline="0" dirty="0"/>
              <a:t>The Repl contains an actual full table in HTML.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6719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Start by forking the Repl project. E</a:t>
            </a:r>
            <a:r>
              <a:rPr lang="en-US" baseline="0" dirty="0"/>
              <a:t>mphasize the relationships between each table element. Ask students which elements are parents/children/</a:t>
            </a:r>
            <a:r>
              <a:rPr lang="en-US" baseline="0" dirty="0" err="1"/>
              <a:t>sibilings</a:t>
            </a:r>
            <a:r>
              <a:rPr lang="en-US" baseline="0" dirty="0"/>
              <a:t>/etc.</a:t>
            </a:r>
          </a:p>
          <a:p>
            <a:endParaRPr lang="en-US" baseline="0" dirty="0"/>
          </a:p>
          <a:p>
            <a:r>
              <a:rPr lang="en-US" baseline="0" dirty="0"/>
              <a:t>Additionally, show the </a:t>
            </a:r>
            <a:r>
              <a:rPr lang="en-US" b="1" baseline="0" dirty="0"/>
              <a:t>border</a:t>
            </a:r>
            <a:r>
              <a:rPr lang="en-US" b="0" baseline="0" dirty="0"/>
              <a:t> attribute – it starts as 0, so change it to 1 to see the border.</a:t>
            </a: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1605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iframes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1905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the </a:t>
            </a:r>
            <a:r>
              <a:rPr lang="en-US" dirty="0" err="1"/>
              <a:t>Repl</a:t>
            </a:r>
            <a:r>
              <a:rPr lang="en-US" dirty="0"/>
              <a:t>,</a:t>
            </a:r>
            <a:r>
              <a:rPr lang="en-US" baseline="0" dirty="0"/>
              <a:t> emphasize the use of attributes. Add an attribute for width, change the height attribute. Also show embedding a YouTube video for fun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3945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0" name="Google Shape;1500;ge30e247bb5_0_429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1" name="Google Shape;1501;ge30e247bb5_0_429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561425" y="622625"/>
            <a:ext cx="8172600" cy="2912100"/>
          </a:xfrm>
          <a:prstGeom prst="rect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561425" y="3746300"/>
            <a:ext cx="4689900" cy="9396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85700" y="540000"/>
            <a:ext cx="8172600" cy="29121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485700" y="3663675"/>
            <a:ext cx="4689900" cy="9396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485700" y="539375"/>
            <a:ext cx="8172600" cy="275400"/>
          </a:xfrm>
          <a:prstGeom prst="rect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20000" y="628925"/>
            <a:ext cx="96300" cy="96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905925" y="628925"/>
            <a:ext cx="96300" cy="963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1091850" y="628925"/>
            <a:ext cx="96300" cy="963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720000" y="1138400"/>
            <a:ext cx="7704000" cy="200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3800" b="1">
                <a:latin typeface="Krona One"/>
                <a:ea typeface="Krona One"/>
                <a:cs typeface="Krona One"/>
                <a:sym typeface="Kron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720000" y="3907725"/>
            <a:ext cx="4152600" cy="45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"/>
          <p:cNvSpPr/>
          <p:nvPr/>
        </p:nvSpPr>
        <p:spPr>
          <a:xfrm>
            <a:off x="561425" y="461125"/>
            <a:ext cx="8172600" cy="691200"/>
          </a:xfrm>
          <a:prstGeom prst="rect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4"/>
          <p:cNvSpPr/>
          <p:nvPr/>
        </p:nvSpPr>
        <p:spPr>
          <a:xfrm>
            <a:off x="485700" y="378375"/>
            <a:ext cx="8172600" cy="6912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4"/>
          <p:cNvSpPr/>
          <p:nvPr/>
        </p:nvSpPr>
        <p:spPr>
          <a:xfrm>
            <a:off x="8306050" y="461125"/>
            <a:ext cx="236100" cy="236100"/>
          </a:xfrm>
          <a:prstGeom prst="mathMultiply">
            <a:avLst>
              <a:gd name="adj1" fmla="val 19282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4"/>
          <p:cNvSpPr/>
          <p:nvPr/>
        </p:nvSpPr>
        <p:spPr>
          <a:xfrm>
            <a:off x="561425" y="1356100"/>
            <a:ext cx="8172600" cy="34164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4"/>
          <p:cNvSpPr/>
          <p:nvPr/>
        </p:nvSpPr>
        <p:spPr>
          <a:xfrm>
            <a:off x="485700" y="1273350"/>
            <a:ext cx="8172600" cy="34164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4"/>
          <p:cNvSpPr txBox="1">
            <a:spLocks noGrp="1"/>
          </p:cNvSpPr>
          <p:nvPr>
            <p:ph type="body" idx="1"/>
          </p:nvPr>
        </p:nvSpPr>
        <p:spPr>
          <a:xfrm>
            <a:off x="720000" y="1351850"/>
            <a:ext cx="7704000" cy="32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ITLE_1"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25"/>
          <p:cNvSpPr/>
          <p:nvPr/>
        </p:nvSpPr>
        <p:spPr>
          <a:xfrm>
            <a:off x="561425" y="622625"/>
            <a:ext cx="8172600" cy="2912100"/>
          </a:xfrm>
          <a:prstGeom prst="rect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" name="Google Shape;387;p25"/>
          <p:cNvSpPr/>
          <p:nvPr/>
        </p:nvSpPr>
        <p:spPr>
          <a:xfrm>
            <a:off x="4044125" y="3746300"/>
            <a:ext cx="4689900" cy="9396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25"/>
          <p:cNvSpPr/>
          <p:nvPr/>
        </p:nvSpPr>
        <p:spPr>
          <a:xfrm>
            <a:off x="485700" y="540000"/>
            <a:ext cx="8172600" cy="29121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p25"/>
          <p:cNvSpPr/>
          <p:nvPr/>
        </p:nvSpPr>
        <p:spPr>
          <a:xfrm>
            <a:off x="3968400" y="3663675"/>
            <a:ext cx="4689900" cy="9396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p25"/>
          <p:cNvSpPr/>
          <p:nvPr/>
        </p:nvSpPr>
        <p:spPr>
          <a:xfrm>
            <a:off x="485700" y="539375"/>
            <a:ext cx="8172600" cy="275400"/>
          </a:xfrm>
          <a:prstGeom prst="rect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25"/>
          <p:cNvSpPr/>
          <p:nvPr/>
        </p:nvSpPr>
        <p:spPr>
          <a:xfrm>
            <a:off x="720000" y="628925"/>
            <a:ext cx="96300" cy="96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25"/>
          <p:cNvSpPr/>
          <p:nvPr/>
        </p:nvSpPr>
        <p:spPr>
          <a:xfrm>
            <a:off x="905925" y="628925"/>
            <a:ext cx="96300" cy="963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25"/>
          <p:cNvSpPr/>
          <p:nvPr/>
        </p:nvSpPr>
        <p:spPr>
          <a:xfrm>
            <a:off x="1091850" y="628925"/>
            <a:ext cx="96300" cy="963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25"/>
          <p:cNvSpPr txBox="1">
            <a:spLocks noGrp="1"/>
          </p:cNvSpPr>
          <p:nvPr>
            <p:ph type="ctrTitle"/>
          </p:nvPr>
        </p:nvSpPr>
        <p:spPr>
          <a:xfrm>
            <a:off x="720000" y="1049325"/>
            <a:ext cx="5650200" cy="77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4600" b="1"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95" name="Google Shape;395;p25"/>
          <p:cNvSpPr txBox="1">
            <a:spLocks noGrp="1"/>
          </p:cNvSpPr>
          <p:nvPr>
            <p:ph type="subTitle" idx="1"/>
          </p:nvPr>
        </p:nvSpPr>
        <p:spPr>
          <a:xfrm>
            <a:off x="720000" y="1824225"/>
            <a:ext cx="5650200" cy="3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highlight>
                  <a:schemeClr val="accent3"/>
                </a:highlight>
                <a:latin typeface="Krona One"/>
                <a:ea typeface="Krona One"/>
                <a:cs typeface="Krona One"/>
                <a:sym typeface="Kron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396" name="Google Shape;396;p25"/>
          <p:cNvSpPr txBox="1">
            <a:spLocks noGrp="1"/>
          </p:cNvSpPr>
          <p:nvPr>
            <p:ph type="subTitle" idx="2"/>
          </p:nvPr>
        </p:nvSpPr>
        <p:spPr>
          <a:xfrm>
            <a:off x="720000" y="2299125"/>
            <a:ext cx="2762100" cy="85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97" name="Google Shape;397;p25"/>
          <p:cNvSpPr txBox="1"/>
          <p:nvPr/>
        </p:nvSpPr>
        <p:spPr>
          <a:xfrm>
            <a:off x="4202700" y="3883895"/>
            <a:ext cx="4295100" cy="4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rPr>
              <a:t>CREDITS: </a:t>
            </a:r>
            <a:r>
              <a:rPr lang="en" sz="10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rPr>
              <a:t>This presentation template was created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Miriam Libre"/>
                <a:ea typeface="Miriam Libre"/>
                <a:cs typeface="Miriam Libre"/>
                <a:sym typeface="Miriam Libre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rPr>
              <a:t>, including icons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Miriam Libre"/>
                <a:ea typeface="Miriam Libre"/>
                <a:cs typeface="Miriam Libre"/>
                <a:sym typeface="Miriam Libre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rPr>
              <a:t> and infographics &amp; images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Miriam Libre"/>
                <a:ea typeface="Miriam Libre"/>
                <a:cs typeface="Miriam Libre"/>
                <a:sym typeface="Miriam Libre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 b="1">
              <a:solidFill>
                <a:schemeClr val="dk1"/>
              </a:solidFill>
              <a:latin typeface="Miriam Libre"/>
              <a:ea typeface="Miriam Libre"/>
              <a:cs typeface="Miriam Libre"/>
              <a:sym typeface="Miriam Libre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2"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26"/>
          <p:cNvSpPr/>
          <p:nvPr/>
        </p:nvSpPr>
        <p:spPr>
          <a:xfrm>
            <a:off x="561425" y="461125"/>
            <a:ext cx="8172600" cy="6912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400;p26"/>
          <p:cNvSpPr/>
          <p:nvPr/>
        </p:nvSpPr>
        <p:spPr>
          <a:xfrm>
            <a:off x="485700" y="378375"/>
            <a:ext cx="8172600" cy="6912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p26"/>
          <p:cNvSpPr/>
          <p:nvPr/>
        </p:nvSpPr>
        <p:spPr>
          <a:xfrm>
            <a:off x="561425" y="1356100"/>
            <a:ext cx="8172600" cy="3416400"/>
          </a:xfrm>
          <a:prstGeom prst="rect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26"/>
          <p:cNvSpPr/>
          <p:nvPr/>
        </p:nvSpPr>
        <p:spPr>
          <a:xfrm>
            <a:off x="485700" y="1273350"/>
            <a:ext cx="8172600" cy="34164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26"/>
          <p:cNvSpPr/>
          <p:nvPr/>
        </p:nvSpPr>
        <p:spPr>
          <a:xfrm>
            <a:off x="8306050" y="461125"/>
            <a:ext cx="236100" cy="236100"/>
          </a:xfrm>
          <a:prstGeom prst="mathMultiply">
            <a:avLst>
              <a:gd name="adj1" fmla="val 19282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_1"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27"/>
          <p:cNvSpPr/>
          <p:nvPr/>
        </p:nvSpPr>
        <p:spPr>
          <a:xfrm>
            <a:off x="561425" y="1356600"/>
            <a:ext cx="4715400" cy="34164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27"/>
          <p:cNvSpPr/>
          <p:nvPr/>
        </p:nvSpPr>
        <p:spPr>
          <a:xfrm>
            <a:off x="485700" y="1273975"/>
            <a:ext cx="4715400" cy="34164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27"/>
          <p:cNvSpPr/>
          <p:nvPr/>
        </p:nvSpPr>
        <p:spPr>
          <a:xfrm>
            <a:off x="485700" y="1273350"/>
            <a:ext cx="4715400" cy="275400"/>
          </a:xfrm>
          <a:prstGeom prst="rect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27"/>
          <p:cNvSpPr/>
          <p:nvPr/>
        </p:nvSpPr>
        <p:spPr>
          <a:xfrm>
            <a:off x="720000" y="1362900"/>
            <a:ext cx="96300" cy="96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27"/>
          <p:cNvSpPr/>
          <p:nvPr/>
        </p:nvSpPr>
        <p:spPr>
          <a:xfrm>
            <a:off x="905925" y="1362900"/>
            <a:ext cx="96300" cy="963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27"/>
          <p:cNvSpPr/>
          <p:nvPr/>
        </p:nvSpPr>
        <p:spPr>
          <a:xfrm>
            <a:off x="1091850" y="1362900"/>
            <a:ext cx="96300" cy="963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27"/>
          <p:cNvSpPr/>
          <p:nvPr/>
        </p:nvSpPr>
        <p:spPr>
          <a:xfrm>
            <a:off x="561425" y="461125"/>
            <a:ext cx="8172600" cy="691200"/>
          </a:xfrm>
          <a:prstGeom prst="rect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27"/>
          <p:cNvSpPr/>
          <p:nvPr/>
        </p:nvSpPr>
        <p:spPr>
          <a:xfrm>
            <a:off x="485700" y="378375"/>
            <a:ext cx="8172600" cy="6912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27"/>
          <p:cNvSpPr/>
          <p:nvPr/>
        </p:nvSpPr>
        <p:spPr>
          <a:xfrm>
            <a:off x="5493300" y="1356600"/>
            <a:ext cx="3240600" cy="34164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27"/>
          <p:cNvSpPr/>
          <p:nvPr/>
        </p:nvSpPr>
        <p:spPr>
          <a:xfrm>
            <a:off x="5417575" y="1273975"/>
            <a:ext cx="3240600" cy="34164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27"/>
          <p:cNvSpPr/>
          <p:nvPr/>
        </p:nvSpPr>
        <p:spPr>
          <a:xfrm>
            <a:off x="5417575" y="1273350"/>
            <a:ext cx="3240600" cy="275400"/>
          </a:xfrm>
          <a:prstGeom prst="rect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27"/>
          <p:cNvSpPr/>
          <p:nvPr/>
        </p:nvSpPr>
        <p:spPr>
          <a:xfrm>
            <a:off x="5651875" y="1362900"/>
            <a:ext cx="96300" cy="96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27"/>
          <p:cNvSpPr/>
          <p:nvPr/>
        </p:nvSpPr>
        <p:spPr>
          <a:xfrm>
            <a:off x="5837800" y="1362900"/>
            <a:ext cx="96300" cy="963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7"/>
          <p:cNvSpPr/>
          <p:nvPr/>
        </p:nvSpPr>
        <p:spPr>
          <a:xfrm>
            <a:off x="6023725" y="1362900"/>
            <a:ext cx="96300" cy="963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2_2"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28"/>
          <p:cNvSpPr/>
          <p:nvPr/>
        </p:nvSpPr>
        <p:spPr>
          <a:xfrm>
            <a:off x="561425" y="1356600"/>
            <a:ext cx="3907500" cy="34164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28"/>
          <p:cNvSpPr/>
          <p:nvPr/>
        </p:nvSpPr>
        <p:spPr>
          <a:xfrm>
            <a:off x="485700" y="1273975"/>
            <a:ext cx="3907500" cy="34164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28"/>
          <p:cNvSpPr/>
          <p:nvPr/>
        </p:nvSpPr>
        <p:spPr>
          <a:xfrm>
            <a:off x="485700" y="1273350"/>
            <a:ext cx="3907500" cy="275400"/>
          </a:xfrm>
          <a:prstGeom prst="rect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28"/>
          <p:cNvSpPr/>
          <p:nvPr/>
        </p:nvSpPr>
        <p:spPr>
          <a:xfrm>
            <a:off x="720000" y="1362900"/>
            <a:ext cx="96300" cy="96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28"/>
          <p:cNvSpPr/>
          <p:nvPr/>
        </p:nvSpPr>
        <p:spPr>
          <a:xfrm>
            <a:off x="905925" y="1362900"/>
            <a:ext cx="96300" cy="963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28"/>
          <p:cNvSpPr/>
          <p:nvPr/>
        </p:nvSpPr>
        <p:spPr>
          <a:xfrm>
            <a:off x="1091850" y="1362900"/>
            <a:ext cx="96300" cy="963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28"/>
          <p:cNvSpPr/>
          <p:nvPr/>
        </p:nvSpPr>
        <p:spPr>
          <a:xfrm>
            <a:off x="561425" y="461125"/>
            <a:ext cx="8172600" cy="691200"/>
          </a:xfrm>
          <a:prstGeom prst="rect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" name="Google Shape;427;p28"/>
          <p:cNvSpPr/>
          <p:nvPr/>
        </p:nvSpPr>
        <p:spPr>
          <a:xfrm>
            <a:off x="485700" y="378375"/>
            <a:ext cx="8172600" cy="6912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8" name="Google Shape;428;p28"/>
          <p:cNvSpPr/>
          <p:nvPr/>
        </p:nvSpPr>
        <p:spPr>
          <a:xfrm>
            <a:off x="8306050" y="461125"/>
            <a:ext cx="236100" cy="236100"/>
          </a:xfrm>
          <a:prstGeom prst="mathMultiply">
            <a:avLst>
              <a:gd name="adj1" fmla="val 19282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28"/>
          <p:cNvSpPr/>
          <p:nvPr/>
        </p:nvSpPr>
        <p:spPr>
          <a:xfrm>
            <a:off x="4826525" y="1356600"/>
            <a:ext cx="3907500" cy="34164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28"/>
          <p:cNvSpPr/>
          <p:nvPr/>
        </p:nvSpPr>
        <p:spPr>
          <a:xfrm>
            <a:off x="4750800" y="1273975"/>
            <a:ext cx="3907500" cy="34164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28"/>
          <p:cNvSpPr/>
          <p:nvPr/>
        </p:nvSpPr>
        <p:spPr>
          <a:xfrm>
            <a:off x="4750800" y="1273350"/>
            <a:ext cx="3907500" cy="275400"/>
          </a:xfrm>
          <a:prstGeom prst="rect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28"/>
          <p:cNvSpPr/>
          <p:nvPr/>
        </p:nvSpPr>
        <p:spPr>
          <a:xfrm>
            <a:off x="4985100" y="1362900"/>
            <a:ext cx="96300" cy="96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28"/>
          <p:cNvSpPr/>
          <p:nvPr/>
        </p:nvSpPr>
        <p:spPr>
          <a:xfrm>
            <a:off x="5171025" y="1362900"/>
            <a:ext cx="96300" cy="963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28"/>
          <p:cNvSpPr/>
          <p:nvPr/>
        </p:nvSpPr>
        <p:spPr>
          <a:xfrm>
            <a:off x="5356950" y="1362900"/>
            <a:ext cx="96300" cy="963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EBF06C-5074-4EAE-BC2A-F332C3F56963}"/>
              </a:ext>
            </a:extLst>
          </p:cNvPr>
          <p:cNvSpPr/>
          <p:nvPr userDrawn="1"/>
        </p:nvSpPr>
        <p:spPr bwMode="auto">
          <a:xfrm>
            <a:off x="0" y="0"/>
            <a:ext cx="3886200" cy="5143500"/>
          </a:xfrm>
          <a:prstGeom prst="rect">
            <a:avLst/>
          </a:prstGeom>
          <a:solidFill>
            <a:schemeClr val="bg2"/>
          </a:soli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9935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8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50" y="1546621"/>
            <a:ext cx="3429000" cy="2053829"/>
          </a:xfrm>
        </p:spPr>
        <p:txBody>
          <a:bodyPr anchor="ctr">
            <a:normAutofit/>
          </a:bodyPr>
          <a:lstStyle>
            <a:lvl1pPr>
              <a:defRPr sz="3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57650" y="1546621"/>
            <a:ext cx="4800600" cy="2053829"/>
          </a:xfrm>
        </p:spPr>
        <p:txBody>
          <a:bodyPr anchor="ctr">
            <a:normAutofit/>
          </a:bodyPr>
          <a:lstStyle>
            <a:lvl1pPr marL="258366" indent="-173831">
              <a:buFont typeface="Wingdings" panose="05000000000000000000" pitchFamily="2" charset="2"/>
              <a:buChar char="§"/>
              <a:defRPr sz="21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96090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2D26AC1-0738-4DF2-AD94-A51900A39340}"/>
              </a:ext>
            </a:extLst>
          </p:cNvPr>
          <p:cNvCxnSpPr/>
          <p:nvPr userDrawn="1"/>
        </p:nvCxnSpPr>
        <p:spPr>
          <a:xfrm>
            <a:off x="285750" y="771525"/>
            <a:ext cx="85725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962675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1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●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○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■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●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○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■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●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○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■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8" r:id="rId3"/>
    <p:sldLayoutId id="2147483671" r:id="rId4"/>
    <p:sldLayoutId id="2147483672" r:id="rId5"/>
    <p:sldLayoutId id="2147483673" r:id="rId6"/>
    <p:sldLayoutId id="2147483674" r:id="rId7"/>
    <p:sldLayoutId id="2147483678" r:id="rId8"/>
    <p:sldLayoutId id="2147483679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litch.com/edit/#!/tableexample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litch.com/edit/#!/iframeexample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31"/>
          <p:cNvSpPr/>
          <p:nvPr/>
        </p:nvSpPr>
        <p:spPr>
          <a:xfrm>
            <a:off x="5517175" y="37463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" name="Google Shape;444;p31"/>
          <p:cNvSpPr txBox="1">
            <a:spLocks noGrp="1"/>
          </p:cNvSpPr>
          <p:nvPr>
            <p:ph type="ctrTitle"/>
          </p:nvPr>
        </p:nvSpPr>
        <p:spPr>
          <a:xfrm>
            <a:off x="720000" y="1138400"/>
            <a:ext cx="7704000" cy="200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Tables &amp; IFrames</a:t>
            </a:r>
            <a:endParaRPr sz="6000" dirty="0"/>
          </a:p>
        </p:txBody>
      </p:sp>
      <p:sp>
        <p:nvSpPr>
          <p:cNvPr id="445" name="Google Shape;445;p31"/>
          <p:cNvSpPr txBox="1">
            <a:spLocks noGrp="1"/>
          </p:cNvSpPr>
          <p:nvPr>
            <p:ph type="subTitle" idx="1"/>
          </p:nvPr>
        </p:nvSpPr>
        <p:spPr>
          <a:xfrm>
            <a:off x="720000" y="3907725"/>
            <a:ext cx="4152600" cy="45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Hy-Tech Club: Web 101</a:t>
            </a:r>
            <a:endParaRPr dirty="0"/>
          </a:p>
        </p:txBody>
      </p:sp>
      <p:sp>
        <p:nvSpPr>
          <p:cNvPr id="446" name="Google Shape;446;p31"/>
          <p:cNvSpPr/>
          <p:nvPr/>
        </p:nvSpPr>
        <p:spPr>
          <a:xfrm>
            <a:off x="5437275" y="36654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" name="Google Shape;447;p31"/>
          <p:cNvSpPr/>
          <p:nvPr/>
        </p:nvSpPr>
        <p:spPr>
          <a:xfrm>
            <a:off x="6655800" y="37463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" name="Google Shape;448;p31"/>
          <p:cNvSpPr/>
          <p:nvPr/>
        </p:nvSpPr>
        <p:spPr>
          <a:xfrm>
            <a:off x="6575900" y="36654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31"/>
          <p:cNvSpPr/>
          <p:nvPr/>
        </p:nvSpPr>
        <p:spPr>
          <a:xfrm>
            <a:off x="7794425" y="37463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0" name="Google Shape;450;p31"/>
          <p:cNvSpPr/>
          <p:nvPr/>
        </p:nvSpPr>
        <p:spPr>
          <a:xfrm>
            <a:off x="7714525" y="36654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3" name="Google Shape;1503;p54"/>
          <p:cNvSpPr txBox="1">
            <a:spLocks noGrp="1"/>
          </p:cNvSpPr>
          <p:nvPr>
            <p:ph type="subTitle" idx="1"/>
          </p:nvPr>
        </p:nvSpPr>
        <p:spPr>
          <a:xfrm>
            <a:off x="720000" y="1824225"/>
            <a:ext cx="5650200" cy="3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YOU HAVE ANY QUESTIONS?</a:t>
            </a:r>
            <a:endParaRPr/>
          </a:p>
        </p:txBody>
      </p:sp>
      <p:sp>
        <p:nvSpPr>
          <p:cNvPr id="1504" name="Google Shape;1504;p54"/>
          <p:cNvSpPr txBox="1">
            <a:spLocks noGrp="1"/>
          </p:cNvSpPr>
          <p:nvPr>
            <p:ph type="ctrTitle"/>
          </p:nvPr>
        </p:nvSpPr>
        <p:spPr>
          <a:xfrm>
            <a:off x="720000" y="1049325"/>
            <a:ext cx="5650200" cy="77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1542" name="Google Shape;1542;p54"/>
          <p:cNvSpPr/>
          <p:nvPr/>
        </p:nvSpPr>
        <p:spPr>
          <a:xfrm>
            <a:off x="570050" y="37463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3" name="Google Shape;1543;p54"/>
          <p:cNvSpPr/>
          <p:nvPr/>
        </p:nvSpPr>
        <p:spPr>
          <a:xfrm>
            <a:off x="490150" y="36654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4" name="Google Shape;1544;p54"/>
          <p:cNvSpPr/>
          <p:nvPr/>
        </p:nvSpPr>
        <p:spPr>
          <a:xfrm>
            <a:off x="1708675" y="37463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5" name="Google Shape;1545;p54"/>
          <p:cNvSpPr/>
          <p:nvPr/>
        </p:nvSpPr>
        <p:spPr>
          <a:xfrm>
            <a:off x="1628775" y="36654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6" name="Google Shape;1546;p54"/>
          <p:cNvSpPr/>
          <p:nvPr/>
        </p:nvSpPr>
        <p:spPr>
          <a:xfrm>
            <a:off x="2847300" y="37463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7" name="Google Shape;1547;p54"/>
          <p:cNvSpPr/>
          <p:nvPr/>
        </p:nvSpPr>
        <p:spPr>
          <a:xfrm>
            <a:off x="2767400" y="36654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694C185-2733-82A6-CD26-B6BB946D14B6}"/>
              </a:ext>
            </a:extLst>
          </p:cNvPr>
          <p:cNvSpPr/>
          <p:nvPr/>
        </p:nvSpPr>
        <p:spPr>
          <a:xfrm>
            <a:off x="4211782" y="3837709"/>
            <a:ext cx="4253345" cy="4779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Tables</a:t>
            </a:r>
          </a:p>
        </p:txBody>
      </p:sp>
      <p:pic>
        <p:nvPicPr>
          <p:cNvPr id="1026" name="Picture 2" descr="Image result for several table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481"/>
          <a:stretch/>
        </p:blipFill>
        <p:spPr bwMode="auto">
          <a:xfrm>
            <a:off x="3886200" y="-9023"/>
            <a:ext cx="5257800" cy="5152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9235405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2400" indent="0">
              <a:buNone/>
            </a:pPr>
            <a:r>
              <a:rPr lang="en-US" sz="1800" i="1" dirty="0"/>
              <a:t>What type of data could be displayed in a table?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4509" y="1985674"/>
            <a:ext cx="7134250" cy="160536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873827" y="3925166"/>
            <a:ext cx="5396345" cy="714042"/>
          </a:xfrm>
          <a:prstGeom prst="rect">
            <a:avLst/>
          </a:prstGeom>
          <a:noFill/>
        </p:spPr>
        <p:txBody>
          <a:bodyPr wrap="square" lIns="137160" tIns="109728" rIns="137160" bIns="109728" rtlCol="0">
            <a:spAutoFit/>
          </a:bodyPr>
          <a:lstStyle/>
          <a:p>
            <a:pPr marL="42862" algn="ctr">
              <a:spcAft>
                <a:spcPts val="900"/>
              </a:spcAft>
              <a:buClr>
                <a:srgbClr val="98989A"/>
              </a:buClr>
            </a:pPr>
            <a:r>
              <a:rPr lang="en-US" sz="3200" b="1" dirty="0">
                <a:solidFill>
                  <a:schemeClr val="tx1"/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Information about birds</a:t>
            </a:r>
          </a:p>
        </p:txBody>
      </p:sp>
    </p:spTree>
    <p:extLst>
      <p:ext uri="{BB962C8B-B14F-4D97-AF65-F5344CB8AC3E}">
        <p14:creationId xmlns:p14="http://schemas.microsoft.com/office/powerpoint/2010/main" val="3492411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42863" indent="0">
              <a:buNone/>
            </a:pPr>
            <a:r>
              <a:rPr lang="en-US" i="1" dirty="0"/>
              <a:t>HTML Tables consist of several nested elements:</a:t>
            </a:r>
          </a:p>
          <a:p>
            <a:pPr marL="42863" indent="0">
              <a:buNone/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table</a:t>
            </a:r>
            <a:r>
              <a:rPr lang="en-US" sz="1600" dirty="0"/>
              <a:t>: the primary element in a table, contains all other elements</a:t>
            </a:r>
            <a:endParaRPr lang="en-US" dirty="0"/>
          </a:p>
          <a:p>
            <a:pPr marL="42863" indent="0">
              <a:buNone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tr</a:t>
            </a:r>
            <a:r>
              <a:rPr lang="en-US" sz="1600" dirty="0"/>
              <a:t>: a </a:t>
            </a:r>
            <a:r>
              <a:rPr lang="en-US" sz="1600" i="1" dirty="0"/>
              <a:t>row</a:t>
            </a:r>
            <a:r>
              <a:rPr lang="en-US" sz="1600" dirty="0"/>
              <a:t> in the table</a:t>
            </a:r>
            <a:endParaRPr lang="en-US" sz="1600" b="1" dirty="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42863" indent="0">
              <a:buNone/>
            </a:pPr>
            <a:r>
              <a:rPr lang="en-US" sz="2400" b="1" dirty="0" err="1">
                <a:solidFill>
                  <a:srgbClr val="FF8300"/>
                </a:solidFill>
                <a:latin typeface="Consolas" panose="020B0609020204030204" pitchFamily="49" charset="0"/>
              </a:rPr>
              <a:t>th</a:t>
            </a:r>
            <a:r>
              <a:rPr lang="en-US" sz="1600" dirty="0"/>
              <a:t>: a </a:t>
            </a:r>
            <a:r>
              <a:rPr lang="en-US" sz="1600" i="1" dirty="0"/>
              <a:t>header cell</a:t>
            </a:r>
            <a:r>
              <a:rPr lang="en-US" sz="1600" dirty="0"/>
              <a:t> in the table</a:t>
            </a:r>
            <a:endParaRPr lang="en-US" sz="1600" b="1" dirty="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42863" indent="0">
              <a:buNone/>
            </a:pPr>
            <a:r>
              <a:rPr lang="en-US" sz="2400" b="1" dirty="0">
                <a:solidFill>
                  <a:srgbClr val="E95EBE"/>
                </a:solidFill>
                <a:latin typeface="Consolas" panose="020B0609020204030204" pitchFamily="49" charset="0"/>
              </a:rPr>
              <a:t>td</a:t>
            </a:r>
            <a:r>
              <a:rPr lang="en-US" sz="1600" dirty="0"/>
              <a:t>: a </a:t>
            </a:r>
            <a:r>
              <a:rPr lang="en-US" sz="1600" i="1" dirty="0"/>
              <a:t>normal cell</a:t>
            </a:r>
            <a:r>
              <a:rPr lang="en-US" sz="1600" dirty="0"/>
              <a:t> in the table</a:t>
            </a:r>
            <a:endParaRPr lang="en-US" b="1" dirty="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97C71E-A23A-42B9-9137-B0C6F092A1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6072" y="3219244"/>
            <a:ext cx="6151855" cy="138430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2865F2E-D2A2-4655-9BD6-029692C741FB}"/>
              </a:ext>
            </a:extLst>
          </p:cNvPr>
          <p:cNvSpPr/>
          <p:nvPr/>
        </p:nvSpPr>
        <p:spPr bwMode="auto">
          <a:xfrm>
            <a:off x="1392381" y="3282088"/>
            <a:ext cx="6255545" cy="1269129"/>
          </a:xfrm>
          <a:prstGeom prst="rect">
            <a:avLst/>
          </a:prstGeom>
          <a:noFill/>
          <a:ln w="50800">
            <a:solidFill>
              <a:schemeClr val="accent2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9935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8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7099D6C-6567-4C58-BA2F-CD078BC47DA5}"/>
              </a:ext>
            </a:extLst>
          </p:cNvPr>
          <p:cNvSpPr/>
          <p:nvPr/>
        </p:nvSpPr>
        <p:spPr bwMode="auto">
          <a:xfrm>
            <a:off x="1392380" y="3532909"/>
            <a:ext cx="6255545" cy="256309"/>
          </a:xfrm>
          <a:prstGeom prst="rect">
            <a:avLst/>
          </a:prstGeom>
          <a:noFill/>
          <a:ln w="50800">
            <a:solidFill>
              <a:schemeClr val="accent1">
                <a:lumMod val="75000"/>
              </a:schemeClr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9935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8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A5A7812-F97B-4EC5-BB1A-32ADEDE81F25}"/>
              </a:ext>
            </a:extLst>
          </p:cNvPr>
          <p:cNvSpPr/>
          <p:nvPr/>
        </p:nvSpPr>
        <p:spPr bwMode="auto">
          <a:xfrm>
            <a:off x="1392379" y="3276600"/>
            <a:ext cx="1565566" cy="256309"/>
          </a:xfrm>
          <a:prstGeom prst="rect">
            <a:avLst/>
          </a:prstGeom>
          <a:noFill/>
          <a:ln w="50800">
            <a:solidFill>
              <a:srgbClr val="FFC000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9935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8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16B92A4-996F-42D6-BE6F-29427DA51581}"/>
              </a:ext>
            </a:extLst>
          </p:cNvPr>
          <p:cNvSpPr/>
          <p:nvPr/>
        </p:nvSpPr>
        <p:spPr bwMode="auto">
          <a:xfrm>
            <a:off x="6026465" y="3789218"/>
            <a:ext cx="398925" cy="243997"/>
          </a:xfrm>
          <a:prstGeom prst="rect">
            <a:avLst/>
          </a:prstGeom>
          <a:noFill/>
          <a:ln w="50800">
            <a:solidFill>
              <a:srgbClr val="E95EBE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9935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8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026" name="Picture 2" descr="How Bird Classification Works - Birding World">
            <a:extLst>
              <a:ext uri="{FF2B5EF4-FFF2-40B4-BE49-F238E27FC236}">
                <a16:creationId xmlns:a16="http://schemas.microsoft.com/office/drawing/2014/main" id="{4490CBB0-64B6-1C50-9A68-2EC00EC748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2064707"/>
            <a:ext cx="1842870" cy="1151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How Bird Classification Works - Birding World">
            <a:extLst>
              <a:ext uri="{FF2B5EF4-FFF2-40B4-BE49-F238E27FC236}">
                <a16:creationId xmlns:a16="http://schemas.microsoft.com/office/drawing/2014/main" id="{160B2BAB-59FD-C1E1-9401-459AE95AA2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7670" y="2064707"/>
            <a:ext cx="1842870" cy="1151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5680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8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188715"/>
            <a:ext cx="7704000" cy="580211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Table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52475"/>
            <a:ext cx="9144000" cy="3416400"/>
          </a:xfrm>
        </p:spPr>
        <p:txBody>
          <a:bodyPr anchor="ctr">
            <a:noAutofit/>
          </a:bodyPr>
          <a:lstStyle/>
          <a:p>
            <a:pPr marL="42863" indent="0" algn="ctr">
              <a:buNone/>
            </a:pPr>
            <a:r>
              <a:rPr lang="en-US" sz="2400" b="1" dirty="0">
                <a:solidFill>
                  <a:schemeClr val="bg1"/>
                </a:solidFill>
                <a:hlinkClick r:id="rId3"/>
              </a:rPr>
              <a:t>https://glitch.com/edit/#!/tableexample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97352963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sz="30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border</a:t>
            </a:r>
            <a:r>
              <a:rPr lang="en-US" dirty="0"/>
              <a:t> Attribute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570941" y="1351850"/>
            <a:ext cx="8053513" cy="1342859"/>
          </a:xfrm>
        </p:spPr>
        <p:txBody>
          <a:bodyPr>
            <a:normAutofit/>
          </a:bodyPr>
          <a:lstStyle/>
          <a:p>
            <a:pPr marL="42863" indent="0" algn="ctr">
              <a:buNone/>
            </a:pPr>
            <a:r>
              <a:rPr lang="en-US" sz="4000" dirty="0">
                <a:solidFill>
                  <a:srgbClr val="800000"/>
                </a:solidFill>
                <a:latin typeface="Consolas" panose="020B0609020204030204" pitchFamily="49" charset="0"/>
              </a:rPr>
              <a:t>&lt;table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4000" dirty="0">
                <a:solidFill>
                  <a:srgbClr val="CD3131"/>
                </a:solidFill>
                <a:latin typeface="Consolas" panose="020B0609020204030204" pitchFamily="49" charset="0"/>
              </a:rPr>
              <a:t>border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4000" dirty="0">
                <a:solidFill>
                  <a:srgbClr val="0000FF"/>
                </a:solidFill>
                <a:latin typeface="Consolas" panose="020B0609020204030204" pitchFamily="49" charset="0"/>
              </a:rPr>
              <a:t>"1"</a:t>
            </a:r>
            <a:r>
              <a:rPr lang="en-US" sz="40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4000" dirty="0">
              <a:solidFill>
                <a:srgbClr val="800000"/>
              </a:solidFill>
            </a:endParaRPr>
          </a:p>
          <a:p>
            <a:pPr marL="152400" indent="0" algn="ctr">
              <a:buNone/>
            </a:pPr>
            <a:endParaRPr lang="en-US" sz="1050" dirty="0"/>
          </a:p>
          <a:p>
            <a:pPr marL="152400" indent="0" algn="ctr">
              <a:buNone/>
            </a:pPr>
            <a:r>
              <a:rPr lang="en-US" sz="2400" dirty="0"/>
              <a:t>Set the 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border</a:t>
            </a:r>
            <a:r>
              <a:rPr lang="en-US" sz="2400" dirty="0"/>
              <a:t> attribute to 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en-US" sz="2400" dirty="0"/>
              <a:t> to add a border</a:t>
            </a:r>
            <a:endParaRPr lang="en-US" sz="2400" dirty="0">
              <a:solidFill>
                <a:srgbClr val="80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941" y="2694709"/>
            <a:ext cx="8002117" cy="1893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727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err="1">
                <a:solidFill>
                  <a:schemeClr val="bg1"/>
                </a:solidFill>
              </a:rPr>
              <a:t>IFrames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050" name="Picture 2" descr="Image result for fram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0"/>
            <a:ext cx="5257800" cy="525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1371559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sz="3000" dirty="0">
                <a:solidFill>
                  <a:srgbClr val="54C8E8">
                    <a:lumMod val="50000"/>
                  </a:srgbClr>
                </a:solidFill>
                <a:latin typeface="Consolas" panose="020B0609020204030204" pitchFamily="49" charset="0"/>
              </a:rPr>
              <a:t>&lt;</a:t>
            </a:r>
            <a:r>
              <a:rPr lang="en-US" sz="3000" dirty="0" err="1">
                <a:solidFill>
                  <a:srgbClr val="54C8E8">
                    <a:lumMod val="50000"/>
                  </a:srgbClr>
                </a:solidFill>
                <a:latin typeface="Consolas" panose="020B0609020204030204" pitchFamily="49" charset="0"/>
              </a:rPr>
              <a:t>iframe</a:t>
            </a:r>
            <a:r>
              <a:rPr lang="en-US" sz="3000" dirty="0">
                <a:solidFill>
                  <a:srgbClr val="54C8E8">
                    <a:lumMod val="50000"/>
                  </a:srgbClr>
                </a:solidFill>
                <a:latin typeface="Consolas" panose="020B0609020204030204" pitchFamily="49" charset="0"/>
              </a:rPr>
              <a:t>&gt;</a:t>
            </a:r>
            <a:r>
              <a:rPr lang="en-US" dirty="0"/>
              <a:t> Element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491836" y="1351849"/>
            <a:ext cx="8153400" cy="3346625"/>
          </a:xfrm>
        </p:spPr>
        <p:txBody>
          <a:bodyPr>
            <a:normAutofit/>
          </a:bodyPr>
          <a:lstStyle/>
          <a:p>
            <a:pPr marL="152400" indent="0">
              <a:buNone/>
            </a:pPr>
            <a:r>
              <a:rPr lang="en-US" sz="1800" dirty="0"/>
              <a:t>The </a:t>
            </a:r>
            <a:r>
              <a:rPr lang="en-US" sz="1800" b="1" dirty="0"/>
              <a:t>Inline Frame</a:t>
            </a:r>
            <a:r>
              <a:rPr lang="en-US" sz="1800" dirty="0"/>
              <a:t> element represents a nested browsing context, embedding another HTML page into the current one</a:t>
            </a:r>
          </a:p>
          <a:p>
            <a:endParaRPr lang="en-US" sz="1800" dirty="0"/>
          </a:p>
          <a:p>
            <a:pPr marL="152400" indent="0">
              <a:buNone/>
            </a:pPr>
            <a:r>
              <a:rPr lang="en-US" sz="1800" dirty="0"/>
              <a:t>Basically, you can display other webpages </a:t>
            </a:r>
            <a:r>
              <a:rPr lang="en-US" sz="1800" i="1" dirty="0"/>
              <a:t>within</a:t>
            </a:r>
            <a:r>
              <a:rPr lang="en-US" sz="1800" dirty="0"/>
              <a:t> your webpage</a:t>
            </a:r>
          </a:p>
          <a:p>
            <a:endParaRPr lang="en-US" sz="1800" i="1" dirty="0"/>
          </a:p>
          <a:p>
            <a:pPr marL="152400" indent="0">
              <a:buNone/>
            </a:pPr>
            <a:r>
              <a:rPr lang="en-US" sz="1800" dirty="0" err="1"/>
              <a:t>IFrames</a:t>
            </a:r>
            <a:r>
              <a:rPr lang="en-US" sz="1800" dirty="0"/>
              <a:t> use the </a:t>
            </a:r>
            <a:r>
              <a:rPr lang="en-US" sz="2400" b="1" dirty="0" err="1">
                <a:solidFill>
                  <a:schemeClr val="accent4"/>
                </a:solidFill>
                <a:latin typeface="Consolas" panose="020B0609020204030204" pitchFamily="49" charset="0"/>
              </a:rPr>
              <a:t>src</a:t>
            </a:r>
            <a:r>
              <a:rPr lang="en-US" sz="1800" dirty="0"/>
              <a:t> element to determine which webpage to display</a:t>
            </a:r>
          </a:p>
          <a:p>
            <a:pPr marL="609600" lvl="1" indent="0">
              <a:buNone/>
            </a:pPr>
            <a:r>
              <a:rPr lang="en-US" sz="1800" dirty="0"/>
              <a:t>There are also </a:t>
            </a:r>
            <a:r>
              <a:rPr lang="en-US" sz="2400" b="1" dirty="0">
                <a:solidFill>
                  <a:schemeClr val="accent4"/>
                </a:solidFill>
                <a:latin typeface="Consolas" panose="020B0609020204030204" pitchFamily="49" charset="0"/>
              </a:rPr>
              <a:t>height</a:t>
            </a:r>
            <a:r>
              <a:rPr lang="en-US" sz="1800" dirty="0"/>
              <a:t> and </a:t>
            </a:r>
            <a:r>
              <a:rPr lang="en-US" sz="2400" b="1" dirty="0">
                <a:solidFill>
                  <a:schemeClr val="accent4"/>
                </a:solidFill>
                <a:latin typeface="Consolas" panose="020B0609020204030204" pitchFamily="49" charset="0"/>
              </a:rPr>
              <a:t>width</a:t>
            </a:r>
            <a:r>
              <a:rPr lang="en-US" sz="1800" dirty="0"/>
              <a:t> attributes</a:t>
            </a:r>
          </a:p>
          <a:p>
            <a:pPr marL="609600" lvl="1" indent="0">
              <a:buNone/>
            </a:pPr>
            <a:endParaRPr lang="en-US" sz="1800" dirty="0"/>
          </a:p>
          <a:p>
            <a:endParaRPr lang="en-US" dirty="0"/>
          </a:p>
          <a:p>
            <a:pPr marL="42863" indent="0" algn="ctr">
              <a:buNone/>
            </a:pP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&lt;iframe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src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"https://www.google.com"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&gt;&lt;/iframe&gt;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1541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436" y="174861"/>
            <a:ext cx="7704000" cy="572700"/>
          </a:xfrm>
        </p:spPr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IFrame</a:t>
            </a:r>
            <a:r>
              <a:rPr lang="en-US" dirty="0">
                <a:solidFill>
                  <a:schemeClr val="bg1"/>
                </a:solidFill>
              </a:rPr>
              <a:t>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52475"/>
            <a:ext cx="9144000" cy="3416400"/>
          </a:xfrm>
        </p:spPr>
        <p:txBody>
          <a:bodyPr anchor="ctr">
            <a:noAutofit/>
          </a:bodyPr>
          <a:lstStyle/>
          <a:p>
            <a:pPr marL="42863" indent="0" algn="ctr">
              <a:buNone/>
            </a:pPr>
            <a:r>
              <a:rPr lang="en-US" sz="2400" b="1" dirty="0">
                <a:solidFill>
                  <a:schemeClr val="bg1"/>
                </a:solidFill>
                <a:hlinkClick r:id="rId3"/>
              </a:rPr>
              <a:t>https://glitch.com/edit/#!/iframeexample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64811066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Blue Grid Interface &amp; Sticky Notes Company Profile by Slidesgo">
  <a:themeElements>
    <a:clrScheme name="Simple Light">
      <a:dk1>
        <a:srgbClr val="000000"/>
      </a:dk1>
      <a:lt1>
        <a:srgbClr val="FFFFFF"/>
      </a:lt1>
      <a:dk2>
        <a:srgbClr val="AA2FE6"/>
      </a:dk2>
      <a:lt2>
        <a:srgbClr val="FF7ACD"/>
      </a:lt2>
      <a:accent1>
        <a:srgbClr val="FFA27A"/>
      </a:accent1>
      <a:accent2>
        <a:srgbClr val="FFDF6D"/>
      </a:accent2>
      <a:accent3>
        <a:srgbClr val="8FFFC1"/>
      </a:accent3>
      <a:accent4>
        <a:srgbClr val="24069D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355</Words>
  <Application>Microsoft Office PowerPoint</Application>
  <PresentationFormat>On-screen Show (16:9)</PresentationFormat>
  <Paragraphs>51</Paragraphs>
  <Slides>10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Miriam Libre</vt:lpstr>
      <vt:lpstr>Wingdings</vt:lpstr>
      <vt:lpstr>Consolas</vt:lpstr>
      <vt:lpstr>Krona One</vt:lpstr>
      <vt:lpstr>Roboto Condensed Light</vt:lpstr>
      <vt:lpstr>Segoe UI</vt:lpstr>
      <vt:lpstr>Arial</vt:lpstr>
      <vt:lpstr>Blue Grid Interface &amp; Sticky Notes Company Profile by Slidesgo</vt:lpstr>
      <vt:lpstr>Tables &amp; IFrames</vt:lpstr>
      <vt:lpstr>Tables</vt:lpstr>
      <vt:lpstr>HTML Tables</vt:lpstr>
      <vt:lpstr>Table Elements</vt:lpstr>
      <vt:lpstr>Table Example</vt:lpstr>
      <vt:lpstr>The border Attribute</vt:lpstr>
      <vt:lpstr>IFrames</vt:lpstr>
      <vt:lpstr>The &lt;iframe&gt; Element</vt:lpstr>
      <vt:lpstr>IFrame Example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 HTML!</dc:title>
  <cp:lastModifiedBy>Lauren Hollosy</cp:lastModifiedBy>
  <cp:revision>7</cp:revision>
  <dcterms:modified xsi:type="dcterms:W3CDTF">2024-06-25T19:03:24Z</dcterms:modified>
</cp:coreProperties>
</file>