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9"/>
  </p:notesMasterIdLst>
  <p:sldIdLst>
    <p:sldId id="256" r:id="rId2"/>
    <p:sldId id="306" r:id="rId3"/>
    <p:sldId id="307" r:id="rId4"/>
    <p:sldId id="308" r:id="rId5"/>
    <p:sldId id="310" r:id="rId6"/>
    <p:sldId id="311" r:id="rId7"/>
    <p:sldId id="279" r:id="rId8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0"/>
      <p:bold r:id="rId11"/>
      <p:italic r:id="rId12"/>
      <p:boldItalic r:id="rId13"/>
    </p:embeddedFont>
    <p:embeddedFont>
      <p:font typeface="Krona One" panose="020B0604020202020204" charset="0"/>
      <p:regular r:id="rId14"/>
    </p:embeddedFont>
    <p:embeddedFont>
      <p:font typeface="Miriam Libre" panose="00000500000000000000" pitchFamily="2" charset="-79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that CSS selectors decide which parts of the HTML to style. In the examples, the styles in the brackets will apply to those elements.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13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</a:t>
            </a:r>
            <a:r>
              <a:rPr lang="en-US" baseline="0" dirty="0"/>
              <a:t> CSS properties determine the actual styles that are controlled by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6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what declarations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6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</a:t>
            </a:r>
            <a:r>
              <a:rPr lang="en-US" baseline="0" dirty="0"/>
              <a:t> over the vocabulary around different parts of CSS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34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the whole ruleset in action. Make sure to switch to the CSS file to see the CSS. Change around the selector, properties, values </a:t>
            </a:r>
            <a:r>
              <a:rPr lang="en-US" baseline="0" dirty="0" err="1"/>
              <a:t>etc</a:t>
            </a:r>
            <a:r>
              <a:rPr lang="en-US" baseline="0" dirty="0"/>
              <a:t> to show how it affects the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8F7F9-57EC-49CF-9FCD-2B781E4B44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147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8905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ulesetexamp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CSS </a:t>
            </a:r>
            <a:r>
              <a:rPr lang="en" sz="6000" dirty="0">
                <a:highlight>
                  <a:schemeClr val="accent2"/>
                </a:highlight>
              </a:rPr>
              <a:t>Selectors</a:t>
            </a:r>
            <a:r>
              <a:rPr lang="en" sz="5400" dirty="0"/>
              <a:t> &amp; </a:t>
            </a:r>
            <a:r>
              <a:rPr lang="en" sz="6000" dirty="0">
                <a:highlight>
                  <a:schemeClr val="accent3"/>
                </a:highlight>
              </a:rPr>
              <a:t>Properties</a:t>
            </a:r>
            <a:endParaRPr sz="6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84959" y="1850743"/>
            <a:ext cx="7629525" cy="3056221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anchor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li</a:t>
            </a:r>
            <a:r>
              <a:rPr lang="en-US" sz="2400" dirty="0"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/* applies to all list item elements */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1278043"/>
            <a:ext cx="7704000" cy="572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1400" dirty="0"/>
              <a:t>CSS applies to different parts of the HTML based on </a:t>
            </a:r>
            <a:r>
              <a:rPr lang="en-US" sz="1400" b="1" dirty="0"/>
              <a:t>selectors</a:t>
            </a: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Basic selectors apply certain styles to all elements of a certain type</a:t>
            </a:r>
          </a:p>
        </p:txBody>
      </p:sp>
      <p:sp>
        <p:nvSpPr>
          <p:cNvPr id="4" name="Rectangle 3"/>
          <p:cNvSpPr/>
          <p:nvPr/>
        </p:nvSpPr>
        <p:spPr>
          <a:xfrm>
            <a:off x="942109" y="1999149"/>
            <a:ext cx="308610" cy="342900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97416" y="3391758"/>
            <a:ext cx="392266" cy="43046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303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400" dirty="0"/>
              <a:t>A CSS </a:t>
            </a:r>
            <a:r>
              <a:rPr lang="en-US" sz="1400" b="1" dirty="0"/>
              <a:t>property</a:t>
            </a:r>
            <a:r>
              <a:rPr lang="en-US" sz="1400" dirty="0"/>
              <a:t> is an identifier that indicates which stylistic features to change on an HTML element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There are many, many properties that CSS controls</a:t>
            </a:r>
          </a:p>
          <a:p>
            <a:pPr marL="152400" indent="0">
              <a:buNone/>
            </a:pPr>
            <a:endParaRPr lang="en-US" sz="1400" dirty="0"/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u="sng" dirty="0"/>
              <a:t>Examples of properties:</a:t>
            </a:r>
          </a:p>
          <a:p>
            <a:pPr marL="152400" indent="0">
              <a:buNone/>
            </a:pPr>
            <a:r>
              <a:rPr lang="en-US" sz="1800" b="1" dirty="0"/>
              <a:t>color</a:t>
            </a:r>
            <a:r>
              <a:rPr lang="en-US" sz="1400" dirty="0"/>
              <a:t>: controls the color of text in an HTML element</a:t>
            </a:r>
          </a:p>
          <a:p>
            <a:pPr marL="152400" indent="0">
              <a:buNone/>
            </a:pPr>
            <a:r>
              <a:rPr lang="en-US" sz="1800" b="1" dirty="0"/>
              <a:t>background</a:t>
            </a:r>
            <a:r>
              <a:rPr lang="en-US" sz="1400" dirty="0"/>
              <a:t>: controls the background color of an HTML element</a:t>
            </a:r>
          </a:p>
          <a:p>
            <a:pPr marL="152400" indent="0">
              <a:buNone/>
            </a:pPr>
            <a:r>
              <a:rPr lang="en-US" sz="1800" b="1" dirty="0"/>
              <a:t>font-size</a:t>
            </a:r>
            <a:r>
              <a:rPr lang="en-US" sz="1400" dirty="0"/>
              <a:t>: controls the size of text in an HTML element</a:t>
            </a:r>
          </a:p>
          <a:p>
            <a:pPr marL="152400" indent="0">
              <a:buNone/>
            </a:pPr>
            <a:r>
              <a:rPr lang="en-US" sz="1800" b="1" dirty="0"/>
              <a:t>font-weight</a:t>
            </a:r>
            <a:r>
              <a:rPr lang="en-US" sz="1400" dirty="0"/>
              <a:t>: controls the weight of text (e.g., boldness) in an HTML element</a:t>
            </a: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723DB2-DC36-6657-5496-F3D4B8C7EDB8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9B377-E482-FE85-169E-A78DD6089EA5}"/>
              </a:ext>
            </a:extLst>
          </p:cNvPr>
          <p:cNvSpPr/>
          <p:nvPr/>
        </p:nvSpPr>
        <p:spPr>
          <a:xfrm>
            <a:off x="5805055" y="2092036"/>
            <a:ext cx="2119745" cy="768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E5E0D9-3C29-1AD1-CD45-2C3C17B363C3}"/>
              </a:ext>
            </a:extLst>
          </p:cNvPr>
          <p:cNvSpPr/>
          <p:nvPr/>
        </p:nvSpPr>
        <p:spPr>
          <a:xfrm>
            <a:off x="5813651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C2603-C86A-E2F9-6976-A0C6B1E5189A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2D084A-7400-5353-EEB1-92F5BBB51F68}"/>
              </a:ext>
            </a:extLst>
          </p:cNvPr>
          <p:cNvSpPr/>
          <p:nvPr/>
        </p:nvSpPr>
        <p:spPr>
          <a:xfrm>
            <a:off x="5805054" y="2092036"/>
            <a:ext cx="2119745" cy="76892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text</a:t>
            </a:r>
          </a:p>
        </p:txBody>
      </p:sp>
    </p:spTree>
    <p:extLst>
      <p:ext uri="{BB962C8B-B14F-4D97-AF65-F5344CB8AC3E}">
        <p14:creationId xmlns:p14="http://schemas.microsoft.com/office/powerpoint/2010/main" val="204118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 animBg="1"/>
      <p:bldP spid="5" grpId="0" uiExpand="1" build="p" animBg="1"/>
      <p:bldP spid="6" grpId="0" uiExpand="1" build="p" animBg="1"/>
      <p:bldP spid="7" grpId="0" uiExpand="1" build="p" animBg="1"/>
      <p:bldP spid="8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>
          <a:xfrm>
            <a:off x="1012241" y="2258675"/>
            <a:ext cx="7237887" cy="195135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3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4313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89125" indent="-2841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7704000" cy="572700"/>
          </a:xfrm>
        </p:spPr>
        <p:txBody>
          <a:bodyPr>
            <a:normAutofit/>
          </a:bodyPr>
          <a:lstStyle/>
          <a:p>
            <a:pPr marL="152400" indent="0" algn="ctr">
              <a:buNone/>
            </a:pPr>
            <a:r>
              <a:rPr lang="en-US" sz="2400" dirty="0"/>
              <a:t>A CSS </a:t>
            </a:r>
            <a:r>
              <a:rPr lang="en-US" sz="2400" b="1" dirty="0"/>
              <a:t>declaration</a:t>
            </a:r>
            <a:r>
              <a:rPr lang="en-US" sz="2400" dirty="0"/>
              <a:t> sets a </a:t>
            </a:r>
            <a:r>
              <a:rPr lang="en-US" sz="2400" i="1" dirty="0"/>
              <a:t>property</a:t>
            </a:r>
            <a:r>
              <a:rPr lang="en-US" sz="2400" dirty="0"/>
              <a:t> to a </a:t>
            </a:r>
            <a:r>
              <a:rPr lang="en-US" sz="2400" i="1" dirty="0"/>
              <a:t>value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191467" y="2311022"/>
            <a:ext cx="1378975" cy="575187"/>
          </a:xfrm>
          <a:prstGeom prst="rect">
            <a:avLst/>
          </a:prstGeom>
          <a:solidFill>
            <a:srgbClr val="FF8300">
              <a:alpha val="32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" name="TextBox 5"/>
          <p:cNvSpPr txBox="1"/>
          <p:nvPr/>
        </p:nvSpPr>
        <p:spPr>
          <a:xfrm>
            <a:off x="3191466" y="325783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8300"/>
                </a:solidFill>
              </a:rPr>
              <a:t>Property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902280" y="2311022"/>
            <a:ext cx="905256" cy="575186"/>
          </a:xfrm>
          <a:prstGeom prst="rect">
            <a:avLst/>
          </a:prstGeom>
          <a:solidFill>
            <a:schemeClr val="accent1"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8" name="TextBox 7"/>
          <p:cNvSpPr txBox="1"/>
          <p:nvPr/>
        </p:nvSpPr>
        <p:spPr>
          <a:xfrm>
            <a:off x="4902280" y="3257833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Value</a:t>
            </a:r>
          </a:p>
        </p:txBody>
      </p:sp>
      <p:cxnSp>
        <p:nvCxnSpPr>
          <p:cNvPr id="9" name="Straight Arrow Connector 8"/>
          <p:cNvCxnSpPr>
            <a:endCxn id="5" idx="2"/>
          </p:cNvCxnSpPr>
          <p:nvPr/>
        </p:nvCxnSpPr>
        <p:spPr>
          <a:xfrm flipV="1">
            <a:off x="3880954" y="2886209"/>
            <a:ext cx="1" cy="371624"/>
          </a:xfrm>
          <a:prstGeom prst="straightConnector1">
            <a:avLst/>
          </a:prstGeom>
          <a:ln>
            <a:solidFill>
              <a:srgbClr val="FF8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2"/>
          </p:cNvCxnSpPr>
          <p:nvPr/>
        </p:nvCxnSpPr>
        <p:spPr>
          <a:xfrm flipH="1" flipV="1">
            <a:off x="5354908" y="2886208"/>
            <a:ext cx="4572" cy="37162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3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479" y="1498532"/>
            <a:ext cx="86425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4050" kern="1200" dirty="0">
                <a:solidFill>
                  <a:srgbClr val="800000"/>
                </a:solidFill>
                <a:latin typeface="Consolas" panose="020B0609020204030204" pitchFamily="49" charset="0"/>
                <a:ea typeface="+mn-ea"/>
                <a:cs typeface="+mn-cs"/>
              </a:rPr>
              <a:t>h1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font-size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dirty="0">
                <a:solidFill>
                  <a:srgbClr val="0451A5"/>
                </a:solidFill>
                <a:latin typeface="Consolas" panose="020B0609020204030204" pitchFamily="49" charset="0"/>
              </a:rPr>
              <a:t>6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0px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lang="en-US" sz="4050" kern="1200" dirty="0">
                <a:solidFill>
                  <a:srgbClr val="FF0000"/>
                </a:solidFill>
                <a:latin typeface="Consolas" panose="020B0609020204030204" pitchFamily="49" charset="0"/>
                <a:ea typeface="+mn-ea"/>
                <a:cs typeface="+mn-cs"/>
              </a:rPr>
              <a:t>background-color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lang="en-US" sz="4050" kern="1200" dirty="0">
                <a:solidFill>
                  <a:srgbClr val="0451A5"/>
                </a:solidFill>
                <a:latin typeface="Consolas" panose="020B0609020204030204" pitchFamily="49" charset="0"/>
                <a:ea typeface="+mn-ea"/>
                <a:cs typeface="+mn-cs"/>
              </a:rPr>
              <a:t>purple</a:t>
            </a: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defTabSz="342900">
              <a:buClrTx/>
              <a:defRPr/>
            </a:pPr>
            <a:r>
              <a:rPr lang="en-US" sz="4050" kern="1200" dirty="0"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635228" y="2782015"/>
            <a:ext cx="4616245" cy="650918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35228" y="3432932"/>
            <a:ext cx="109310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3"/>
                </a:solidFill>
                <a:latin typeface="Calibri" panose="020F0502020204030204"/>
                <a:ea typeface="+mn-ea"/>
                <a:cs typeface="+mn-cs"/>
              </a:rPr>
              <a:t>Property</a:t>
            </a:r>
            <a:endParaRPr lang="en-US" sz="1350" kern="1200" dirty="0">
              <a:solidFill>
                <a:schemeClr val="accent3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723421" y="2782015"/>
            <a:ext cx="1784555" cy="650918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3422" y="3432932"/>
            <a:ext cx="785350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/>
                <a:ea typeface="+mn-ea"/>
                <a:cs typeface="+mn-cs"/>
              </a:rPr>
              <a:t>Value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35227" y="2149823"/>
            <a:ext cx="4616246" cy="632192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37824" y="1803574"/>
            <a:ext cx="1261436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2"/>
                </a:solidFill>
                <a:latin typeface="Calibri" panose="020F0502020204030204"/>
                <a:ea typeface="+mn-ea"/>
                <a:cs typeface="+mn-cs"/>
              </a:rPr>
              <a:t>Declaration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7480" y="1500895"/>
            <a:ext cx="737419" cy="648928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7479" y="2149823"/>
            <a:ext cx="948658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Calibri" panose="020F0502020204030204"/>
                <a:ea typeface="+mn-ea"/>
                <a:cs typeface="+mn-cs"/>
              </a:rPr>
              <a:t>Selector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85750" y="1352416"/>
            <a:ext cx="8561439" cy="2907349"/>
          </a:xfrm>
          <a:prstGeom prst="rect">
            <a:avLst/>
          </a:prstGeom>
          <a:solidFill>
            <a:schemeClr val="tx2">
              <a:alpha val="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42900">
              <a:buClrTx/>
              <a:defRPr/>
            </a:pPr>
            <a:endParaRPr lang="en-US" sz="135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5750" y="965396"/>
            <a:ext cx="880754" cy="369332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defTabSz="342900">
              <a:buClrTx/>
              <a:defRPr/>
            </a:pPr>
            <a:r>
              <a:rPr lang="en-US" sz="1800" kern="1200" dirty="0">
                <a:solidFill>
                  <a:schemeClr val="tx2"/>
                </a:solidFill>
                <a:latin typeface="Calibri" panose="020F0502020204030204"/>
                <a:ea typeface="+mn-ea"/>
                <a:cs typeface="+mn-cs"/>
              </a:rPr>
              <a:t>Ruleset</a:t>
            </a:r>
          </a:p>
        </p:txBody>
      </p:sp>
      <p:sp>
        <p:nvSpPr>
          <p:cNvPr id="33" name="Title 1"/>
          <p:cNvSpPr txBox="1">
            <a:spLocks/>
          </p:cNvSpPr>
          <p:nvPr/>
        </p:nvSpPr>
        <p:spPr>
          <a:xfrm>
            <a:off x="285750" y="171451"/>
            <a:ext cx="8572500" cy="514349"/>
          </a:xfrm>
          <a:prstGeom prst="rect">
            <a:avLst/>
          </a:prstGeom>
        </p:spPr>
        <p:txBody>
          <a:bodyPr vert="horz" lIns="0" tIns="34290" rIns="0" bIns="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85800">
              <a:buClrTx/>
              <a:defRPr/>
            </a:pPr>
            <a:r>
              <a:rPr lang="en-US" sz="2400" dirty="0">
                <a:solidFill>
                  <a:srgbClr val="56565A"/>
                </a:solidFill>
                <a:latin typeface="Arial" panose="020B0604020202020204"/>
              </a:rPr>
              <a:t>Putting it all together: A ruleset</a:t>
            </a:r>
          </a:p>
        </p:txBody>
      </p:sp>
    </p:spTree>
    <p:extLst>
      <p:ext uri="{BB962C8B-B14F-4D97-AF65-F5344CB8AC3E}">
        <p14:creationId xmlns:p14="http://schemas.microsoft.com/office/powerpoint/2010/main" val="633061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162527"/>
            <a:ext cx="7704000" cy="5727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Ruleset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7607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/>
              </a:rPr>
              <a:t>https://glitch.com/edit/#!/rulesetexample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98871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315</Words>
  <Application>Microsoft Office PowerPoint</Application>
  <PresentationFormat>On-screen Show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Consolas</vt:lpstr>
      <vt:lpstr>Times New Roman</vt:lpstr>
      <vt:lpstr>Roboto Condensed Light</vt:lpstr>
      <vt:lpstr>Calibri</vt:lpstr>
      <vt:lpstr>Krona One</vt:lpstr>
      <vt:lpstr>Arial</vt:lpstr>
      <vt:lpstr>Miriam Libre</vt:lpstr>
      <vt:lpstr>Blue Grid Interface &amp; Sticky Notes Company Profile by Slidesgo</vt:lpstr>
      <vt:lpstr>CSS Selectors &amp; Properties</vt:lpstr>
      <vt:lpstr>CSS Selectors</vt:lpstr>
      <vt:lpstr>CSS Properties</vt:lpstr>
      <vt:lpstr>CSS Declarations</vt:lpstr>
      <vt:lpstr>PowerPoint Presentation</vt:lpstr>
      <vt:lpstr>Ruleset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6</cp:revision>
  <dcterms:modified xsi:type="dcterms:W3CDTF">2024-06-25T19:09:40Z</dcterms:modified>
</cp:coreProperties>
</file>