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306" r:id="rId3"/>
    <p:sldId id="308" r:id="rId4"/>
    <p:sldId id="309" r:id="rId5"/>
    <p:sldId id="310" r:id="rId6"/>
    <p:sldId id="311" r:id="rId7"/>
    <p:sldId id="312" r:id="rId8"/>
    <p:sldId id="313" r:id="rId9"/>
    <p:sldId id="316" r:id="rId10"/>
    <p:sldId id="317" r:id="rId11"/>
    <p:sldId id="318" r:id="rId12"/>
    <p:sldId id="301" r:id="rId13"/>
    <p:sldId id="302" r:id="rId14"/>
    <p:sldId id="303" r:id="rId15"/>
    <p:sldId id="304" r:id="rId16"/>
    <p:sldId id="307" r:id="rId17"/>
    <p:sldId id="279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Krona One" panose="020B0604020202020204" charset="0"/>
      <p:regular r:id="rId24"/>
    </p:embeddedFont>
    <p:embeddedFont>
      <p:font typeface="Miriam Libre" panose="00000500000000000000" pitchFamily="2" charset="-79"/>
      <p:regular r:id="rId25"/>
      <p:bold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 full HTML document. There is a lot of code here, but it’s not too big of a deal. This is how the </a:t>
            </a:r>
            <a:r>
              <a:rPr lang="en-US" b="1" dirty="0"/>
              <a:t>html</a:t>
            </a:r>
            <a:r>
              <a:rPr lang="en-US" b="0" dirty="0"/>
              <a:t> and </a:t>
            </a:r>
            <a:r>
              <a:rPr lang="en-US" b="1" dirty="0"/>
              <a:t>body</a:t>
            </a:r>
            <a:r>
              <a:rPr lang="en-US" b="0" dirty="0"/>
              <a:t> elements are used. The </a:t>
            </a:r>
            <a:r>
              <a:rPr lang="en-US" b="1" dirty="0"/>
              <a:t>p</a:t>
            </a:r>
            <a:r>
              <a:rPr lang="en-US" b="0" dirty="0"/>
              <a:t> element goes within the </a:t>
            </a:r>
            <a:r>
              <a:rPr lang="en-US" b="1" dirty="0"/>
              <a:t>body</a:t>
            </a:r>
            <a:r>
              <a:rPr lang="en-US" b="0" dirty="0"/>
              <a:t> element, as its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this question to see if they know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0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should be familiar with websites – they enter</a:t>
            </a:r>
            <a:r>
              <a:rPr lang="en-US" baseline="0" dirty="0"/>
              <a:t> a URL, and see some content.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Behind the scenes, a lot of stuff happens to get that content to the user!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of this doesn’t really apply to this course, but it is helpful to have this background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reads the text,</a:t>
            </a:r>
            <a:r>
              <a:rPr lang="en-US" baseline="0" dirty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can be helpful to view a popular Wikipedia page in the web, and then view the source to see how the web browser renders it into a viewable page.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aseline="0" dirty="0"/>
              <a:t>may seem abstract, but it should make more sense after some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elements this lesson covers. There are so many elements out there, but this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0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recognize these symbols. They may have seen them in math – less than sign and greater than sign. In HTML, we also call these “angle brackets”. They will be necessary when writing the code for tags.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70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over the syntax for making a tag. It starts with a less-than sign, then the element name, then a greater-than sign.</a:t>
            </a:r>
          </a:p>
          <a:p>
            <a:endParaRPr lang="en-US" dirty="0"/>
          </a:p>
          <a:p>
            <a:r>
              <a:rPr lang="en-US" dirty="0"/>
              <a:t>A closing tag starts with a less-than sign and a slash, then the element name, then a greater-than 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6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dirty="0"/>
              <a:t>&lt;</a:t>
            </a:r>
            <a:r>
              <a:rPr lang="en-US" b="0" dirty="0"/>
              <a:t> and &gt; (greater than/less than, or angle brackets).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0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3886200" cy="51435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50" y="1546621"/>
            <a:ext cx="4800600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03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Hello </a:t>
            </a:r>
            <a:r>
              <a:rPr lang="en" sz="8000" dirty="0">
                <a:highlight>
                  <a:schemeClr val="accent3"/>
                </a:highlight>
              </a:rPr>
              <a:t>HTML</a:t>
            </a:r>
            <a:r>
              <a:rPr lang="en" sz="5400" dirty="0"/>
              <a:t>!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E7C-FB43-4A3B-9336-718C89B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141B-35F9-47DC-A516-03DD68179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2863" indent="0">
              <a:buNone/>
            </a:pPr>
            <a:r>
              <a:rPr lang="en-US" sz="4950" dirty="0">
                <a:solidFill>
                  <a:schemeClr val="accent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opening tag</a:t>
            </a:r>
          </a:p>
          <a:p>
            <a:pPr marL="42863" indent="0">
              <a:buNone/>
            </a:pPr>
            <a:r>
              <a:rPr lang="en-US" sz="6600" b="1" dirty="0">
                <a:latin typeface="Consolas" panose="020B0609020204030204" pitchFamily="49" charset="0"/>
              </a:rPr>
              <a:t>&lt;</a:t>
            </a:r>
            <a:r>
              <a:rPr lang="en-US" sz="66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6600" b="1" dirty="0">
                <a:latin typeface="Consolas" panose="020B0609020204030204" pitchFamily="49" charset="0"/>
              </a:rPr>
              <a:t>&gt;</a:t>
            </a:r>
          </a:p>
          <a:p>
            <a:pPr marL="42863" indent="0">
              <a:buNone/>
            </a:pPr>
            <a:endParaRPr lang="en-US" sz="6600" b="1" dirty="0"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4950" dirty="0">
                <a:solidFill>
                  <a:schemeClr val="tx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closing tag</a:t>
            </a:r>
          </a:p>
          <a:p>
            <a:pPr marL="42863" indent="0">
              <a:buNone/>
            </a:pPr>
            <a:r>
              <a:rPr lang="en-US" sz="6600" b="1" dirty="0">
                <a:latin typeface="Consolas" panose="020B0609020204030204" pitchFamily="49" charset="0"/>
              </a:rPr>
              <a:t>&lt;/</a:t>
            </a:r>
            <a:r>
              <a:rPr lang="en-US" sz="6600" i="1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element-name</a:t>
            </a:r>
            <a:r>
              <a:rPr lang="en-US" sz="6600" b="1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03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E6410A-A5EE-7448-F1BD-7442E194FD69}"/>
              </a:ext>
            </a:extLst>
          </p:cNvPr>
          <p:cNvSpPr/>
          <p:nvPr/>
        </p:nvSpPr>
        <p:spPr>
          <a:xfrm>
            <a:off x="285750" y="822960"/>
            <a:ext cx="8572500" cy="3901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HTML Element Example - &lt;p&gt;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2143125"/>
          </a:xfrm>
        </p:spPr>
        <p:txBody>
          <a:bodyPr anchor="ctr">
            <a:normAutofit/>
          </a:bodyPr>
          <a:lstStyle/>
          <a:p>
            <a:pPr marL="42863" indent="0" algn="ctr" defTabSz="685800">
              <a:spcAft>
                <a:spcPts val="900"/>
              </a:spcAft>
              <a:buClr>
                <a:srgbClr val="98989A"/>
              </a:buClr>
              <a:buSzTx/>
              <a:buNone/>
              <a:defRPr/>
            </a:pPr>
            <a:r>
              <a:rPr lang="en-US" sz="60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lang="en-US" sz="60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lang="en-US" sz="60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lang="en-US" sz="600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D6D3E-5959-4BF8-9100-9D755D03D1E9}"/>
              </a:ext>
            </a:extLst>
          </p:cNvPr>
          <p:cNvSpPr/>
          <p:nvPr/>
        </p:nvSpPr>
        <p:spPr bwMode="auto">
          <a:xfrm>
            <a:off x="800100" y="1371600"/>
            <a:ext cx="1285875" cy="1114425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7970-E757-4662-BF33-8D3D2AA0E092}"/>
              </a:ext>
            </a:extLst>
          </p:cNvPr>
          <p:cNvSpPr/>
          <p:nvPr/>
        </p:nvSpPr>
        <p:spPr bwMode="auto">
          <a:xfrm>
            <a:off x="6715125" y="1385267"/>
            <a:ext cx="1628775" cy="1114425"/>
          </a:xfrm>
          <a:prstGeom prst="rect">
            <a:avLst/>
          </a:prstGeom>
          <a:noFill/>
          <a:ln w="57150">
            <a:solidFill>
              <a:schemeClr val="bg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AAAAB-D08F-447A-82B1-16CF8983C8D7}"/>
              </a:ext>
            </a:extLst>
          </p:cNvPr>
          <p:cNvSpPr/>
          <p:nvPr/>
        </p:nvSpPr>
        <p:spPr bwMode="auto">
          <a:xfrm>
            <a:off x="2085975" y="1371600"/>
            <a:ext cx="4629150" cy="1114425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6919-1193-4B0B-9AA1-E15699D685E7}"/>
              </a:ext>
            </a:extLst>
          </p:cNvPr>
          <p:cNvSpPr/>
          <p:nvPr/>
        </p:nvSpPr>
        <p:spPr bwMode="auto">
          <a:xfrm>
            <a:off x="603181" y="1200150"/>
            <a:ext cx="7912169" cy="1457325"/>
          </a:xfrm>
          <a:prstGeom prst="rect">
            <a:avLst/>
          </a:prstGeom>
          <a:noFill/>
          <a:ln w="5715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A2F98-894E-4A33-AFC5-C06EB9829D23}"/>
              </a:ext>
            </a:extLst>
          </p:cNvPr>
          <p:cNvSpPr txBox="1"/>
          <p:nvPr/>
        </p:nvSpPr>
        <p:spPr>
          <a:xfrm>
            <a:off x="603180" y="3041176"/>
            <a:ext cx="3968820" cy="142314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257175" indent="-257175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4050" b="1" dirty="0">
                <a:solidFill>
                  <a:schemeClr val="accent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Opening Tag</a:t>
            </a:r>
          </a:p>
          <a:p>
            <a:pPr marL="257175" indent="-257175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4050" b="1" dirty="0">
                <a:solidFill>
                  <a:schemeClr val="bg2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Closing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87FF-7DE7-4C61-8F22-3661E06C886E}"/>
              </a:ext>
            </a:extLst>
          </p:cNvPr>
          <p:cNvSpPr txBox="1"/>
          <p:nvPr/>
        </p:nvSpPr>
        <p:spPr>
          <a:xfrm>
            <a:off x="4400550" y="3041176"/>
            <a:ext cx="4278630" cy="1423147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257175" indent="-257175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4050" b="1" dirty="0">
                <a:solidFill>
                  <a:srgbClr val="FFC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Content</a:t>
            </a:r>
          </a:p>
          <a:p>
            <a:pPr marL="257175" indent="-257175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sz="4050" b="1" dirty="0">
                <a:solidFill>
                  <a:srgbClr val="E95EB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3814298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840934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206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A7BB47-13DF-5112-2DC0-FCCB54567A8B}"/>
              </a:ext>
            </a:extLst>
          </p:cNvPr>
          <p:cNvSpPr/>
          <p:nvPr/>
        </p:nvSpPr>
        <p:spPr>
          <a:xfrm>
            <a:off x="285750" y="822960"/>
            <a:ext cx="8572500" cy="390144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&lt;html&gt;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foundation for every HTML document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Starts and ends the entire file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All the other HTML is the content in between these 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6189" y="2139077"/>
            <a:ext cx="6496650" cy="258532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4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4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endParaRPr lang="en-US" sz="4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4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4A4162-2AE2-3A99-8BCB-1E2CE12322B3}"/>
              </a:ext>
            </a:extLst>
          </p:cNvPr>
          <p:cNvSpPr/>
          <p:nvPr/>
        </p:nvSpPr>
        <p:spPr>
          <a:xfrm>
            <a:off x="285750" y="822960"/>
            <a:ext cx="8572500" cy="390144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005840"/>
            <a:ext cx="7704000" cy="3563035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Goes within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&lt;html&gt;&lt;/html&gt;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element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Everything within these tags determines the structure of the page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All of the visible HTML elements go within the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4275" y="1897225"/>
            <a:ext cx="5855449" cy="301005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3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3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3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3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3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endParaRPr lang="en-US" sz="3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3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3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3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33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3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8995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6958DA-F3A1-993F-C758-45D914383B0B}"/>
              </a:ext>
            </a:extLst>
          </p:cNvPr>
          <p:cNvSpPr/>
          <p:nvPr/>
        </p:nvSpPr>
        <p:spPr>
          <a:xfrm>
            <a:off x="285750" y="822960"/>
            <a:ext cx="8572500" cy="3901440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chemeClr val="tx1"/>
                </a:solidFill>
              </a:rPr>
              <a:t> (Paragraph)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Displays common text on the page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Each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dirty="0">
                <a:solidFill>
                  <a:schemeClr val="bg1"/>
                </a:solidFill>
              </a:rPr>
              <a:t> creates a new line under it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966" y="2860675"/>
            <a:ext cx="8056373" cy="96026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48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8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800" b="1" dirty="0">
                <a:solidFill>
                  <a:srgbClr val="6A9955"/>
                </a:solidFill>
                <a:latin typeface="Consolas" panose="020B0609020204030204" pitchFamily="49" charset="0"/>
              </a:rPr>
              <a:t>&lt;!-- content --&gt;</a:t>
            </a:r>
            <a:r>
              <a:rPr lang="en-US" sz="48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8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6471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1FD9-2621-4228-97D9-F629DF08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Document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D6B-7229-40D1-B7C0-3979E563D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85000" lnSpcReduction="20000"/>
          </a:bodyPr>
          <a:lstStyle/>
          <a:p>
            <a:pPr marL="42863" indent="0" defTabSz="685800">
              <a:spcAft>
                <a:spcPts val="900"/>
              </a:spcAft>
              <a:buClr>
                <a:srgbClr val="98989A"/>
              </a:buClr>
              <a:buSzTx/>
              <a:buNone/>
              <a:defRPr/>
            </a:pPr>
            <a:r>
              <a:rPr lang="en-US" sz="45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&lt;html&gt;</a:t>
            </a:r>
            <a:endParaRPr lang="en-US" sz="450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2863" indent="0" defTabSz="685800">
              <a:spcAft>
                <a:spcPts val="900"/>
              </a:spcAft>
              <a:buClr>
                <a:srgbClr val="98989A"/>
              </a:buClr>
              <a:buSzTx/>
              <a:buNone/>
              <a:defRPr/>
            </a:pPr>
            <a:r>
              <a:rPr lang="en-US" sz="45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5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&lt;body&gt;</a:t>
            </a:r>
            <a:endParaRPr lang="en-US" sz="450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2863" indent="0" defTabSz="685800">
              <a:spcAft>
                <a:spcPts val="900"/>
              </a:spcAft>
              <a:buClr>
                <a:srgbClr val="98989A"/>
              </a:buClr>
              <a:buSzTx/>
              <a:buNone/>
              <a:defRPr/>
            </a:pPr>
            <a:r>
              <a:rPr lang="en-US" sz="45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lang="en-US" sz="45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&lt;p&gt;</a:t>
            </a:r>
            <a:r>
              <a:rPr lang="en-US" sz="45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Hello World</a:t>
            </a:r>
            <a:r>
              <a:rPr lang="en-US" sz="45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&lt;/p&gt;</a:t>
            </a:r>
            <a:endParaRPr lang="en-US" sz="450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2863" indent="0" defTabSz="685800">
              <a:spcAft>
                <a:spcPts val="900"/>
              </a:spcAft>
              <a:buClr>
                <a:srgbClr val="98989A"/>
              </a:buClr>
              <a:buSzTx/>
              <a:buNone/>
              <a:defRPr/>
            </a:pPr>
            <a:r>
              <a:rPr lang="en-US" sz="4500" kern="1200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5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&lt;/body&gt;</a:t>
            </a:r>
            <a:endParaRPr lang="en-US" sz="450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2863" indent="0" defTabSz="685800">
              <a:spcAft>
                <a:spcPts val="900"/>
              </a:spcAft>
              <a:buClr>
                <a:srgbClr val="98989A"/>
              </a:buClr>
              <a:buSzTx/>
              <a:buNone/>
              <a:defRPr/>
            </a:pPr>
            <a:r>
              <a:rPr lang="en-US" sz="450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&lt;/html&gt;</a:t>
            </a:r>
            <a:endParaRPr lang="en-US" sz="4500" kern="1200" dirty="0">
              <a:solidFill>
                <a:srgbClr val="000000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69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Web Overview</a:t>
            </a:r>
          </a:p>
        </p:txBody>
      </p:sp>
      <p:pic>
        <p:nvPicPr>
          <p:cNvPr id="2052" name="Picture 4" descr="Image result for spider-man we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7"/>
          <a:stretch/>
        </p:blipFill>
        <p:spPr bwMode="auto">
          <a:xfrm>
            <a:off x="3900487" y="0"/>
            <a:ext cx="5243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247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6F7-B6EE-4C21-843C-1528FD0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What is a web browser?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D408-1743-4375-8AFF-C8311A74C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2057400"/>
          </a:xfrm>
        </p:spPr>
        <p:txBody>
          <a:bodyPr/>
          <a:lstStyle/>
          <a:p>
            <a:pPr marL="42863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A </a:t>
            </a:r>
            <a:r>
              <a:rPr lang="en-US" sz="4000" b="1" dirty="0">
                <a:solidFill>
                  <a:schemeClr val="bg1"/>
                </a:solidFill>
              </a:rPr>
              <a:t>web browser</a:t>
            </a:r>
            <a:r>
              <a:rPr lang="en-US" sz="4000" dirty="0">
                <a:solidFill>
                  <a:schemeClr val="bg1"/>
                </a:solidFill>
              </a:rPr>
              <a:t> is an application that is used to view websites.</a:t>
            </a:r>
          </a:p>
          <a:p>
            <a:pPr marL="42863" indent="0">
              <a:buNone/>
            </a:pPr>
            <a:r>
              <a:rPr lang="en-US" sz="3000" b="1" i="1" dirty="0">
                <a:solidFill>
                  <a:schemeClr val="accent2"/>
                </a:solidFill>
              </a:rPr>
              <a:t>What are some examples of web browsers?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455B15-20B5-4375-95A5-480FCA84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962" b="962"/>
          <a:stretch/>
        </p:blipFill>
        <p:spPr bwMode="auto">
          <a:xfrm>
            <a:off x="1553899" y="2738469"/>
            <a:ext cx="6036201" cy="22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90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How does the web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sz="1600" b="1" u="sng" dirty="0">
                <a:solidFill>
                  <a:schemeClr val="tx1"/>
                </a:solidFill>
              </a:rPr>
              <a:t>User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Type a URL into a web browser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See the content of a website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2863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4.bp.blogspot.com/-k02Z7I84nxc/Twcmm44Mn6I/AAAAAAAAAjk/isnJ942gCS4/s1600/How-Browsers-work.gif" title="http://4.bp.blogspot.com/-k02Z7I84nxc/Twcmm44Mn6I/AAAAAAAAAjk/isnJ942gCS4/s1600/How-Browsers-work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4852" y="1637413"/>
            <a:ext cx="3760277" cy="244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3559" y="2575182"/>
            <a:ext cx="4799071" cy="204517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 marL="42863">
              <a:spcAft>
                <a:spcPts val="900"/>
              </a:spcAft>
              <a:buClr>
                <a:srgbClr val="98989A"/>
              </a:buClr>
            </a:pPr>
            <a:r>
              <a:rPr lang="en-US" sz="2400" b="1" u="sng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Behind the Scenes</a:t>
            </a:r>
          </a:p>
          <a:p>
            <a:pPr marL="257175" indent="-214313">
              <a:spcAft>
                <a:spcPts val="9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browser finds the server</a:t>
            </a:r>
          </a:p>
          <a:p>
            <a:pPr marL="257175" indent="-214313">
              <a:spcAft>
                <a:spcPts val="9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server sends content</a:t>
            </a:r>
          </a:p>
          <a:p>
            <a:pPr marL="257175" indent="-214313">
              <a:spcAft>
                <a:spcPts val="9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browser renders content</a:t>
            </a:r>
          </a:p>
        </p:txBody>
      </p:sp>
    </p:spTree>
    <p:extLst>
      <p:ext uri="{BB962C8B-B14F-4D97-AF65-F5344CB8AC3E}">
        <p14:creationId xmlns:p14="http://schemas.microsoft.com/office/powerpoint/2010/main" val="1164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browser use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2840" y="1240962"/>
            <a:ext cx="5932260" cy="846918"/>
          </a:xfrm>
        </p:spPr>
        <p:txBody>
          <a:bodyPr/>
          <a:lstStyle/>
          <a:p>
            <a:pPr marL="152400" indent="0">
              <a:buNone/>
            </a:pPr>
            <a:r>
              <a:rPr lang="en-US" sz="2400" i="1" dirty="0"/>
              <a:t>The browser gets HTML from the server and turns it into a webpage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64134" y="2597468"/>
            <a:ext cx="1714500" cy="1628775"/>
          </a:xfrm>
          <a:prstGeom prst="roundRect">
            <a:avLst/>
          </a:prstGeom>
          <a:gradFill>
            <a:gsLst>
              <a:gs pos="4425">
                <a:srgbClr val="AB8AC9"/>
              </a:gs>
              <a:gs pos="3000">
                <a:srgbClr val="AB8AC9"/>
              </a:gs>
              <a:gs pos="97000">
                <a:srgbClr val="CFB9DE"/>
              </a:gs>
              <a:gs pos="100000">
                <a:srgbClr val="E1D3EA"/>
              </a:gs>
              <a:gs pos="98000">
                <a:srgbClr val="C4A9D7"/>
              </a:gs>
              <a:gs pos="49000">
                <a:srgbClr val="7030A0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550084" y="3154680"/>
            <a:ext cx="600075" cy="51435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21609" y="2297430"/>
            <a:ext cx="2486025" cy="200025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88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788" b="1" dirty="0">
                <a:solidFill>
                  <a:srgbClr val="CE9178"/>
                </a:solidFill>
                <a:latin typeface="Consolas" panose="020B0609020204030204" pitchFamily="49" charset="0"/>
              </a:rPr>
              <a:t>"dog.png"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788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788" b="1" dirty="0">
                <a:solidFill>
                  <a:srgbClr val="CE9178"/>
                </a:solidFill>
                <a:latin typeface="Consolas" panose="020B0609020204030204" pitchFamily="49" charset="0"/>
              </a:rPr>
              <a:t>"dog.com"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788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788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788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5979084" y="3154680"/>
            <a:ext cx="600075" cy="51435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42" y="1344681"/>
            <a:ext cx="1550213" cy="32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0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 Introduction</a:t>
            </a:r>
          </a:p>
        </p:txBody>
      </p:sp>
      <p:pic>
        <p:nvPicPr>
          <p:cNvPr id="3074" name="Picture 2" descr="Image result for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771717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2418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HTML Document </a:t>
            </a:r>
            <a:r>
              <a:rPr lang="en-US" sz="2000" dirty="0"/>
              <a:t>is a text file with a specific format</a:t>
            </a:r>
          </a:p>
          <a:p>
            <a:pPr marL="609600" lvl="1" indent="0">
              <a:buNone/>
            </a:pPr>
            <a:r>
              <a:rPr lang="en-US" sz="1800" dirty="0"/>
              <a:t>The file extension should be </a:t>
            </a:r>
            <a:r>
              <a:rPr lang="en-US" sz="1800" b="1" dirty="0">
                <a:solidFill>
                  <a:schemeClr val="tx2"/>
                </a:solidFill>
              </a:rPr>
              <a:t>.html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(e.g., </a:t>
            </a:r>
            <a:r>
              <a:rPr lang="en-US" sz="1800" b="1" dirty="0">
                <a:solidFill>
                  <a:schemeClr val="tx2"/>
                </a:solidFill>
              </a:rPr>
              <a:t>index.html</a:t>
            </a:r>
            <a:r>
              <a:rPr lang="en-US" sz="1800" dirty="0"/>
              <a:t>)</a:t>
            </a:r>
          </a:p>
          <a:p>
            <a:pPr marL="3429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HTML has </a:t>
            </a:r>
            <a:r>
              <a:rPr lang="en-US" sz="2000" b="1" dirty="0"/>
              <a:t>elements</a:t>
            </a:r>
            <a:r>
              <a:rPr lang="en-US" sz="2000" dirty="0"/>
              <a:t>, each with a different purpose</a:t>
            </a:r>
          </a:p>
          <a:p>
            <a:pPr marL="609600" lvl="1" indent="0">
              <a:buNone/>
            </a:pPr>
            <a:r>
              <a:rPr lang="en-US" sz="1800" dirty="0"/>
              <a:t>E.g., images, text, tables, links, and so on!</a:t>
            </a:r>
          </a:p>
        </p:txBody>
      </p:sp>
      <p:pic>
        <p:nvPicPr>
          <p:cNvPr id="2052" name="Picture 4" descr="Periodic table - Wikipedia">
            <a:extLst>
              <a:ext uri="{FF2B5EF4-FFF2-40B4-BE49-F238E27FC236}">
                <a16:creationId xmlns:a16="http://schemas.microsoft.com/office/drawing/2014/main" id="{2DF01B77-D78A-424B-835B-BD855F79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79" y="3120600"/>
            <a:ext cx="5847022" cy="1817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607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5728-5DCE-45D5-AC0C-0A2F46F1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A13E-67FE-4FA1-A6EA-83255D707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html</a:t>
            </a:r>
            <a:r>
              <a:rPr lang="en-US" sz="3600" dirty="0"/>
              <a:t> – </a:t>
            </a:r>
            <a:r>
              <a:rPr lang="en-US" sz="3200" dirty="0"/>
              <a:t>container for everything</a:t>
            </a:r>
          </a:p>
          <a:p>
            <a:pPr marL="42863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body</a:t>
            </a:r>
            <a:r>
              <a:rPr lang="en-US" sz="3600" dirty="0"/>
              <a:t> – </a:t>
            </a:r>
            <a:r>
              <a:rPr lang="en-US" sz="3200" dirty="0"/>
              <a:t>container visible elements</a:t>
            </a:r>
          </a:p>
          <a:p>
            <a:pPr marL="42863" indent="0"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sz="3600" dirty="0"/>
              <a:t> – </a:t>
            </a:r>
            <a:r>
              <a:rPr lang="en-US" sz="3200" dirty="0"/>
              <a:t>(paragraph) used for normal text</a:t>
            </a:r>
            <a:endParaRPr 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590B-F8A9-473F-98F4-147150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6C5C-FC3A-412F-AEFE-1420E2335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14925" b="1" dirty="0">
                <a:latin typeface="Consolas" panose="020B0609020204030204" pitchFamily="49" charset="0"/>
              </a:rPr>
              <a:t>&lt; &gt;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52820-953E-4EFE-9DF1-16F73A58CCA2}"/>
              </a:ext>
            </a:extLst>
          </p:cNvPr>
          <p:cNvSpPr txBox="1"/>
          <p:nvPr/>
        </p:nvSpPr>
        <p:spPr>
          <a:xfrm>
            <a:off x="1316404" y="3857624"/>
            <a:ext cx="2966838" cy="648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iriam Libre" panose="00000500000000000000" pitchFamily="2" charset="-79"/>
                <a:cs typeface="Miriam Libre" panose="00000500000000000000" pitchFamily="2" charset="-79"/>
              </a:rPr>
              <a:t>Less-than 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4245D-99AD-4C0B-969F-5B05D68B7C91}"/>
              </a:ext>
            </a:extLst>
          </p:cNvPr>
          <p:cNvSpPr txBox="1"/>
          <p:nvPr/>
        </p:nvSpPr>
        <p:spPr>
          <a:xfrm>
            <a:off x="4860760" y="3857624"/>
            <a:ext cx="3614451" cy="648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iriam Libre" panose="00000500000000000000" pitchFamily="2" charset="-79"/>
                <a:cs typeface="Miriam Libre" panose="00000500000000000000" pitchFamily="2" charset="-79"/>
              </a:rPr>
              <a:t>Greater-than 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7A2A0-F390-4DCB-B8BA-FC4D94269D34}"/>
              </a:ext>
            </a:extLst>
          </p:cNvPr>
          <p:cNvSpPr txBox="1"/>
          <p:nvPr/>
        </p:nvSpPr>
        <p:spPr>
          <a:xfrm>
            <a:off x="2516727" y="1453516"/>
            <a:ext cx="4350230" cy="8621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4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Miriam Libre" panose="00000500000000000000" pitchFamily="2" charset="-79"/>
                <a:cs typeface="Miriam Libre" panose="00000500000000000000" pitchFamily="2" charset="-79"/>
              </a:rPr>
              <a:t>Angle Brackets</a:t>
            </a:r>
          </a:p>
        </p:txBody>
      </p:sp>
    </p:spTree>
    <p:extLst>
      <p:ext uri="{BB962C8B-B14F-4D97-AF65-F5344CB8AC3E}">
        <p14:creationId xmlns:p14="http://schemas.microsoft.com/office/powerpoint/2010/main" val="12363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812</Words>
  <Application>Microsoft Office PowerPoint</Application>
  <PresentationFormat>On-screen Show (16:9)</PresentationFormat>
  <Paragraphs>113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Miriam Libre</vt:lpstr>
      <vt:lpstr>Roboto Condensed Light</vt:lpstr>
      <vt:lpstr>Consolas</vt:lpstr>
      <vt:lpstr>Krona One</vt:lpstr>
      <vt:lpstr>Blue Grid Interface &amp; Sticky Notes Company Profile by Slidesgo</vt:lpstr>
      <vt:lpstr>Hello HTML!</vt:lpstr>
      <vt:lpstr>Web Overview</vt:lpstr>
      <vt:lpstr>What is a web browser?</vt:lpstr>
      <vt:lpstr>How does the web work?</vt:lpstr>
      <vt:lpstr>How does a browser use HTML?</vt:lpstr>
      <vt:lpstr>HTML Introduction</vt:lpstr>
      <vt:lpstr>HTML Introduction</vt:lpstr>
      <vt:lpstr>HTML Elements</vt:lpstr>
      <vt:lpstr>What are these?</vt:lpstr>
      <vt:lpstr>HTML TAGS</vt:lpstr>
      <vt:lpstr>HTML Element Example - &lt;p&gt;</vt:lpstr>
      <vt:lpstr>Basic HTML Elements</vt:lpstr>
      <vt:lpstr>The &lt;html&gt; Element</vt:lpstr>
      <vt:lpstr>The &lt;body&gt; Element</vt:lpstr>
      <vt:lpstr>The &lt;p&gt; (Paragraph) Element</vt:lpstr>
      <vt:lpstr>Full Document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4</cp:revision>
  <dcterms:modified xsi:type="dcterms:W3CDTF">2023-02-08T20:34:55Z</dcterms:modified>
</cp:coreProperties>
</file>