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23" r:id="rId3"/>
    <p:sldId id="321" r:id="rId4"/>
    <p:sldId id="322" r:id="rId5"/>
    <p:sldId id="324" r:id="rId6"/>
    <p:sldId id="307" r:id="rId7"/>
    <p:sldId id="308" r:id="rId8"/>
    <p:sldId id="320" r:id="rId9"/>
    <p:sldId id="309" r:id="rId10"/>
    <p:sldId id="297" r:id="rId11"/>
    <p:sldId id="310" r:id="rId12"/>
    <p:sldId id="311" r:id="rId13"/>
    <p:sldId id="312" r:id="rId14"/>
    <p:sldId id="327" r:id="rId15"/>
    <p:sldId id="313" r:id="rId16"/>
    <p:sldId id="306" r:id="rId17"/>
    <p:sldId id="314" r:id="rId18"/>
    <p:sldId id="325" r:id="rId19"/>
    <p:sldId id="315" r:id="rId20"/>
    <p:sldId id="316" r:id="rId21"/>
    <p:sldId id="317" r:id="rId22"/>
    <p:sldId id="318" r:id="rId23"/>
    <p:sldId id="319" r:id="rId24"/>
    <p:sldId id="3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505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if and explain that the code in the body of the </a:t>
            </a:r>
            <a:r>
              <a:rPr lang="en-US" b="1" baseline="0" dirty="0"/>
              <a:t>else if</a:t>
            </a:r>
            <a:r>
              <a:rPr lang="en-US" b="0" baseline="0" dirty="0"/>
              <a:t> will run if the first condition is false, but the second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else</a:t>
            </a:r>
            <a:r>
              <a:rPr lang="en-US" b="0" baseline="0" dirty="0"/>
              <a:t> clause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statement1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statement2</a:t>
            </a:r>
            <a:r>
              <a:rPr lang="en-US" b="0" i="0" baseline="0" dirty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note how the </a:t>
            </a:r>
            <a:r>
              <a:rPr lang="en-US" b="1" baseline="0" dirty="0"/>
              <a:t>if</a:t>
            </a:r>
            <a:r>
              <a:rPr lang="en-US" b="0" baseline="0" dirty="0"/>
              <a:t> statement and </a:t>
            </a:r>
            <a:r>
              <a:rPr lang="en-US" b="1" baseline="0" dirty="0"/>
              <a:t>else</a:t>
            </a:r>
            <a:r>
              <a:rPr lang="en-US" b="0" baseline="0" dirty="0"/>
              <a:t> clause work. Change around the values, and setup the prompt as well. Possibly add some new code to see how it can affect the outcome.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to try</a:t>
            </a:r>
            <a:r>
              <a:rPr lang="en-US" baseline="0" dirty="0"/>
              <a:t> and think of the code as English. For example: </a:t>
            </a:r>
            <a:r>
              <a:rPr lang="en-US" sz="1200" dirty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this</a:t>
            </a:r>
            <a:r>
              <a:rPr lang="en-US" baseline="0" dirty="0"/>
              <a:t> section, go around the room and ask the students to answer the 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myBalance</a:t>
            </a:r>
            <a:r>
              <a:rPr lang="en-US" dirty="0"/>
              <a:t> is 14 or more!”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strings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Ask students if they can guess what type of data a </a:t>
            </a:r>
            <a:r>
              <a:rPr lang="en-US" b="1" dirty="0" err="1"/>
              <a:t>boolean</a:t>
            </a:r>
            <a:r>
              <a:rPr lang="en-US" dirty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a new data type: </a:t>
            </a:r>
            <a:r>
              <a:rPr lang="en-US" b="1" dirty="0"/>
              <a:t>Boolean</a:t>
            </a:r>
            <a:r>
              <a:rPr lang="en-US" b="0" dirty="0"/>
              <a:t>.</a:t>
            </a:r>
            <a:r>
              <a:rPr lang="en-US" b="0" baseline="0" dirty="0"/>
              <a:t> </a:t>
            </a:r>
            <a:r>
              <a:rPr lang="en-US" dirty="0"/>
              <a:t>A Boolean is a data type where values can be either </a:t>
            </a:r>
            <a:r>
              <a:rPr lang="en-US" b="1" dirty="0"/>
              <a:t>true</a:t>
            </a:r>
            <a:r>
              <a:rPr lang="en-US" b="0" baseline="0" dirty="0"/>
              <a:t> </a:t>
            </a:r>
            <a:r>
              <a:rPr lang="en-US" dirty="0"/>
              <a:t>or</a:t>
            </a:r>
            <a:r>
              <a:rPr lang="en-US" b="1" baseline="0" dirty="0"/>
              <a:t> false</a:t>
            </a:r>
            <a:r>
              <a:rPr lang="en-US" b="0" baseline="0" dirty="0"/>
              <a:t>. A </a:t>
            </a:r>
            <a:r>
              <a:rPr lang="en-US" b="0" baseline="0" dirty="0" err="1"/>
              <a:t>boolean</a:t>
            </a:r>
            <a:r>
              <a:rPr lang="en-US" b="0" baseline="0" dirty="0"/>
              <a:t> is like the answer to a </a:t>
            </a:r>
            <a:r>
              <a:rPr lang="en-US" b="1" baseline="0" dirty="0"/>
              <a:t>yes/no</a:t>
            </a:r>
            <a:r>
              <a:rPr lang="en-US" b="0" baseline="0" dirty="0"/>
              <a:t> question. It’s either going to be yes, or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Booleans aren’t usually just the</a:t>
            </a:r>
            <a:r>
              <a:rPr lang="en-US" baseline="0" dirty="0"/>
              <a:t> literal “true/false” and can be built from other values. This is especially useful if there is a variable within the </a:t>
            </a:r>
            <a:r>
              <a:rPr lang="en-US" baseline="0" dirty="0" err="1"/>
              <a:t>boolean</a:t>
            </a:r>
            <a:r>
              <a:rPr lang="en-US" baseline="0" dirty="0"/>
              <a:t> expression.</a:t>
            </a:r>
          </a:p>
          <a:p>
            <a:endParaRPr lang="en-US" baseline="0" dirty="0"/>
          </a:p>
          <a:p>
            <a:r>
              <a:rPr lang="en-US" baseline="0" dirty="0"/>
              <a:t>The image on this slide is an example of a circuit that uses </a:t>
            </a:r>
            <a:r>
              <a:rPr lang="en-US" baseline="0" dirty="0" err="1"/>
              <a:t>boolean</a:t>
            </a:r>
            <a:r>
              <a:rPr lang="en-US" baseline="0" dirty="0"/>
              <a:t> logic.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basic ways to compare data. Introduce the idea of conditionals.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actually have anything to do with moisturizing</a:t>
            </a:r>
            <a:r>
              <a:rPr lang="en-US" baseline="0" dirty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</a:t>
            </a:r>
            <a:r>
              <a:rPr lang="en-US" baseline="0" dirty="0"/>
              <a:t> students what will happen based on the value of the </a:t>
            </a:r>
            <a:r>
              <a:rPr lang="en-US" b="1" baseline="0" dirty="0" err="1"/>
              <a:t>myBalance</a:t>
            </a:r>
            <a:r>
              <a:rPr lang="en-US" baseline="0" dirty="0"/>
              <a:t> variable. For example, what if the </a:t>
            </a:r>
            <a:r>
              <a:rPr lang="en-US" b="1" baseline="0" dirty="0" err="1"/>
              <a:t>myBalance</a:t>
            </a:r>
            <a:r>
              <a:rPr lang="en-US" b="0" baseline="0" dirty="0"/>
              <a:t> variable was set to </a:t>
            </a:r>
            <a:r>
              <a:rPr lang="en-US" b="1" baseline="0" dirty="0"/>
              <a:t>2</a:t>
            </a:r>
            <a:r>
              <a:rPr lang="en-US" b="0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Explain what an </a:t>
            </a:r>
            <a:r>
              <a:rPr lang="en-US" b="1" baseline="0" dirty="0"/>
              <a:t>if</a:t>
            </a:r>
            <a:r>
              <a:rPr lang="en-US" b="0" baseline="0" dirty="0"/>
              <a:t> statement does. Note each part of the </a:t>
            </a:r>
            <a:r>
              <a:rPr lang="en-US" b="1" baseline="0" dirty="0"/>
              <a:t>if</a:t>
            </a:r>
            <a:r>
              <a:rPr lang="en-US" b="0" baseline="0" dirty="0"/>
              <a:t> statement syntax: if, parentheses, </a:t>
            </a:r>
            <a:r>
              <a:rPr lang="en-US" b="0" baseline="0" dirty="0" err="1"/>
              <a:t>boolean</a:t>
            </a:r>
            <a:r>
              <a:rPr lang="en-US" b="0" baseline="0" dirty="0"/>
              <a:t> expression, curly brackets, body. Be sure to note where each part appears in the </a:t>
            </a:r>
            <a:r>
              <a:rPr lang="en-US" b="1" baseline="0" dirty="0"/>
              <a:t>if</a:t>
            </a:r>
            <a:r>
              <a:rPr lang="en-US" b="0" baseline="0" dirty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if</a:t>
            </a:r>
            <a:r>
              <a:rPr lang="en-US" b="0" baseline="0" dirty="0"/>
              <a:t> statement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skip the execution of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statement and explain that the code in the body of the </a:t>
            </a:r>
            <a:r>
              <a:rPr lang="en-US" b="1" baseline="0" dirty="0"/>
              <a:t>else</a:t>
            </a:r>
            <a:r>
              <a:rPr lang="en-US" b="0" baseline="0" dirty="0"/>
              <a:t> will run if the </a:t>
            </a:r>
            <a:r>
              <a:rPr lang="en-US" b="0" baseline="0" dirty="0" err="1"/>
              <a:t>boolean</a:t>
            </a:r>
            <a:r>
              <a:rPr lang="en-US" b="0" baseline="0" dirty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r9cp1v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This code evaluates a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>
                <a:solidFill>
                  <a:srgbClr val="56565A"/>
                </a:solidFill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</a:t>
            </a:r>
            <a:r>
              <a:rPr lang="en-US" b="1" dirty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, parentheses,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 –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If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evaluated to </a:t>
            </a:r>
            <a:r>
              <a:rPr lang="en-US" b="1" dirty="0">
                <a:solidFill>
                  <a:srgbClr val="56565A"/>
                </a:solidFill>
              </a:rPr>
              <a:t>false</a:t>
            </a:r>
            <a:r>
              <a:rPr lang="en-US" dirty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No additional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required – just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morning"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4800" b="1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b="1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 (time &lt; </a:t>
            </a:r>
            <a:r>
              <a:rPr lang="en-US" sz="4800" b="1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4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day"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48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>
                <a:solidFill>
                  <a:srgbClr val="A52A2A"/>
                </a:solidFill>
                <a:latin typeface="Consolas" panose="020B0609020204030204" pitchFamily="49" charset="0"/>
              </a:rPr>
              <a:t>"Good evening"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3716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– flowchart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https://jsfiddle.net/sr9cp1v2/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Read it like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Try translating the code into an English sentence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8CF-2077-4976-AEFC-95D1936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Time</a:t>
            </a:r>
          </a:p>
        </p:txBody>
      </p:sp>
      <p:pic>
        <p:nvPicPr>
          <p:cNvPr id="5122" name="Picture 2" descr="Quiz: The expertise of Daniela Borgmann? – TIMed Center">
            <a:extLst>
              <a:ext uri="{FF2B5EF4-FFF2-40B4-BE49-F238E27FC236}">
                <a16:creationId xmlns:a16="http://schemas.microsoft.com/office/drawing/2014/main" id="{BAC49143-CAC7-41BA-889A-DCB9D49E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6" r="24182"/>
          <a:stretch/>
        </p:blipFill>
        <p:spPr bwMode="auto">
          <a:xfrm>
            <a:off x="51816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363DA-0C3D-4B2C-A32C-03FBF89F10A0}"/>
              </a:ext>
            </a:extLst>
          </p:cNvPr>
          <p:cNvSpPr/>
          <p:nvPr/>
        </p:nvSpPr>
        <p:spPr bwMode="auto">
          <a:xfrm>
            <a:off x="9753600" y="0"/>
            <a:ext cx="24384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0505"/>
                </a:solidFill>
                <a:ea typeface="Segoe UI" pitchFamily="34" charset="0"/>
                <a:cs typeface="Segoe UI" pitchFamily="34" charset="0"/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883238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Trivia</a:t>
            </a:r>
          </a:p>
        </p:txBody>
      </p:sp>
      <p:pic>
        <p:nvPicPr>
          <p:cNvPr id="3076" name="Picture 4" descr="Jeopardy!&amp;#39; Contestant Bets Big on Daily Double, Pays Off in Huge Way">
            <a:extLst>
              <a:ext uri="{FF2B5EF4-FFF2-40B4-BE49-F238E27FC236}">
                <a16:creationId xmlns:a16="http://schemas.microsoft.com/office/drawing/2014/main" id="{ABA1A40D-CFE9-4811-859D-D01E8C53C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/>
          <a:stretch/>
        </p:blipFill>
        <p:spPr bwMode="auto">
          <a:xfrm>
            <a:off x="5181600" y="0"/>
            <a:ext cx="701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be shown?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7215E-1763-4DDC-A249-C739424A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2021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4013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 Michael Keaton’s real name is Michael Douglas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 changed it because no two actors can share a name in SAG</a:t>
            </a:r>
          </a:p>
          <a:p>
            <a:r>
              <a:rPr lang="en-US" b="1" dirty="0">
                <a:solidFill>
                  <a:schemeClr val="bg1"/>
                </a:solidFill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100" y="3905250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81000" y="3766542"/>
            <a:ext cx="29718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oldest domestic cat on record lived for 38 years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her name was Crème Puff and she lived in Austin, TX</a:t>
            </a:r>
          </a:p>
          <a:p>
            <a:r>
              <a:rPr lang="en-US" dirty="0">
                <a:solidFill>
                  <a:schemeClr val="bg1"/>
                </a:solidFill>
              </a:rPr>
              <a:t>Sonic the Hedgehog’s personality is based on Bill Clinton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86200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590924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526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Review+New</a:t>
            </a:r>
            <a:endParaRPr lang="en-US" dirty="0"/>
          </a:p>
        </p:txBody>
      </p:sp>
      <p:pic>
        <p:nvPicPr>
          <p:cNvPr id="4098" name="Picture 2" descr="How to buy a modular synth: Advice from experts +guide+">
            <a:extLst>
              <a:ext uri="{FF2B5EF4-FFF2-40B4-BE49-F238E27FC236}">
                <a16:creationId xmlns:a16="http://schemas.microsoft.com/office/drawing/2014/main" id="{828EC519-5831-410B-A200-E835135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7"/>
          <a:stretch/>
        </p:blipFill>
        <p:spPr bwMode="auto">
          <a:xfrm>
            <a:off x="4381500" y="0"/>
            <a:ext cx="781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62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Number (any number)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 (any block of text)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Boolean (can only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… no quotes)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7D8FA-7281-4631-9066-1ED3AF881E84}"/>
              </a:ext>
            </a:extLst>
          </p:cNvPr>
          <p:cNvSpPr/>
          <p:nvPr/>
        </p:nvSpPr>
        <p:spPr bwMode="auto">
          <a:xfrm>
            <a:off x="2095500" y="4629150"/>
            <a:ext cx="7315200" cy="571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will always evaluate to 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x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4929936" cy="35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391B64-BAC8-4C87-8D7F-BAC0267F97F8}"/>
              </a:ext>
            </a:extLst>
          </p:cNvPr>
          <p:cNvSpPr/>
          <p:nvPr/>
        </p:nvSpPr>
        <p:spPr bwMode="auto">
          <a:xfrm>
            <a:off x="1986998" y="32004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18F6F-61C6-469D-8AAE-D58A96D83C94}"/>
              </a:ext>
            </a:extLst>
          </p:cNvPr>
          <p:cNvSpPr/>
          <p:nvPr/>
        </p:nvSpPr>
        <p:spPr bwMode="auto">
          <a:xfrm>
            <a:off x="2209800" y="37222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6AEA-80D1-45F8-9BA7-9E4E7C01B8EC}"/>
              </a:ext>
            </a:extLst>
          </p:cNvPr>
          <p:cNvSpPr/>
          <p:nvPr/>
        </p:nvSpPr>
        <p:spPr bwMode="auto">
          <a:xfrm>
            <a:off x="3352800" y="41794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CF28-75A1-4848-8F6B-8514AF505B4B}"/>
              </a:ext>
            </a:extLst>
          </p:cNvPr>
          <p:cNvSpPr/>
          <p:nvPr/>
        </p:nvSpPr>
        <p:spPr bwMode="auto">
          <a:xfrm>
            <a:off x="2329898" y="46863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B1AA-6F55-44BF-8D6A-06CE574DFA07}"/>
              </a:ext>
            </a:extLst>
          </p:cNvPr>
          <p:cNvSpPr/>
          <p:nvPr/>
        </p:nvSpPr>
        <p:spPr bwMode="auto">
          <a:xfrm>
            <a:off x="2963454" y="5193196"/>
            <a:ext cx="2103846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A378-AF19-4370-833C-62E34BC47DC1}"/>
              </a:ext>
            </a:extLst>
          </p:cNvPr>
          <p:cNvSpPr/>
          <p:nvPr/>
        </p:nvSpPr>
        <p:spPr bwMode="auto">
          <a:xfrm>
            <a:off x="2168386" y="5600383"/>
            <a:ext cx="210384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</a:t>
            </a:r>
            <a:r>
              <a:rPr lang="en-US" i="1" dirty="0"/>
              <a:t>combine</a:t>
            </a:r>
            <a:r>
              <a:rPr lang="en-US" dirty="0"/>
              <a:t> multiple </a:t>
            </a:r>
            <a:r>
              <a:rPr lang="en-US" dirty="0" err="1"/>
              <a:t>boolean</a:t>
            </a:r>
            <a:r>
              <a:rPr lang="en-US" dirty="0"/>
              <a:t> expressions with &amp;&amp; (AND)</a:t>
            </a:r>
          </a:p>
          <a:p>
            <a:endParaRPr lang="en-US" dirty="0"/>
          </a:p>
          <a:p>
            <a:r>
              <a:rPr lang="en-US" dirty="0"/>
              <a:t>Examples: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name1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name2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0" y="2914650"/>
            <a:ext cx="2171700" cy="571500"/>
            <a:chOff x="3352800" y="2914650"/>
            <a:chExt cx="2171700" cy="5715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0" y="320040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4495800" y="2914650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3584986"/>
            <a:ext cx="2171700" cy="571500"/>
            <a:chOff x="3581400" y="3584986"/>
            <a:chExt cx="2171700" cy="5715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81400" y="3870736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724400" y="3584986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5700" y="4322557"/>
            <a:ext cx="2171700" cy="571500"/>
            <a:chOff x="3695700" y="4322557"/>
            <a:chExt cx="2171700" cy="57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95700" y="460830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38700" y="432255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95750" y="4996927"/>
            <a:ext cx="2171700" cy="571500"/>
            <a:chOff x="4095750" y="4996927"/>
            <a:chExt cx="2171700" cy="5715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095750" y="528267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5238750" y="499692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5715000"/>
            <a:ext cx="2971800" cy="571500"/>
            <a:chOff x="7010400" y="5715000"/>
            <a:chExt cx="2971800" cy="5715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010400" y="600075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8153400" y="5715000"/>
              <a:ext cx="1828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Depends!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3889"/>
              </p:ext>
            </p:extLst>
          </p:nvPr>
        </p:nvGraphicFramePr>
        <p:xfrm>
          <a:off x="6994713" y="1896373"/>
          <a:ext cx="4016188" cy="27795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4573">
                  <a:extLst>
                    <a:ext uri="{9D8B030D-6E8A-4147-A177-3AD203B41FA5}">
                      <a16:colId xmlns:a16="http://schemas.microsoft.com/office/drawing/2014/main" val="2598051297"/>
                    </a:ext>
                  </a:extLst>
                </a:gridCol>
                <a:gridCol w="1010901">
                  <a:extLst>
                    <a:ext uri="{9D8B030D-6E8A-4147-A177-3AD203B41FA5}">
                      <a16:colId xmlns:a16="http://schemas.microsoft.com/office/drawing/2014/main" val="3495087021"/>
                    </a:ext>
                  </a:extLst>
                </a:gridCol>
                <a:gridCol w="1920714">
                  <a:extLst>
                    <a:ext uri="{9D8B030D-6E8A-4147-A177-3AD203B41FA5}">
                      <a16:colId xmlns:a16="http://schemas.microsoft.com/office/drawing/2014/main" val="2620126256"/>
                    </a:ext>
                  </a:extLst>
                </a:gridCol>
              </a:tblGrid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184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31990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22120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7201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1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 for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build </a:t>
            </a:r>
            <a:r>
              <a:rPr lang="en-US" dirty="0" err="1"/>
              <a:t>boolean</a:t>
            </a:r>
            <a:r>
              <a:rPr lang="en-US" dirty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By making these comparisons, it is possible to change paths through the code with </a:t>
            </a:r>
            <a:r>
              <a:rPr lang="en-US" b="1" dirty="0"/>
              <a:t>conditionals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1315</Words>
  <Application>Microsoft Office PowerPoint</Application>
  <PresentationFormat>Widescreen</PresentationFormat>
  <Paragraphs>185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Conditionals</vt:lpstr>
      <vt:lpstr>Warm-up Trivia</vt:lpstr>
      <vt:lpstr>True or False</vt:lpstr>
      <vt:lpstr>True or False</vt:lpstr>
      <vt:lpstr>Data Types Review+New</vt:lpstr>
      <vt:lpstr>Data types</vt:lpstr>
      <vt:lpstr>Boolean Expressions</vt:lpstr>
      <vt:lpstr>THE &amp;&amp; Operator</vt:lpstr>
      <vt:lpstr>Comparing values for boolean expressions</vt:lpstr>
      <vt:lpstr>Conditionals</vt:lpstr>
      <vt:lpstr>if statements</vt:lpstr>
      <vt:lpstr>if statements – flowchart</vt:lpstr>
      <vt:lpstr>The else clause</vt:lpstr>
      <vt:lpstr>else if</vt:lpstr>
      <vt:lpstr>The else clause – flowchart</vt:lpstr>
      <vt:lpstr>conditional example</vt:lpstr>
      <vt:lpstr>TIP: Read it like English</vt:lpstr>
      <vt:lpstr>Mini-Quiz Time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106</cp:revision>
  <dcterms:created xsi:type="dcterms:W3CDTF">2019-03-11T04:04:09Z</dcterms:created>
  <dcterms:modified xsi:type="dcterms:W3CDTF">2024-09-04T20:11:20Z</dcterms:modified>
</cp:coreProperties>
</file>