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8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a student to come up to the whiteboard</a:t>
            </a:r>
            <a:r>
              <a:rPr lang="en-US" baseline="0" dirty="0"/>
              <a:t> and write the JavaScript necessary to select the paragraph and store it in a variable.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0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students the </a:t>
            </a:r>
            <a:r>
              <a:rPr lang="en-US" b="1" dirty="0" err="1"/>
              <a:t>textContent</a:t>
            </a:r>
            <a:r>
              <a:rPr lang="en-US" b="0" dirty="0"/>
              <a:t> property of an HTML</a:t>
            </a:r>
            <a:r>
              <a:rPr lang="en-US" b="0" baseline="0" dirty="0"/>
              <a:t> element stored in JavaScript. It is possible to update the content programmatically.</a:t>
            </a:r>
          </a:p>
          <a:p>
            <a:endParaRPr lang="en-US" b="0" baseline="0" dirty="0"/>
          </a:p>
          <a:p>
            <a:r>
              <a:rPr lang="en-US" b="0" baseline="0" dirty="0"/>
              <a:t>Note that the capitalization MUST be consistent – all lowercase except for the C in Content.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40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text on an HTML page can be updated programmatically. Note that the important part is </a:t>
            </a:r>
            <a:r>
              <a:rPr lang="en-US" b="1" baseline="0" dirty="0"/>
              <a:t>.</a:t>
            </a:r>
            <a:r>
              <a:rPr lang="en-US" b="1" baseline="0" dirty="0" err="1"/>
              <a:t>textContent</a:t>
            </a:r>
            <a:r>
              <a:rPr lang="en-US" b="0" baseline="0" dirty="0"/>
              <a:t>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0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thing you can do with JavaScript is create completely new HTML elements</a:t>
            </a:r>
            <a:r>
              <a:rPr lang="en-US" baseline="0" dirty="0"/>
              <a:t> with </a:t>
            </a:r>
            <a:r>
              <a:rPr lang="en-US" b="1" baseline="0" dirty="0" err="1"/>
              <a:t>document.createElement</a:t>
            </a:r>
            <a:r>
              <a:rPr lang="en-US" b="0" baseline="0" dirty="0"/>
              <a:t>.</a:t>
            </a:r>
            <a:endParaRPr lang="en-US" dirty="0"/>
          </a:p>
          <a:p>
            <a:endParaRPr lang="en-US" dirty="0"/>
          </a:p>
          <a:p>
            <a:r>
              <a:rPr lang="en-US" dirty="0"/>
              <a:t>Show</a:t>
            </a:r>
            <a:r>
              <a:rPr lang="en-US" baseline="0" dirty="0"/>
              <a:t> </a:t>
            </a:r>
            <a:r>
              <a:rPr lang="en-US" b="1" baseline="0" dirty="0" err="1"/>
              <a:t>document.createElement</a:t>
            </a:r>
            <a:r>
              <a:rPr lang="en-US" baseline="0" dirty="0"/>
              <a:t>. Explain that it creates a new HTML element just like you would do in an HTML file – but it is programmatic!</a:t>
            </a:r>
          </a:p>
          <a:p>
            <a:endParaRPr lang="en-US" baseline="0" dirty="0"/>
          </a:p>
          <a:p>
            <a:r>
              <a:rPr lang="en-US" baseline="0" dirty="0"/>
              <a:t>This creates an element in JavaScript, but it does not add it to the actual HTML document yet…</a:t>
            </a:r>
          </a:p>
          <a:p>
            <a:endParaRPr lang="en-US" baseline="0" dirty="0"/>
          </a:p>
          <a:p>
            <a:r>
              <a:rPr lang="en-US" baseline="0" dirty="0"/>
              <a:t>Ask the students what the HTML element would look like. It is </a:t>
            </a:r>
            <a:r>
              <a:rPr lang="en-US" b="1" baseline="0" dirty="0"/>
              <a:t>&lt;p&gt;New Paragraph!&lt;/p&gt;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3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</a:t>
            </a:r>
            <a:r>
              <a:rPr lang="en-US" baseline="0" dirty="0"/>
              <a:t> the students where they think the new element will appear on the HTML page – </a:t>
            </a:r>
            <a:r>
              <a:rPr lang="en-US" b="1" baseline="0" dirty="0"/>
              <a:t>Nowhere!</a:t>
            </a:r>
          </a:p>
          <a:p>
            <a:endParaRPr lang="en-US" b="1" baseline="0" dirty="0"/>
          </a:p>
          <a:p>
            <a:r>
              <a:rPr lang="en-US" b="0" baseline="0" dirty="0"/>
              <a:t>Explain that for an element to appear, it must be appended to the document somewhere. This is possible with </a:t>
            </a:r>
            <a:r>
              <a:rPr lang="en-US" b="1" baseline="0" dirty="0" err="1"/>
              <a:t>appendChild</a:t>
            </a:r>
            <a:r>
              <a:rPr lang="en-US" b="0" baseline="0" dirty="0"/>
              <a:t>. </a:t>
            </a:r>
          </a:p>
          <a:p>
            <a:endParaRPr lang="en-US" b="0" baseline="0" dirty="0"/>
          </a:p>
          <a:p>
            <a:r>
              <a:rPr lang="en-US" b="0" baseline="0" dirty="0"/>
              <a:t>First, it is necessary to have a container element (like the HTML </a:t>
            </a:r>
            <a:r>
              <a:rPr lang="en-US" b="1" baseline="0" dirty="0"/>
              <a:t>div</a:t>
            </a:r>
            <a:r>
              <a:rPr lang="en-US" b="0" baseline="0" dirty="0"/>
              <a:t> with an </a:t>
            </a:r>
            <a:r>
              <a:rPr lang="en-US" b="1" baseline="0" dirty="0"/>
              <a:t>id</a:t>
            </a:r>
            <a:r>
              <a:rPr lang="en-US" b="0" baseline="0" dirty="0"/>
              <a:t> of </a:t>
            </a:r>
            <a:r>
              <a:rPr lang="en-US" b="1" baseline="0" dirty="0"/>
              <a:t>container</a:t>
            </a:r>
            <a:r>
              <a:rPr lang="en-US" b="0" baseline="0" dirty="0"/>
              <a:t>)</a:t>
            </a:r>
          </a:p>
          <a:p>
            <a:endParaRPr lang="en-US" b="0" baseline="0" dirty="0"/>
          </a:p>
          <a:p>
            <a:r>
              <a:rPr lang="en-US" b="0" baseline="0" dirty="0"/>
              <a:t>Ask the students how to select the </a:t>
            </a:r>
            <a:r>
              <a:rPr lang="en-US" b="1" baseline="0" dirty="0"/>
              <a:t>div</a:t>
            </a:r>
            <a:r>
              <a:rPr lang="en-US" b="0" baseline="0" dirty="0"/>
              <a:t> in JavaScript – </a:t>
            </a:r>
            <a:r>
              <a:rPr lang="en-US" b="1" baseline="0" dirty="0" err="1"/>
              <a:t>document.querySelector</a:t>
            </a:r>
            <a:r>
              <a:rPr lang="en-US" b="1" baseline="0" dirty="0"/>
              <a:t>(“#container”)</a:t>
            </a:r>
          </a:p>
          <a:p>
            <a:endParaRPr lang="en-US" b="0" baseline="0" dirty="0"/>
          </a:p>
          <a:p>
            <a:r>
              <a:rPr lang="en-US" b="0" baseline="0" dirty="0"/>
              <a:t>Show how to append the </a:t>
            </a:r>
            <a:r>
              <a:rPr lang="en-US" b="1" baseline="0" dirty="0" err="1"/>
              <a:t>myPara</a:t>
            </a:r>
            <a:r>
              <a:rPr lang="en-US" b="0" baseline="0" dirty="0"/>
              <a:t> element to the </a:t>
            </a:r>
            <a:r>
              <a:rPr lang="en-US" b="1" baseline="0" dirty="0" err="1"/>
              <a:t>myDiv</a:t>
            </a:r>
            <a:r>
              <a:rPr lang="en-US" b="0" baseline="0" dirty="0"/>
              <a:t> element with </a:t>
            </a:r>
            <a:r>
              <a:rPr lang="en-US" b="1" baseline="0" dirty="0"/>
              <a:t>.</a:t>
            </a:r>
            <a:r>
              <a:rPr lang="en-US" b="1" baseline="0" dirty="0" err="1"/>
              <a:t>appendChild</a:t>
            </a:r>
            <a:endParaRPr lang="en-US" b="0" baseline="0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1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4ADFCAE-C707-4D57-8D9E-8616E654C6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1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dirty="0" err="1"/>
              <a:t>Repl</a:t>
            </a:r>
            <a:r>
              <a:rPr lang="en-US" dirty="0"/>
              <a:t>, click the button a couple of times and</a:t>
            </a:r>
            <a:r>
              <a:rPr lang="en-US" baseline="0" dirty="0"/>
              <a:t> inspect element to show the new paragraphs added.</a:t>
            </a:r>
          </a:p>
          <a:p>
            <a:endParaRPr lang="en-US" baseline="0" dirty="0"/>
          </a:p>
          <a:p>
            <a:r>
              <a:rPr lang="en-US" baseline="0" dirty="0"/>
              <a:t>Note the use of </a:t>
            </a:r>
            <a:r>
              <a:rPr lang="en-US" b="1" baseline="0" dirty="0" err="1"/>
              <a:t>appendChild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9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u279smhp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n56o30xq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DOM Manipulation: Updating HTML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– select this paragraph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3543300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	&lt;p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"my-text"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This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	&lt;/body&gt;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5372100"/>
            <a:ext cx="106058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"#my-text"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3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072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lang="en-US" sz="4400" cap="none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textContent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5443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"#my-text"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myEl.textContent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"Different"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r>
              <a:rPr lang="en-US" sz="3200" dirty="0"/>
              <a:t>Sets the value like a variable</a:t>
            </a:r>
          </a:p>
          <a:p>
            <a:r>
              <a:rPr lang="en-US" sz="3200" dirty="0"/>
              <a:t>Allows the developer to change the content of the page!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752600" y="2514600"/>
            <a:ext cx="4114800" cy="800100"/>
          </a:xfrm>
          <a:prstGeom prst="rect">
            <a:avLst/>
          </a:prstGeom>
          <a:solidFill>
            <a:schemeClr val="accent1">
              <a:alpha val="17000"/>
            </a:schemeClr>
          </a:solidFill>
          <a:ln w="22225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003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https://jsfiddle.net/u279smhp/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328836705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spcBef>
                <a:spcPts val="1000"/>
              </a:spcBef>
            </a:pPr>
            <a:r>
              <a:rPr lang="en-US" sz="4400" cap="none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</a:rPr>
              <a:t>document.createElement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document.createElement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myPara.textContent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"New paragraph!"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>
              <a:buClr>
                <a:srgbClr val="98989A"/>
              </a:buClr>
            </a:pPr>
            <a:r>
              <a:rPr lang="en-US" sz="3200" dirty="0">
                <a:solidFill>
                  <a:srgbClr val="56565A"/>
                </a:solidFill>
              </a:rPr>
              <a:t>Creates a totally new HTML element</a:t>
            </a:r>
          </a:p>
          <a:p>
            <a:pPr lvl="1">
              <a:buClr>
                <a:srgbClr val="98989A"/>
              </a:buClr>
            </a:pPr>
            <a:r>
              <a:rPr lang="en-US" sz="2800" dirty="0">
                <a:solidFill>
                  <a:srgbClr val="56565A"/>
                </a:solidFill>
              </a:rPr>
              <a:t>Can be any tag – depends what is passed</a:t>
            </a:r>
          </a:p>
          <a:p>
            <a:pPr>
              <a:buClr>
                <a:srgbClr val="98989A"/>
              </a:buClr>
            </a:pPr>
            <a:r>
              <a:rPr lang="en-US" sz="3200" dirty="0">
                <a:solidFill>
                  <a:srgbClr val="56565A"/>
                </a:solidFill>
              </a:rPr>
              <a:t>Uses </a:t>
            </a: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3600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textContent</a:t>
            </a:r>
            <a:r>
              <a:rPr lang="en-US" sz="3200" dirty="0">
                <a:solidFill>
                  <a:srgbClr val="56565A"/>
                </a:solidFill>
              </a:rPr>
              <a:t> to set the value</a:t>
            </a:r>
          </a:p>
          <a:p>
            <a:pPr marL="57150" lvl="0" indent="0">
              <a:buClr>
                <a:srgbClr val="98989A"/>
              </a:buClr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New paragraph!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1400" y="1143000"/>
            <a:ext cx="56007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8499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the new element go?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0">
              <a:buNone/>
            </a:pPr>
            <a:r>
              <a:rPr lang="en-US" i="1" dirty="0"/>
              <a:t>Nowhere!</a:t>
            </a:r>
            <a:endParaRPr lang="en-US" dirty="0"/>
          </a:p>
          <a:p>
            <a:r>
              <a:rPr lang="en-US" dirty="0"/>
              <a:t>Before the element appears, it must be </a:t>
            </a:r>
            <a:r>
              <a:rPr lang="en-US" i="1" dirty="0"/>
              <a:t>appended</a:t>
            </a:r>
            <a:r>
              <a:rPr lang="en-US" dirty="0"/>
              <a:t> to the document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appendChild</a:t>
            </a:r>
            <a:r>
              <a:rPr lang="en-US" dirty="0"/>
              <a:t> to add the element as a child of </a:t>
            </a:r>
            <a:r>
              <a:rPr lang="en-US" i="1" dirty="0"/>
              <a:t>another</a:t>
            </a:r>
            <a:r>
              <a:rPr lang="en-US" dirty="0"/>
              <a:t> element</a:t>
            </a:r>
          </a:p>
          <a:p>
            <a:endParaRPr lang="en-US" dirty="0"/>
          </a:p>
          <a:p>
            <a:pPr marL="57150" indent="0">
              <a:buNone/>
            </a:pPr>
            <a:r>
              <a:rPr lang="en-US" b="1" dirty="0"/>
              <a:t>HTML: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"container"</a:t>
            </a:r>
            <a:r>
              <a:rPr lang="en-US" sz="2800" dirty="0">
                <a:solidFill>
                  <a:srgbClr val="800000"/>
                </a:solidFill>
                <a:latin typeface="Consolas" panose="020B0609020204030204" pitchFamily="49" charset="0"/>
              </a:rPr>
              <a:t>&gt;&lt;/div&gt;</a:t>
            </a:r>
          </a:p>
          <a:p>
            <a:pPr marL="57150" indent="0">
              <a:buNone/>
            </a:pPr>
            <a:r>
              <a:rPr lang="en-US" b="1" dirty="0"/>
              <a:t>JS:</a:t>
            </a:r>
            <a:endParaRPr lang="en-US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document.querySelector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"#container"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800" i="1" dirty="0"/>
          </a:p>
          <a:p>
            <a:pPr marL="57150" indent="0">
              <a:buNone/>
            </a:pP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1752600" y="5681131"/>
            <a:ext cx="2400300" cy="66319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08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the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myDiv.appendChild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5400" dirty="0" err="1">
                <a:solidFill>
                  <a:srgbClr val="000000"/>
                </a:solidFill>
                <a:latin typeface="Consolas" panose="020B0609020204030204" pitchFamily="49" charset="0"/>
              </a:rPr>
              <a:t>myPara</a:t>
            </a:r>
            <a:r>
              <a:rPr lang="en-US" sz="5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81000" y="1075765"/>
            <a:ext cx="1876061" cy="109728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7732" y="2463501"/>
            <a:ext cx="102188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CBE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an existing parent element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2257060" y="1075765"/>
            <a:ext cx="4867639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410700" y="1075765"/>
            <a:ext cx="817693" cy="1097280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732" y="5045584"/>
            <a:ext cx="105617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appendChild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that adds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the page as a child of </a:t>
            </a: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6CC04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myDiv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6CC04A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24700" y="1075765"/>
            <a:ext cx="2286000" cy="1097280"/>
          </a:xfrm>
          <a:prstGeom prst="rect">
            <a:avLst/>
          </a:prstGeom>
          <a:solidFill>
            <a:srgbClr val="FF8300">
              <a:alpha val="25000"/>
            </a:srgbClr>
          </a:solidFill>
          <a:ln>
            <a:solidFill>
              <a:srgbClr val="FF8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7732" y="4013723"/>
            <a:ext cx="10447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myPara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en-US" sz="4000" b="0" i="1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variable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79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containing a new child element</a:t>
            </a:r>
          </a:p>
        </p:txBody>
      </p:sp>
    </p:spTree>
    <p:extLst>
      <p:ext uri="{BB962C8B-B14F-4D97-AF65-F5344CB8AC3E}">
        <p14:creationId xmlns:p14="http://schemas.microsoft.com/office/powerpoint/2010/main" val="5267512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1" grpId="0"/>
      <p:bldP spid="12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 child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</a:t>
            </a:r>
            <a:r>
              <a:rPr lang="en-US" sz="9600">
                <a:hlinkClick r:id="rId3"/>
              </a:rPr>
              <a:t>n56o30xq/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52467626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CBF4D0-D013-46D0-B59F-9567A62ADA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65348113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567</Words>
  <Application>Microsoft Office PowerPoint</Application>
  <PresentationFormat>Widescreen</PresentationFormat>
  <Paragraphs>78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DOM Manipulation: Updating HTML</vt:lpstr>
      <vt:lpstr>Review – select this paragraph in JavaScript</vt:lpstr>
      <vt:lpstr>.textContent</vt:lpstr>
      <vt:lpstr>Text content example</vt:lpstr>
      <vt:lpstr>document.createElement</vt:lpstr>
      <vt:lpstr>Where does the new element go?</vt:lpstr>
      <vt:lpstr>Breaking down the statement</vt:lpstr>
      <vt:lpstr>Append child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86</cp:revision>
  <dcterms:created xsi:type="dcterms:W3CDTF">2019-03-11T04:04:09Z</dcterms:created>
  <dcterms:modified xsi:type="dcterms:W3CDTF">2024-09-04T20:20:14Z</dcterms:modified>
</cp:coreProperties>
</file>