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307" r:id="rId3"/>
    <p:sldId id="309" r:id="rId4"/>
    <p:sldId id="310" r:id="rId5"/>
    <p:sldId id="321" r:id="rId6"/>
    <p:sldId id="311" r:id="rId7"/>
    <p:sldId id="312" r:id="rId8"/>
    <p:sldId id="313" r:id="rId9"/>
    <p:sldId id="315" r:id="rId10"/>
    <p:sldId id="316" r:id="rId11"/>
    <p:sldId id="314" r:id="rId12"/>
    <p:sldId id="317" r:id="rId13"/>
    <p:sldId id="318" r:id="rId14"/>
    <p:sldId id="31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0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the idea of related variables all grouped together.</a:t>
            </a:r>
          </a:p>
          <a:p>
            <a:endParaRPr lang="en-US" dirty="0"/>
          </a:p>
          <a:p>
            <a:r>
              <a:rPr lang="en-US" dirty="0"/>
              <a:t>All of these variables are properties of a person,</a:t>
            </a:r>
            <a:r>
              <a:rPr lang="en-US" baseline="0" dirty="0"/>
              <a:t> but they all exist separately.</a:t>
            </a:r>
          </a:p>
          <a:p>
            <a:endParaRPr lang="en-US" baseline="0" dirty="0"/>
          </a:p>
          <a:p>
            <a:r>
              <a:rPr lang="en-US" baseline="0" dirty="0"/>
              <a:t>Objects could be used to group these properties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25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For this part, go around the room (or</a:t>
            </a:r>
            <a:r>
              <a:rPr lang="en-US" b="0" baseline="0" dirty="0"/>
              <a:t> ask students to come up to the whiteboard) to answer the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77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For this part, go around the room (or</a:t>
            </a:r>
            <a:r>
              <a:rPr lang="en-US" b="0" baseline="0" dirty="0"/>
              <a:t> ask students to come up to the whiteboard) to answer the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06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For this part, go around the room (or</a:t>
            </a:r>
            <a:r>
              <a:rPr lang="en-US" b="0" baseline="0" dirty="0"/>
              <a:t> ask students to come up to the whiteboard) to answer the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37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</a:t>
            </a:r>
            <a:r>
              <a:rPr lang="en-US" b="1" dirty="0"/>
              <a:t>person</a:t>
            </a:r>
            <a:r>
              <a:rPr lang="en-US" b="0" dirty="0"/>
              <a:t> variable is now an </a:t>
            </a:r>
            <a:r>
              <a:rPr lang="en-US" b="0" i="1" dirty="0"/>
              <a:t>object</a:t>
            </a:r>
            <a:r>
              <a:rPr lang="en-US" b="0" i="0" dirty="0"/>
              <a:t> that contains multiple </a:t>
            </a:r>
            <a:r>
              <a:rPr lang="en-US" b="0" i="1" dirty="0"/>
              <a:t>properties</a:t>
            </a:r>
            <a:r>
              <a:rPr lang="en-US" b="0" i="0" dirty="0"/>
              <a:t>. </a:t>
            </a:r>
            <a:r>
              <a:rPr lang="en-US" b="1" i="0" dirty="0"/>
              <a:t>Properties</a:t>
            </a:r>
            <a:r>
              <a:rPr lang="en-US" b="0" i="0" dirty="0"/>
              <a:t> are the variables</a:t>
            </a:r>
            <a:r>
              <a:rPr lang="en-US" b="0" i="0" baseline="0" dirty="0"/>
              <a:t> that are part of objects.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baseline="0" dirty="0"/>
              <a:t>Break down the syntax for a JS object</a:t>
            </a:r>
            <a:r>
              <a:rPr lang="en-US" baseline="0" dirty="0"/>
              <a:t>. Make sure to make a note of each character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6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students</a:t>
            </a:r>
            <a:r>
              <a:rPr lang="en-US" baseline="0" dirty="0"/>
              <a:t> can treat </a:t>
            </a:r>
            <a:r>
              <a:rPr lang="en-US" b="1" baseline="0" dirty="0" err="1"/>
              <a:t>person.Name</a:t>
            </a:r>
            <a:r>
              <a:rPr lang="en-US" b="0" baseline="0" dirty="0"/>
              <a:t> like any other variable – they can access the value, or set the value. It will update the property on the object.</a:t>
            </a:r>
          </a:p>
          <a:p>
            <a:endParaRPr lang="en-US" b="0" baseline="0" dirty="0"/>
          </a:p>
          <a:p>
            <a:r>
              <a:rPr lang="en-US" b="0" baseline="0" dirty="0"/>
              <a:t>On the next slide there is a </a:t>
            </a:r>
            <a:r>
              <a:rPr lang="en-US" b="0" baseline="0" dirty="0" err="1"/>
              <a:t>Repl</a:t>
            </a:r>
            <a:r>
              <a:rPr lang="en-US" b="0" baseline="0" dirty="0"/>
              <a:t> where students can see this code in 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10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 some examples of getting and setting properties.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the students what the user would see in the </a:t>
            </a:r>
            <a:r>
              <a:rPr lang="en-US" b="1" dirty="0"/>
              <a:t>alert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25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show objects in action. Show how to initialize a new object, and get/set property values on an object.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Play around with the example, changing the values.</a:t>
            </a:r>
            <a:r>
              <a:rPr lang="en-US" baseline="0" dirty="0"/>
              <a:t> Consider having many menu items; in that case, these objects would be necessary to separate each group of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36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For this part, go around the room (or</a:t>
            </a:r>
            <a:r>
              <a:rPr lang="en-US" b="0" baseline="0" dirty="0"/>
              <a:t> ask students to come up to the whiteboard) to answer the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1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For this part, go around the room (or</a:t>
            </a:r>
            <a:r>
              <a:rPr lang="en-US" b="0" baseline="0" dirty="0"/>
              <a:t> ask students to come up to the whiteboard) to answer the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45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For this part, go around the room (or</a:t>
            </a:r>
            <a:r>
              <a:rPr lang="en-US" b="0" baseline="0" dirty="0"/>
              <a:t> ask students to come up to the whiteboard) to answer the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26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For this part, go around the room (or</a:t>
            </a:r>
            <a:r>
              <a:rPr lang="en-US" b="0" baseline="0" dirty="0"/>
              <a:t> ask students to come up to the whiteboard) to answer the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1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August 25,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August 25,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August 25,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repls/OptimalHardtofindLin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JavaScript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</a:t>
            </a:r>
            <a:r>
              <a:rPr lang="en-US"/>
              <a:t>Web 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4229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flight =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DepartCity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"CLE"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ArriveCity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"LAX"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NumberOfSeats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108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FlightTime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244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368066"/>
            <a:ext cx="11430000" cy="97257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57150" lvl="0" algn="ctr">
              <a:spcAft>
                <a:spcPts val="1200"/>
              </a:spcAft>
              <a:buClr>
                <a:srgbClr val="98989A"/>
              </a:buClr>
            </a:pPr>
            <a:r>
              <a:rPr lang="en-US" sz="4400" dirty="0" err="1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flight.ArriveCity</a:t>
            </a:r>
            <a:endParaRPr lang="en-US" sz="4400" dirty="0">
              <a:solidFill>
                <a:schemeClr val="accent5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Plane aeroplane airplane illustration - Transparent PNG &amp; SVG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5244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66895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4229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flight =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DepartCity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"CLE"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ArriveCity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"LAX"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NumberOfSeats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108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FlightTime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244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86400"/>
            <a:ext cx="6983322" cy="72635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57150" lvl="0">
              <a:spcAft>
                <a:spcPts val="1200"/>
              </a:spcAft>
              <a:buClr>
                <a:srgbClr val="98989A"/>
              </a:buClr>
            </a:pPr>
            <a:r>
              <a:rPr lang="en-US" sz="2800" dirty="0">
                <a:solidFill>
                  <a:srgbClr val="56565A"/>
                </a:solidFill>
              </a:rPr>
              <a:t>How would you </a:t>
            </a:r>
            <a:r>
              <a:rPr lang="en-US" sz="2800" i="1" dirty="0">
                <a:solidFill>
                  <a:srgbClr val="56565A"/>
                </a:solidFill>
              </a:rPr>
              <a:t>set</a:t>
            </a:r>
            <a:r>
              <a:rPr lang="en-US" sz="2800" dirty="0">
                <a:solidFill>
                  <a:srgbClr val="56565A"/>
                </a:solidFill>
              </a:rPr>
              <a:t> the flight time to 250?</a:t>
            </a:r>
          </a:p>
        </p:txBody>
      </p:sp>
      <p:pic>
        <p:nvPicPr>
          <p:cNvPr id="5" name="Picture 4" descr="Plane aeroplane airplane illustration - Transparent PNG &amp; SVG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5244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78235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4229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flight =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DepartCity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"CLE"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ArriveCity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"LAX"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NumberOfSeats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108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FlightTime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244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368066"/>
            <a:ext cx="11430000" cy="97257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57150" lvl="0" algn="ctr">
              <a:spcAft>
                <a:spcPts val="1200"/>
              </a:spcAft>
              <a:buClr>
                <a:srgbClr val="98989A"/>
              </a:buClr>
            </a:pPr>
            <a:r>
              <a:rPr lang="en-US" sz="4400" dirty="0" err="1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flight.FlightTime</a:t>
            </a:r>
            <a:r>
              <a:rPr lang="en-US" sz="4400" dirty="0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09885A"/>
                </a:solidFill>
                <a:latin typeface="Consolas" panose="020B0609020204030204" pitchFamily="49" charset="0"/>
              </a:rPr>
              <a:t>250</a:t>
            </a:r>
            <a:endParaRPr lang="en-US" sz="4400" dirty="0">
              <a:solidFill>
                <a:schemeClr val="accent5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Plane aeroplane airplane illustration - Transparent PNG &amp; SVG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5244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5370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4300" y="1485900"/>
            <a:ext cx="7886700" cy="4914900"/>
          </a:xfrm>
        </p:spPr>
        <p:txBody>
          <a:bodyPr/>
          <a:lstStyle/>
          <a:p>
            <a:pPr marL="57150" indent="0">
              <a:buNone/>
            </a:pPr>
            <a:r>
              <a:rPr lang="en-US" sz="4400" dirty="0"/>
              <a:t>Define a new object variable named 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dog</a:t>
            </a:r>
            <a:r>
              <a:rPr lang="en-US" sz="4400" dirty="0"/>
              <a:t> with:</a:t>
            </a:r>
          </a:p>
          <a:p>
            <a:pPr marL="57150" indent="0">
              <a:buNone/>
            </a:pPr>
            <a:endParaRPr lang="en-US" sz="4400" dirty="0"/>
          </a:p>
          <a:p>
            <a:r>
              <a:rPr lang="en-US" sz="4400" dirty="0"/>
              <a:t>a name of “Air Bud”</a:t>
            </a:r>
          </a:p>
          <a:p>
            <a:r>
              <a:rPr lang="en-US" sz="4400" dirty="0"/>
              <a:t>a breed of “Golden Retriever” </a:t>
            </a:r>
            <a:endParaRPr lang="en-US" sz="4400" i="1" dirty="0"/>
          </a:p>
          <a:p>
            <a:pPr marL="57150" indent="0">
              <a:buNone/>
            </a:pPr>
            <a:endParaRPr lang="en-US" dirty="0"/>
          </a:p>
        </p:txBody>
      </p:sp>
      <p:pic>
        <p:nvPicPr>
          <p:cNvPr id="2050" name="Picture 2" descr="Air Bud (1997) - IMDb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5900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74640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1435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5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 dog = {</a:t>
            </a:r>
          </a:p>
          <a:p>
            <a:pPr marL="0" indent="0">
              <a:buNone/>
            </a:pP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	Name: </a:t>
            </a:r>
            <a:r>
              <a:rPr lang="en-US" sz="5400" dirty="0">
                <a:solidFill>
                  <a:srgbClr val="A31515"/>
                </a:solidFill>
                <a:latin typeface="Consolas" panose="020B0609020204030204" pitchFamily="49" charset="0"/>
              </a:rPr>
              <a:t>"Air Bud"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	Breed: </a:t>
            </a:r>
            <a:r>
              <a:rPr lang="en-US" sz="5400" dirty="0">
                <a:solidFill>
                  <a:srgbClr val="A31515"/>
                </a:solidFill>
                <a:latin typeface="Consolas" panose="020B0609020204030204" pitchFamily="49" charset="0"/>
              </a:rPr>
              <a:t>"Golden Retriever"</a:t>
            </a:r>
          </a:p>
          <a:p>
            <a:pPr marL="0" indent="0">
              <a:buNone/>
            </a:pP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736939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personName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"Alex"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personAge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personCity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"Westlake"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4400" dirty="0"/>
          </a:p>
          <a:p>
            <a:endParaRPr lang="en-US" dirty="0"/>
          </a:p>
          <a:p>
            <a:r>
              <a:rPr lang="en-US" dirty="0"/>
              <a:t>These variables all describe the same </a:t>
            </a:r>
            <a:r>
              <a:rPr lang="en-US" i="1" dirty="0"/>
              <a:t>person</a:t>
            </a:r>
          </a:p>
          <a:p>
            <a:r>
              <a:rPr lang="en-US" dirty="0"/>
              <a:t>Currently, they are not tied together in any way…</a:t>
            </a:r>
          </a:p>
          <a:p>
            <a:r>
              <a:rPr lang="en-US" dirty="0"/>
              <a:t>It is possible to use </a:t>
            </a:r>
            <a:r>
              <a:rPr lang="en-US" b="1" dirty="0"/>
              <a:t>objects</a:t>
            </a:r>
            <a:r>
              <a:rPr lang="en-US" dirty="0"/>
              <a:t> to group them!</a:t>
            </a:r>
          </a:p>
        </p:txBody>
      </p:sp>
    </p:spTree>
    <p:extLst>
      <p:ext uri="{BB962C8B-B14F-4D97-AF65-F5344CB8AC3E}">
        <p14:creationId xmlns:p14="http://schemas.microsoft.com/office/powerpoint/2010/main" val="35587467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an object with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651510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person = {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	Name: 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"Alex"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	Age: </a:t>
            </a:r>
            <a:r>
              <a:rPr lang="en-US" sz="4800" dirty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	City: 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"Westlake"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81901" y="1257300"/>
            <a:ext cx="3603562" cy="538609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endParaRPr lang="en-US" sz="3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accent2"/>
                </a:solidFill>
              </a:rPr>
              <a:t>Object Name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3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accent1"/>
                </a:solidFill>
              </a:rPr>
              <a:t>Property Name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3200" dirty="0">
                <a:solidFill>
                  <a:srgbClr val="FF8300"/>
                </a:solidFill>
              </a:rPr>
              <a:t>Property Value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Other Properties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872915" y="1747849"/>
            <a:ext cx="2165685" cy="713232"/>
          </a:xfrm>
          <a:prstGeom prst="rect">
            <a:avLst/>
          </a:prstGeom>
          <a:solidFill>
            <a:schemeClr val="accent2">
              <a:alpha val="25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8709" y="2551176"/>
            <a:ext cx="1527048" cy="713232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7100" y="2551714"/>
            <a:ext cx="2103120" cy="713232"/>
          </a:xfrm>
          <a:prstGeom prst="rect">
            <a:avLst/>
          </a:prstGeom>
          <a:solidFill>
            <a:srgbClr val="FF8300">
              <a:alpha val="25000"/>
            </a:srgbClr>
          </a:solidFill>
          <a:ln w="19050"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4078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properties from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86100" lvl="7" indent="0">
              <a:buNone/>
            </a:pP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person.Name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086100" lvl="7" indent="0">
              <a:buNone/>
            </a:pP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person.Age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086100" lvl="7" indent="0">
              <a:buNone/>
            </a:pP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person.City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Use the dot notation to </a:t>
            </a:r>
            <a:r>
              <a:rPr lang="en-US" sz="3200" i="1" dirty="0"/>
              <a:t>get</a:t>
            </a:r>
            <a:r>
              <a:rPr lang="en-US" sz="3200" dirty="0"/>
              <a:t> and </a:t>
            </a:r>
            <a:r>
              <a:rPr lang="en-US" sz="3200" i="1" dirty="0"/>
              <a:t>set</a:t>
            </a:r>
            <a:r>
              <a:rPr lang="en-US" sz="3200" dirty="0"/>
              <a:t> property values</a:t>
            </a:r>
          </a:p>
          <a:p>
            <a:r>
              <a:rPr lang="en-US" sz="3200" dirty="0"/>
              <a:t>These are like in DOM manipulation:</a:t>
            </a:r>
          </a:p>
          <a:p>
            <a:pPr marL="742950" lvl="1" indent="-285750"/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paragraph.textContent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42950" lvl="1" indent="-285750"/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input.value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0237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properties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person =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Name: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"Alex"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Age: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City: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"Westlake"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sz="3600" dirty="0"/>
              <a:t>Setting: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person.City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"Cleveland"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3600" dirty="0"/>
          </a:p>
          <a:p>
            <a:pPr marL="57150" indent="0">
              <a:buNone/>
            </a:pPr>
            <a:r>
              <a:rPr lang="en-US" sz="3600" dirty="0"/>
              <a:t>Getting: 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person.City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4953000" y="1943100"/>
            <a:ext cx="1143000" cy="571500"/>
          </a:xfrm>
          <a:prstGeom prst="rightArrow">
            <a:avLst/>
          </a:prstGeom>
          <a:solidFill>
            <a:schemeClr val="accent1"/>
          </a:solidFill>
          <a:ln w="31750">
            <a:solidFill>
              <a:schemeClr val="accent1">
                <a:lumMod val="50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38900" y="1028700"/>
            <a:ext cx="4644541" cy="306545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lvl="0">
              <a:spcAft>
                <a:spcPts val="1200"/>
              </a:spcAft>
              <a:buClr>
                <a:srgbClr val="98989A"/>
              </a:buClr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person = {</a:t>
            </a:r>
          </a:p>
          <a:p>
            <a:pPr lvl="0">
              <a:spcAft>
                <a:spcPts val="1200"/>
              </a:spcAft>
              <a:buClr>
                <a:srgbClr val="98989A"/>
              </a:buClr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Name: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"Alex"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>
              <a:spcAft>
                <a:spcPts val="1200"/>
              </a:spcAft>
              <a:buClr>
                <a:srgbClr val="98989A"/>
              </a:buClr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Age: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>
              <a:spcAft>
                <a:spcPts val="1200"/>
              </a:spcAft>
              <a:buClr>
                <a:srgbClr val="98989A"/>
              </a:buClr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City: 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"Cleveland"</a:t>
            </a:r>
            <a:endParaRPr lang="en-US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spcAft>
                <a:spcPts val="1200"/>
              </a:spcAft>
              <a:buClr>
                <a:srgbClr val="98989A"/>
              </a:buClr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08260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11500" dirty="0">
                <a:hlinkClick r:id="rId3"/>
              </a:rPr>
              <a:t>https://repl.it/repls/OptimalHardtofindLink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26290292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4229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flight =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DepartCity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"CLE"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ArriveCity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"LAX"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NumberOfSeats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108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FlightTime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244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86400"/>
            <a:ext cx="9083256" cy="72635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57150" lvl="0">
              <a:spcAft>
                <a:spcPts val="1200"/>
              </a:spcAft>
              <a:buClr>
                <a:srgbClr val="98989A"/>
              </a:buClr>
            </a:pPr>
            <a:r>
              <a:rPr lang="en-US" sz="2800" dirty="0">
                <a:solidFill>
                  <a:srgbClr val="56565A"/>
                </a:solidFill>
              </a:rPr>
              <a:t>How would you </a:t>
            </a:r>
            <a:r>
              <a:rPr lang="en-US" sz="2800" i="1" dirty="0">
                <a:solidFill>
                  <a:srgbClr val="56565A"/>
                </a:solidFill>
              </a:rPr>
              <a:t>get</a:t>
            </a:r>
            <a:r>
              <a:rPr lang="en-US" sz="2800" dirty="0">
                <a:solidFill>
                  <a:srgbClr val="56565A"/>
                </a:solidFill>
              </a:rPr>
              <a:t> the departure city from this object?</a:t>
            </a:r>
          </a:p>
        </p:txBody>
      </p:sp>
      <p:pic>
        <p:nvPicPr>
          <p:cNvPr id="1028" name="Picture 4" descr="Plane aeroplane airplane illustration - Transparent PNG &amp; SVG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5244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16842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4229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flight =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DepartCity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"CLE"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ArriveCity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"LAX"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NumberOfSeats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108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FlightTime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244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368066"/>
            <a:ext cx="11430000" cy="97257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57150" lvl="0" algn="ctr">
              <a:spcAft>
                <a:spcPts val="1200"/>
              </a:spcAft>
              <a:buClr>
                <a:srgbClr val="98989A"/>
              </a:buClr>
            </a:pPr>
            <a:r>
              <a:rPr lang="en-US" sz="4400" dirty="0" err="1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flight.DepartCity</a:t>
            </a:r>
            <a:endParaRPr lang="en-US" sz="4400" dirty="0">
              <a:solidFill>
                <a:schemeClr val="accent5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Plane aeroplane airplane illustration - Transparent PNG &amp; SVG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5244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39962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4229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flight =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DepartCity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"CLE"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ArriveCity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"LAX"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NumberOfSeats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108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FlightTime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244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86400"/>
            <a:ext cx="8442055" cy="72635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57150" lvl="0">
              <a:spcAft>
                <a:spcPts val="1200"/>
              </a:spcAft>
              <a:buClr>
                <a:srgbClr val="98989A"/>
              </a:buClr>
            </a:pPr>
            <a:r>
              <a:rPr lang="en-US" sz="2800" dirty="0">
                <a:solidFill>
                  <a:srgbClr val="56565A"/>
                </a:solidFill>
              </a:rPr>
              <a:t>How would you </a:t>
            </a:r>
            <a:r>
              <a:rPr lang="en-US" sz="2800" i="1" dirty="0">
                <a:solidFill>
                  <a:srgbClr val="56565A"/>
                </a:solidFill>
              </a:rPr>
              <a:t>get</a:t>
            </a:r>
            <a:r>
              <a:rPr lang="en-US" sz="2800" dirty="0">
                <a:solidFill>
                  <a:srgbClr val="56565A"/>
                </a:solidFill>
              </a:rPr>
              <a:t> the arrival city from this object?</a:t>
            </a:r>
          </a:p>
        </p:txBody>
      </p:sp>
      <p:pic>
        <p:nvPicPr>
          <p:cNvPr id="5" name="Picture 4" descr="Plane aeroplane airplane illustration - Transparent PNG &amp; SVG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5244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02779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2321</TotalTime>
  <Words>842</Words>
  <Application>Microsoft Office PowerPoint</Application>
  <PresentationFormat>Widescreen</PresentationFormat>
  <Paragraphs>145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Consolas</vt:lpstr>
      <vt:lpstr>Wingdings</vt:lpstr>
      <vt:lpstr>Hyland 2019</vt:lpstr>
      <vt:lpstr>JavaScript Objects</vt:lpstr>
      <vt:lpstr>Related Variables</vt:lpstr>
      <vt:lpstr>Initializing an object with properties</vt:lpstr>
      <vt:lpstr>Accessing properties from an object</vt:lpstr>
      <vt:lpstr>Accessing properties example</vt:lpstr>
      <vt:lpstr>Objects example</vt:lpstr>
      <vt:lpstr>Mini-quiz</vt:lpstr>
      <vt:lpstr>Mini-quiz</vt:lpstr>
      <vt:lpstr>Mini-quiz</vt:lpstr>
      <vt:lpstr>Mini-quiz</vt:lpstr>
      <vt:lpstr>Mini-quiz</vt:lpstr>
      <vt:lpstr>Mini-quiz</vt:lpstr>
      <vt:lpstr>Mini-quiz</vt:lpstr>
      <vt:lpstr>Mini-quiz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87</cp:revision>
  <dcterms:created xsi:type="dcterms:W3CDTF">2019-03-11T04:04:09Z</dcterms:created>
  <dcterms:modified xsi:type="dcterms:W3CDTF">2021-08-25T19:22:32Z</dcterms:modified>
</cp:coreProperties>
</file>