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8" r:id="rId2"/>
    <p:sldId id="314" r:id="rId3"/>
    <p:sldId id="315" r:id="rId4"/>
    <p:sldId id="328" r:id="rId5"/>
    <p:sldId id="318" r:id="rId6"/>
    <p:sldId id="316" r:id="rId7"/>
    <p:sldId id="319" r:id="rId8"/>
    <p:sldId id="320" r:id="rId9"/>
    <p:sldId id="321" r:id="rId10"/>
    <p:sldId id="322" r:id="rId11"/>
    <p:sldId id="325" r:id="rId12"/>
    <p:sldId id="323" r:id="rId13"/>
    <p:sldId id="324" r:id="rId14"/>
    <p:sldId id="3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4535" autoAdjust="0"/>
  </p:normalViewPr>
  <p:slideViewPr>
    <p:cSldViewPr showGuides="1">
      <p:cViewPr varScale="1">
        <p:scale>
          <a:sx n="93" d="100"/>
          <a:sy n="93" d="100"/>
        </p:scale>
        <p:origin x="121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variables – containers for data. Ask the students to think about </a:t>
            </a:r>
            <a:r>
              <a:rPr lang="en-US" b="1" baseline="0" dirty="0"/>
              <a:t>data</a:t>
            </a:r>
            <a:r>
              <a:rPr lang="en-US" b="0" baseline="0" dirty="0"/>
              <a:t> they might see on a website.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this example in action!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89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34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user’s answer is stored in the </a:t>
            </a:r>
            <a:r>
              <a:rPr lang="en-US" b="1" baseline="0" dirty="0"/>
              <a:t>name</a:t>
            </a:r>
            <a:r>
              <a:rPr lang="en-US" b="0" baseline="0" dirty="0"/>
              <a:t> variable, and then combined with “Hello, “ for the message.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98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In</a:t>
            </a:r>
            <a:r>
              <a:rPr lang="en-US" b="0" baseline="0" dirty="0"/>
              <a:t> this Example, the variable name is “</a:t>
            </a:r>
            <a:r>
              <a:rPr lang="en-US" b="0" baseline="0" dirty="0" err="1"/>
              <a:t>movieTitle</a:t>
            </a:r>
            <a:r>
              <a:rPr lang="en-US" b="0" baseline="0" dirty="0"/>
              <a:t>”</a:t>
            </a:r>
          </a:p>
          <a:p>
            <a:endParaRPr lang="en-US" b="0" dirty="0"/>
          </a:p>
          <a:p>
            <a:r>
              <a:rPr lang="en-US" b="1" dirty="0"/>
              <a:t>Creating</a:t>
            </a:r>
            <a:r>
              <a:rPr lang="en-US" b="0" dirty="0"/>
              <a:t> tells the computer to open up block of space to store the data. It allows you to reference the variable</a:t>
            </a:r>
            <a:r>
              <a:rPr lang="en-US" b="0" baseline="0" dirty="0"/>
              <a:t> by name in subsequent statements.</a:t>
            </a:r>
          </a:p>
          <a:p>
            <a:r>
              <a:rPr lang="en-US" b="0" baseline="0" dirty="0"/>
              <a:t>-To declare a variable, you need to use the “let” </a:t>
            </a:r>
            <a:r>
              <a:rPr lang="en-US" b="0" i="1" baseline="0" dirty="0"/>
              <a:t>keyword</a:t>
            </a:r>
            <a:r>
              <a:rPr lang="en-US" b="0" i="0" baseline="0" dirty="0"/>
              <a:t>. A </a:t>
            </a:r>
            <a:r>
              <a:rPr lang="en-US" b="0" i="1" baseline="0" dirty="0"/>
              <a:t>keyword</a:t>
            </a:r>
            <a:r>
              <a:rPr lang="en-US" b="0" i="0" baseline="0" dirty="0"/>
              <a:t> is a word that JavaScript recognizes. It’s what tells the computer we’re going to be using a block of space, and referring to it by this name.</a:t>
            </a:r>
          </a:p>
          <a:p>
            <a:endParaRPr lang="en-US" b="0" baseline="0" dirty="0"/>
          </a:p>
          <a:p>
            <a:r>
              <a:rPr lang="en-US" b="1" baseline="0" dirty="0"/>
              <a:t>Setting</a:t>
            </a:r>
            <a:r>
              <a:rPr lang="en-US" b="0" baseline="0" dirty="0"/>
              <a:t> the </a:t>
            </a:r>
            <a:r>
              <a:rPr lang="en-US" b="0" i="1" baseline="0" dirty="0"/>
              <a:t>value</a:t>
            </a:r>
            <a:r>
              <a:rPr lang="en-US" b="0" baseline="0" dirty="0"/>
              <a:t> of the variable stores some data in that block of space.</a:t>
            </a:r>
          </a:p>
          <a:p>
            <a:r>
              <a:rPr lang="en-US" b="0" baseline="0" dirty="0"/>
              <a:t>-To set the value of a variable, you need to use the “=“ operator. It basically means, put this value inside of this name.</a:t>
            </a:r>
          </a:p>
          <a:p>
            <a:endParaRPr lang="en-US" b="0" baseline="0" dirty="0"/>
          </a:p>
          <a:p>
            <a:r>
              <a:rPr lang="en-US" b="1" baseline="0" dirty="0"/>
              <a:t>Using</a:t>
            </a:r>
            <a:r>
              <a:rPr lang="en-US" b="0" baseline="0" dirty="0"/>
              <a:t> a variable simply retrieves whatever value is currently stored by that name. You can use the variable name, and the computer will replace it with the </a:t>
            </a:r>
            <a:r>
              <a:rPr lang="en-US" b="0" i="1" baseline="0" dirty="0"/>
              <a:t>value</a:t>
            </a:r>
            <a:r>
              <a:rPr lang="en-US" b="0" i="0" baseline="0" dirty="0"/>
              <a:t> that was stored.</a:t>
            </a:r>
          </a:p>
          <a:p>
            <a:r>
              <a:rPr lang="en-US" b="0" i="0" baseline="0" dirty="0"/>
              <a:t>-Note: </a:t>
            </a:r>
            <a:r>
              <a:rPr lang="en-US" b="0" i="1" baseline="0" dirty="0"/>
              <a:t>Values</a:t>
            </a:r>
            <a:r>
              <a:rPr lang="en-US" b="0" i="0" baseline="0" dirty="0"/>
              <a:t> for now must have double quotes around them. That’s how the computer knows this data all goes together. Variable names have no spaces, and do </a:t>
            </a:r>
            <a:r>
              <a:rPr lang="en-US" b="0" i="1" baseline="0" dirty="0"/>
              <a:t>not</a:t>
            </a:r>
            <a:r>
              <a:rPr lang="en-US" b="0" i="0" baseline="0" dirty="0"/>
              <a:t> have double quotes.</a:t>
            </a:r>
          </a:p>
          <a:p>
            <a:endParaRPr lang="en-US" b="0" i="0" baseline="0" dirty="0"/>
          </a:p>
          <a:p>
            <a:r>
              <a:rPr lang="en-US" b="0" baseline="0" dirty="0"/>
              <a:t>Variable names must start with a letter, and contain only letters and numbers (no spaces or special characters).</a:t>
            </a:r>
          </a:p>
          <a:p>
            <a:r>
              <a:rPr lang="en-US" b="0" baseline="0" dirty="0"/>
              <a:t>Variable names cannot be keywords.</a:t>
            </a:r>
            <a:endParaRPr lang="en-US" b="0" dirty="0"/>
          </a:p>
          <a:p>
            <a:endParaRPr lang="en-US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96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to try to name each thing needed to do both of these things. It will be important to emphasize the terminology here:</a:t>
            </a:r>
          </a:p>
          <a:p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Keyword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name</a:t>
            </a:r>
          </a:p>
          <a:p>
            <a:pPr marL="171450" indent="-171450">
              <a:buFontTx/>
              <a:buChar char="-"/>
            </a:pPr>
            <a:r>
              <a:rPr lang="en-US" dirty="0"/>
              <a:t>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64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</a:t>
            </a:r>
            <a:r>
              <a:rPr lang="en-US" baseline="0" dirty="0"/>
              <a:t> message the user will see. What is the </a:t>
            </a:r>
            <a:r>
              <a:rPr lang="en-US" i="1" baseline="0" dirty="0"/>
              <a:t>value</a:t>
            </a:r>
            <a:r>
              <a:rPr lang="en-US" i="0" baseline="0" dirty="0"/>
              <a:t> of the </a:t>
            </a:r>
            <a:r>
              <a:rPr lang="en-US" b="1" i="0" baseline="0" dirty="0"/>
              <a:t>username</a:t>
            </a:r>
            <a:r>
              <a:rPr lang="en-US" b="0" i="0" baseline="0" dirty="0"/>
              <a:t> variable?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335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show how the variable is declared, set, and set again. The </a:t>
            </a:r>
            <a:r>
              <a:rPr lang="en-US" i="1" baseline="0" dirty="0"/>
              <a:t>value</a:t>
            </a:r>
            <a:r>
              <a:rPr lang="en-US" i="0" baseline="0" dirty="0"/>
              <a:t> changes based on the code.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97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Allow the students a few minutes to</a:t>
            </a:r>
            <a:r>
              <a:rPr lang="en-US" baseline="0" dirty="0"/>
              <a:t> attempt the challenge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758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Display the solution</a:t>
            </a:r>
            <a:r>
              <a:rPr lang="en-US" baseline="0" dirty="0"/>
              <a:t> for the students. Note that the </a:t>
            </a:r>
            <a:r>
              <a:rPr lang="en-US" b="1" baseline="0" dirty="0"/>
              <a:t>alert</a:t>
            </a:r>
            <a:r>
              <a:rPr lang="en-US" b="0" baseline="0" dirty="0"/>
              <a:t> statement does not contain a quote, it combines two variables.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110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the computer show a message to</a:t>
            </a:r>
            <a:r>
              <a:rPr lang="en-US" baseline="0" dirty="0"/>
              <a:t> the user, but the user has had no way to send messages back to the computer. Ask the students to guess what the </a:t>
            </a:r>
            <a:r>
              <a:rPr lang="en-US" b="1" baseline="0" dirty="0"/>
              <a:t>prompt</a:t>
            </a:r>
            <a:r>
              <a:rPr lang="en-US" b="0" baseline="0" dirty="0"/>
              <a:t> might do.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Prompt looks just like alert, except:</a:t>
            </a:r>
          </a:p>
          <a:p>
            <a:r>
              <a:rPr lang="en-US" baseline="0" dirty="0"/>
              <a:t>-Different word (“prompt” instead of “alert”)</a:t>
            </a:r>
          </a:p>
          <a:p>
            <a:r>
              <a:rPr lang="en-US" baseline="0" dirty="0"/>
              <a:t>-It can be set as a variable value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43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what they think</a:t>
            </a:r>
            <a:r>
              <a:rPr lang="en-US" baseline="0" dirty="0"/>
              <a:t> this code will do. What will happen if the user says “good”? What if they say “bad”?</a:t>
            </a:r>
          </a:p>
          <a:p>
            <a:endParaRPr lang="en-US" baseline="0" dirty="0"/>
          </a:p>
          <a:p>
            <a:r>
              <a:rPr lang="en-US" baseline="0" dirty="0"/>
              <a:t>Let the students copy the code into their own file to play around and see what happens.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February 26,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ux0gnosr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6fc5srmv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JavaScript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102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endParaRPr lang="en-US" sz="36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6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= </a:t>
            </a: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prompt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"How are you today?"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r>
              <a:rPr lang="en-US" sz="3600" dirty="0">
                <a:solidFill>
                  <a:srgbClr val="DCDCAA"/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3600" dirty="0">
                <a:solidFill>
                  <a:srgbClr val="CE9178"/>
                </a:solidFill>
                <a:latin typeface="Consolas" panose="020B0609020204030204" pitchFamily="49" charset="0"/>
              </a:rPr>
              <a:t>"That is "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 + </a:t>
            </a:r>
            <a:r>
              <a:rPr lang="en-US" sz="3600" dirty="0">
                <a:solidFill>
                  <a:srgbClr val="9CDCFE"/>
                </a:solidFill>
                <a:latin typeface="Consolas" panose="020B0609020204030204" pitchFamily="49" charset="0"/>
              </a:rPr>
              <a:t>answer</a:t>
            </a:r>
            <a:r>
              <a:rPr lang="en-US" sz="3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3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en-US" sz="3200" i="1" dirty="0">
                <a:solidFill>
                  <a:srgbClr val="FFC000"/>
                </a:solidFill>
              </a:rPr>
              <a:t>Open your </a:t>
            </a:r>
            <a:r>
              <a:rPr lang="en-US" sz="3200" b="1" i="1" dirty="0" err="1">
                <a:solidFill>
                  <a:srgbClr val="FFC000"/>
                </a:solidFill>
              </a:rPr>
              <a:t>jsfiddle</a:t>
            </a:r>
            <a:r>
              <a:rPr lang="en-US" sz="3200" b="1" i="1" dirty="0">
                <a:solidFill>
                  <a:srgbClr val="FFC000"/>
                </a:solidFill>
              </a:rPr>
              <a:t> project</a:t>
            </a:r>
            <a:r>
              <a:rPr lang="en-US" sz="3200" i="1" dirty="0">
                <a:solidFill>
                  <a:srgbClr val="FFC000"/>
                </a:solidFill>
              </a:rPr>
              <a:t>, and copy this code to try it!</a:t>
            </a:r>
            <a:endParaRPr lang="en-US" sz="36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978239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Prompt and alert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https://jsfiddle.net/ux0gnosr/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123521506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asks the user for their name, and says hello to them.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the user enters “Charlie”, it should say “Hello, Charlie!”</a:t>
            </a:r>
          </a:p>
        </p:txBody>
      </p:sp>
    </p:spTree>
    <p:extLst>
      <p:ext uri="{BB962C8B-B14F-4D97-AF65-F5344CB8AC3E}">
        <p14:creationId xmlns:p14="http://schemas.microsoft.com/office/powerpoint/2010/main" val="189714038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name = 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"What is your name?"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name);</a:t>
            </a:r>
          </a:p>
        </p:txBody>
      </p:sp>
    </p:spTree>
    <p:extLst>
      <p:ext uri="{BB962C8B-B14F-4D97-AF65-F5344CB8AC3E}">
        <p14:creationId xmlns:p14="http://schemas.microsoft.com/office/powerpoint/2010/main" val="399683452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F44972-C082-48B7-852B-AEA3B7BC5C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34540809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computer science, </a:t>
            </a:r>
            <a:r>
              <a:rPr lang="en-US" b="1" dirty="0"/>
              <a:t>variables</a:t>
            </a:r>
            <a:r>
              <a:rPr lang="en-US" dirty="0"/>
              <a:t> are containers for storing data values</a:t>
            </a:r>
          </a:p>
          <a:p>
            <a:r>
              <a:rPr lang="en-US" dirty="0"/>
              <a:t>They are similar to variables in Algebra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are some examples of data on a website?</a:t>
            </a:r>
          </a:p>
          <a:p>
            <a:pPr lvl="1"/>
            <a:r>
              <a:rPr lang="en-US" sz="2800" dirty="0"/>
              <a:t>User’s profile information (name, age, email, </a:t>
            </a:r>
            <a:r>
              <a:rPr lang="en-US" sz="2800" dirty="0" err="1"/>
              <a:t>etc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Any information the user enters</a:t>
            </a:r>
          </a:p>
          <a:p>
            <a:pPr lvl="1"/>
            <a:r>
              <a:rPr lang="en-US" sz="2800" dirty="0"/>
              <a:t>Messages/notifications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5656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variables look like?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900" b="1" dirty="0"/>
              <a:t>Creating a variable: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2"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b="1" dirty="0"/>
          </a:p>
          <a:p>
            <a:pPr marL="0" indent="0">
              <a:buNone/>
            </a:pPr>
            <a:r>
              <a:rPr lang="en-US" sz="3900" b="1" dirty="0"/>
              <a:t>Setting a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400" dirty="0">
                <a:solidFill>
                  <a:srgbClr val="A31515"/>
                </a:solidFill>
                <a:latin typeface="Consolas" panose="020B0609020204030204" pitchFamily="49" charset="0"/>
              </a:rPr>
              <a:t>"Despicable Me 3"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900" b="1" dirty="0"/>
              <a:t>Using the value:</a:t>
            </a:r>
            <a:endParaRPr lang="en-US" sz="3900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movieTitle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D5CDE4-3C7F-4A94-A345-5F1BDEC15CF4}"/>
              </a:ext>
            </a:extLst>
          </p:cNvPr>
          <p:cNvSpPr/>
          <p:nvPr/>
        </p:nvSpPr>
        <p:spPr bwMode="auto">
          <a:xfrm>
            <a:off x="6667500" y="4457700"/>
            <a:ext cx="5143500" cy="20574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Variable Names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Must start with a letter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contain spaces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be a </a:t>
            </a:r>
            <a:r>
              <a:rPr lang="en-US" sz="2400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keyword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(e.g., 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latin typeface="Consolas" panose="020B0609020204030204" pitchFamily="49" charset="0"/>
                <a:ea typeface="Segoe UI" pitchFamily="34" charset="0"/>
                <a:cs typeface="Segoe UI" pitchFamily="34" charset="0"/>
              </a:rPr>
              <a:t>let</a:t>
            </a: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)</a:t>
            </a:r>
          </a:p>
          <a:p>
            <a:pPr marL="342900" indent="-342900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Cannot have special chars</a:t>
            </a:r>
          </a:p>
        </p:txBody>
      </p:sp>
    </p:spTree>
    <p:extLst>
      <p:ext uri="{BB962C8B-B14F-4D97-AF65-F5344CB8AC3E}">
        <p14:creationId xmlns:p14="http://schemas.microsoft.com/office/powerpoint/2010/main" val="33638938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4053-5330-4D6D-964F-8884B67AD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230FA-F3CE-4149-B19F-49D7F20431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829300" cy="5257787"/>
          </a:xfrm>
          <a:ln w="25400"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5 Things to Create a Variable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let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82625">
              <a:buFont typeface="+mj-lt"/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1316038" indent="-682625">
              <a:buFont typeface="+mj-lt"/>
              <a:buAutoNum type="arabicPeriod"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33413" indent="-352425">
              <a:buNone/>
            </a:pPr>
            <a:r>
              <a:rPr lang="en-US" sz="3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2D4D52-FD55-4F79-9E77-BFC6F889F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200" y="1143000"/>
            <a:ext cx="5257800" cy="5257739"/>
          </a:xfrm>
          <a:ln w="25400">
            <a:solidFill>
              <a:schemeClr val="accent2"/>
            </a:solidFill>
          </a:ln>
        </p:spPr>
        <p:txBody>
          <a:bodyPr>
            <a:normAutofit lnSpcReduction="10000"/>
          </a:bodyPr>
          <a:lstStyle/>
          <a:p>
            <a:pPr marL="57150" indent="0" algn="ctr">
              <a:buNone/>
            </a:pPr>
            <a:endParaRPr lang="en-US" sz="1000" u="sng" dirty="0"/>
          </a:p>
          <a:p>
            <a:pPr marL="57150" indent="0" algn="ctr">
              <a:buNone/>
            </a:pPr>
            <a:r>
              <a:rPr lang="en-US" sz="3200" u="sng" dirty="0"/>
              <a:t>4 Things to Set a Variable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name</a:t>
            </a:r>
          </a:p>
          <a:p>
            <a:pPr marL="1316038" indent="-633413">
              <a:buAutoNum type="arabicPeriod"/>
            </a:pPr>
            <a:r>
              <a:rPr lang="en-US" sz="3200" dirty="0"/>
              <a:t>Equals sign </a:t>
            </a:r>
            <a:r>
              <a:rPr lang="en-US" sz="3200" b="1" dirty="0">
                <a:latin typeface="Consolas" panose="020B0609020204030204" pitchFamily="49" charset="0"/>
              </a:rPr>
              <a:t>=</a:t>
            </a:r>
          </a:p>
          <a:p>
            <a:pPr marL="1316038" indent="-633413">
              <a:buAutoNum type="arabicPeriod"/>
            </a:pPr>
            <a:r>
              <a:rPr lang="en-US" sz="3200" dirty="0"/>
              <a:t>Variable value</a:t>
            </a:r>
          </a:p>
          <a:p>
            <a:pPr marL="1316038" indent="-633413">
              <a:buAutoNum type="arabicPeriod"/>
            </a:pPr>
            <a:r>
              <a:rPr lang="en-US" sz="3200" dirty="0"/>
              <a:t>Semi-colon </a:t>
            </a:r>
            <a:r>
              <a:rPr lang="en-US" sz="3200" b="1" dirty="0">
                <a:latin typeface="Consolas" panose="020B0609020204030204" pitchFamily="49" charset="0"/>
              </a:rPr>
              <a:t>;</a:t>
            </a: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0">
              <a:buNone/>
            </a:pPr>
            <a:endParaRPr lang="en-US" sz="3200" b="1" dirty="0">
              <a:latin typeface="Consolas" panose="020B0609020204030204" pitchFamily="49" charset="0"/>
            </a:endParaRPr>
          </a:p>
          <a:p>
            <a:pPr marL="682625" indent="-341313">
              <a:buNone/>
            </a:pPr>
            <a:r>
              <a:rPr lang="en-US" sz="3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myVar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myNewVal</a:t>
            </a:r>
            <a:r>
              <a:rPr lang="en-US" sz="3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3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28080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Text values and variable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" indent="0">
              <a:buNone/>
            </a:pPr>
            <a:r>
              <a:rPr lang="en-US" sz="3600" dirty="0"/>
              <a:t>Developers can combine text values and variables that store other text values using the 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3600" dirty="0"/>
              <a:t> sign.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alert(</a:t>
            </a:r>
            <a:r>
              <a:rPr lang="en-US" sz="48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4800" dirty="0" err="1">
                <a:solidFill>
                  <a:srgbClr val="000000"/>
                </a:solidFill>
                <a:latin typeface="Consolas" panose="020B0609020204030204" pitchFamily="49" charset="0"/>
              </a:rPr>
              <a:t>userName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57150" indent="0">
              <a:buNone/>
            </a:pPr>
            <a:endParaRPr lang="en-US" sz="4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EEEF4B-D229-4DE7-B440-B04E58F1C004}"/>
              </a:ext>
            </a:extLst>
          </p:cNvPr>
          <p:cNvSpPr/>
          <p:nvPr/>
        </p:nvSpPr>
        <p:spPr bwMode="auto">
          <a:xfrm>
            <a:off x="381000" y="4686300"/>
            <a:ext cx="5257800" cy="17145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4400" b="1" i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What message will appear?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C5C5-849C-46B3-AE50-58811872C3DD}"/>
              </a:ext>
            </a:extLst>
          </p:cNvPr>
          <p:cNvSpPr/>
          <p:nvPr/>
        </p:nvSpPr>
        <p:spPr bwMode="auto">
          <a:xfrm>
            <a:off x="6324600" y="4914900"/>
            <a:ext cx="5257800" cy="12573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tx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6600" b="1" dirty="0">
                <a:solidFill>
                  <a:srgbClr val="FFC000"/>
                </a:solidFill>
                <a:ea typeface="Segoe UI" pitchFamily="34" charset="0"/>
                <a:cs typeface="Segoe UI" pitchFamily="34" charset="0"/>
              </a:rPr>
              <a:t>Hello, Jane</a:t>
            </a:r>
          </a:p>
        </p:txBody>
      </p:sp>
    </p:spTree>
    <p:extLst>
      <p:ext uri="{BB962C8B-B14F-4D97-AF65-F5344CB8AC3E}">
        <p14:creationId xmlns:p14="http://schemas.microsoft.com/office/powerpoint/2010/main" val="103584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Variables </a:t>
            </a:r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7150" indent="0">
              <a:buNone/>
            </a:pPr>
            <a:r>
              <a:rPr lang="en-US" sz="9600" dirty="0">
                <a:hlinkClick r:id="rId3"/>
              </a:rPr>
              <a:t>https://jsfiddle.net/6fc5srmv/</a:t>
            </a:r>
            <a:endParaRPr lang="en-US" sz="9600" dirty="0"/>
          </a:p>
        </p:txBody>
      </p:sp>
    </p:spTree>
    <p:extLst>
      <p:ext uri="{BB962C8B-B14F-4D97-AF65-F5344CB8AC3E}">
        <p14:creationId xmlns:p14="http://schemas.microsoft.com/office/powerpoint/2010/main" val="240313177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Mini-challenge: update your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6000" dirty="0"/>
              <a:t>Write a program that will say hello to you by name WITHOUT using quotes in the </a:t>
            </a:r>
            <a:r>
              <a:rPr lang="en-US" sz="6000" b="1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</a:p>
          <a:p>
            <a:pPr marL="57150" indent="0">
              <a:buNone/>
            </a:pPr>
            <a:endParaRPr lang="en-US" dirty="0"/>
          </a:p>
          <a:p>
            <a:pPr marL="57150" indent="0" algn="ctr">
              <a:buNone/>
            </a:pPr>
            <a:r>
              <a:rPr lang="en-US" sz="4400" dirty="0">
                <a:solidFill>
                  <a:schemeClr val="accent1">
                    <a:lumMod val="50000"/>
                  </a:schemeClr>
                </a:solidFill>
              </a:rPr>
              <a:t>For example, if your name were Jane, it should say “Hello, Jane”</a:t>
            </a:r>
          </a:p>
        </p:txBody>
      </p:sp>
    </p:spTree>
    <p:extLst>
      <p:ext uri="{BB962C8B-B14F-4D97-AF65-F5344CB8AC3E}">
        <p14:creationId xmlns:p14="http://schemas.microsoft.com/office/powerpoint/2010/main" val="250322717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"Jane"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FF"/>
                </a:solidFill>
                <a:latin typeface="Consolas" panose="020B0609020204030204" pitchFamily="49" charset="0"/>
              </a:rPr>
              <a:t>let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 greeting = </a:t>
            </a:r>
            <a:r>
              <a:rPr lang="en-US" sz="6000" dirty="0">
                <a:solidFill>
                  <a:srgbClr val="A31515"/>
                </a:solidFill>
                <a:latin typeface="Consolas" panose="020B0609020204030204" pitchFamily="49" charset="0"/>
              </a:rPr>
              <a:t>"Hello, "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alert(greeting + </a:t>
            </a:r>
            <a:r>
              <a:rPr lang="en-US" sz="6000" dirty="0" err="1">
                <a:solidFill>
                  <a:srgbClr val="000000"/>
                </a:solidFill>
                <a:latin typeface="Consolas" panose="020B0609020204030204" pitchFamily="49" charset="0"/>
              </a:rPr>
              <a:t>myName</a:t>
            </a:r>
            <a:r>
              <a:rPr lang="en-US" sz="6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40005494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Input in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prompt(</a:t>
            </a:r>
            <a:r>
              <a:rPr lang="en-US" sz="4000" dirty="0">
                <a:solidFill>
                  <a:srgbClr val="A31515"/>
                </a:solidFill>
                <a:latin typeface="Consolas" panose="020B0609020204030204" pitchFamily="49" charset="0"/>
              </a:rPr>
              <a:t>"How are you today?"</a:t>
            </a:r>
            <a:r>
              <a:rPr 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3600" dirty="0"/>
              <a:t>Displays like an </a:t>
            </a:r>
            <a:r>
              <a:rPr lang="en-US" sz="36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alert</a:t>
            </a:r>
            <a:r>
              <a:rPr lang="en-US" sz="3600" dirty="0"/>
              <a:t>, but allows the user to enter text into a text box too</a:t>
            </a:r>
          </a:p>
          <a:p>
            <a:endParaRPr lang="en-US" sz="3600" dirty="0"/>
          </a:p>
          <a:p>
            <a:r>
              <a:rPr lang="en-US" sz="3600" dirty="0"/>
              <a:t>It is possible to store the user’s answer in a variable</a:t>
            </a:r>
          </a:p>
          <a:p>
            <a:pPr lvl="1"/>
            <a:r>
              <a:rPr lang="en-US" dirty="0"/>
              <a:t>This is called a </a:t>
            </a:r>
            <a:r>
              <a:rPr lang="en-US" i="1" dirty="0"/>
              <a:t>return</a:t>
            </a:r>
            <a:r>
              <a:rPr lang="en-US" dirty="0"/>
              <a:t> – a variable can be created and set to the value</a:t>
            </a:r>
          </a:p>
          <a:p>
            <a:pPr marL="5715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760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2334</TotalTime>
  <Words>980</Words>
  <Application>Microsoft Office PowerPoint</Application>
  <PresentationFormat>Widescreen</PresentationFormat>
  <Paragraphs>130</Paragraphs>
  <Slides>14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Segoe UI</vt:lpstr>
      <vt:lpstr>Wingdings</vt:lpstr>
      <vt:lpstr>Hyland 2019</vt:lpstr>
      <vt:lpstr>JavaScript Variables</vt:lpstr>
      <vt:lpstr>What are variables?</vt:lpstr>
      <vt:lpstr>What do variables look like?</vt:lpstr>
      <vt:lpstr>Review</vt:lpstr>
      <vt:lpstr>Combining Text values and variable values</vt:lpstr>
      <vt:lpstr>Variables example</vt:lpstr>
      <vt:lpstr>Mini-challenge: update your JavaScript</vt:lpstr>
      <vt:lpstr>Solution</vt:lpstr>
      <vt:lpstr>User Input in JavaScript</vt:lpstr>
      <vt:lpstr>Prompt and alert example</vt:lpstr>
      <vt:lpstr>Prompt and alert example</vt:lpstr>
      <vt:lpstr>Mini-challenge: Update your javascript</vt:lpstr>
      <vt:lpstr>Solution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 Maxwell</cp:lastModifiedBy>
  <cp:revision>98</cp:revision>
  <dcterms:created xsi:type="dcterms:W3CDTF">2019-03-11T04:04:09Z</dcterms:created>
  <dcterms:modified xsi:type="dcterms:W3CDTF">2025-02-26T20:26:25Z</dcterms:modified>
</cp:coreProperties>
</file>