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97" r:id="rId3"/>
    <p:sldId id="309" r:id="rId4"/>
    <p:sldId id="310" r:id="rId5"/>
    <p:sldId id="316" r:id="rId6"/>
    <p:sldId id="311" r:id="rId7"/>
    <p:sldId id="313" r:id="rId8"/>
    <p:sldId id="315" r:id="rId9"/>
    <p:sldId id="312" r:id="rId10"/>
    <p:sldId id="314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F33"/>
    <a:srgbClr val="000000"/>
    <a:srgbClr val="080808"/>
    <a:srgbClr val="181818"/>
    <a:srgbClr val="212121"/>
    <a:srgbClr val="0A0A0A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5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note the following in the </a:t>
            </a:r>
            <a:r>
              <a:rPr lang="en-US" b="1" baseline="0" dirty="0"/>
              <a:t>index.html</a:t>
            </a:r>
            <a:r>
              <a:rPr lang="en-US" b="0" baseline="0" dirty="0"/>
              <a:t> file: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The </a:t>
            </a:r>
            <a:r>
              <a:rPr lang="en-US" b="1" baseline="0" dirty="0"/>
              <a:t>script</a:t>
            </a:r>
            <a:r>
              <a:rPr lang="en-US" b="0" baseline="0" dirty="0"/>
              <a:t> tag has the proper </a:t>
            </a:r>
            <a:r>
              <a:rPr lang="en-US" b="1" baseline="0" dirty="0" err="1"/>
              <a:t>src</a:t>
            </a:r>
            <a:r>
              <a:rPr lang="en-US" b="0" baseline="0" dirty="0"/>
              <a:t> attribute pointing to </a:t>
            </a:r>
            <a:r>
              <a:rPr lang="en-US" b="1" baseline="0" dirty="0"/>
              <a:t>script.js</a:t>
            </a:r>
            <a:endParaRPr lang="en-US" b="0" baseline="0" dirty="0"/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button</a:t>
            </a:r>
            <a:r>
              <a:rPr lang="en-US" b="0" baseline="0" dirty="0"/>
              <a:t> tag has text of “Greet”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button</a:t>
            </a:r>
            <a:r>
              <a:rPr lang="en-US" b="0" baseline="0" dirty="0"/>
              <a:t> tag has the proper </a:t>
            </a:r>
            <a:r>
              <a:rPr lang="en-US" b="1" baseline="0" dirty="0" err="1"/>
              <a:t>onclick</a:t>
            </a:r>
            <a:r>
              <a:rPr lang="en-US" b="0" baseline="0" dirty="0"/>
              <a:t> attribute calling the </a:t>
            </a:r>
            <a:r>
              <a:rPr lang="en-US" b="1" baseline="0" dirty="0" err="1"/>
              <a:t>sayHello</a:t>
            </a:r>
            <a:r>
              <a:rPr lang="en-US" b="0" baseline="0" dirty="0"/>
              <a:t> function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Furthermore, note the following in the </a:t>
            </a:r>
            <a:r>
              <a:rPr lang="en-US" b="1" baseline="0" dirty="0"/>
              <a:t>script.js</a:t>
            </a:r>
            <a:r>
              <a:rPr lang="en-US" b="0" baseline="0" dirty="0"/>
              <a:t> file: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function name is </a:t>
            </a:r>
            <a:r>
              <a:rPr lang="en-US" b="1" baseline="0" dirty="0" err="1"/>
              <a:t>sayHello</a:t>
            </a:r>
            <a:endParaRPr lang="en-US" b="0" baseline="0" dirty="0"/>
          </a:p>
          <a:p>
            <a:pPr marL="171450" indent="-171450">
              <a:buFontTx/>
              <a:buChar char="-"/>
            </a:pPr>
            <a:r>
              <a:rPr lang="en-US" b="0" baseline="0" dirty="0"/>
              <a:t>There are two</a:t>
            </a:r>
            <a:r>
              <a:rPr lang="en-US" b="1" baseline="0" dirty="0"/>
              <a:t> alert</a:t>
            </a:r>
            <a:r>
              <a:rPr lang="en-US" b="0" baseline="0" dirty="0"/>
              <a:t> statements in the body of the function</a:t>
            </a:r>
          </a:p>
          <a:p>
            <a:pPr marL="0" indent="0">
              <a:buFontTx/>
              <a:buNone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Throughout, note the syntax of each piece of the code.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6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talk about buttons on</a:t>
            </a:r>
            <a:r>
              <a:rPr lang="en-US" baseline="0" dirty="0"/>
              <a:t> webpages.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think about</a:t>
            </a:r>
            <a:r>
              <a:rPr lang="en-US" baseline="0" dirty="0"/>
              <a:t> what buttons they have seen on webpages.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Subscribe button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Like button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Others?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7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syntax for creating a button in the HTML. Note each part of the syntax: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button</a:t>
            </a:r>
            <a:r>
              <a:rPr lang="en-US" b="0" dirty="0"/>
              <a:t> tag (open/close)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onclick</a:t>
            </a:r>
            <a:r>
              <a:rPr lang="en-US" b="0" baseline="0" dirty="0"/>
              <a:t> attribute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buttonClick</a:t>
            </a:r>
            <a:r>
              <a:rPr lang="en-US" b="1" baseline="0" dirty="0"/>
              <a:t>()</a:t>
            </a:r>
            <a:r>
              <a:rPr lang="en-US" b="0" baseline="0" dirty="0"/>
              <a:t> function call (we will explain this more later)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Actual text inside the button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All of this code will create a simple HTML button that says “Send”</a:t>
            </a:r>
          </a:p>
          <a:p>
            <a:pPr marL="0" indent="0">
              <a:buFontTx/>
              <a:buNone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1" i="1" baseline="0" dirty="0"/>
              <a:t>But how does the button know what to do when it is clicked?</a:t>
            </a:r>
            <a:endParaRPr lang="en-US" b="0" i="1" baseline="0" dirty="0"/>
          </a:p>
          <a:p>
            <a:pPr marL="0" indent="0">
              <a:buFontTx/>
              <a:buNone/>
            </a:pPr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talk about how functions enable buttons to run (execute) JavaScript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9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have a button in HTML, but how do we make it actually do something?</a:t>
            </a:r>
          </a:p>
          <a:p>
            <a:endParaRPr lang="en-US" dirty="0"/>
          </a:p>
          <a:p>
            <a:r>
              <a:rPr lang="en-US" dirty="0"/>
              <a:t>Add the code in the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0" baseline="0" dirty="0"/>
              <a:t> to make the button do something when clicked. All of the code within the square brackets will run whenever the user clicks the button. The “Send” button will display a message of “You clicked!” when clicked.</a:t>
            </a:r>
          </a:p>
          <a:p>
            <a:endParaRPr lang="en-US" b="0" baseline="0" dirty="0"/>
          </a:p>
          <a:p>
            <a:r>
              <a:rPr lang="en-US" b="0" baseline="0" dirty="0"/>
              <a:t>Note that the function name has to match the function call in the </a:t>
            </a:r>
            <a:r>
              <a:rPr lang="en-US" b="0" baseline="0" dirty="0" err="1"/>
              <a:t>onclick</a:t>
            </a:r>
            <a:r>
              <a:rPr lang="en-US" b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5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all of the syntax needed</a:t>
            </a:r>
            <a:r>
              <a:rPr lang="en-US" baseline="0" dirty="0"/>
              <a:t> to define a function.  Students should remember these five parts of the function definition.</a:t>
            </a:r>
          </a:p>
          <a:p>
            <a:endParaRPr lang="en-US" baseline="0" dirty="0"/>
          </a:p>
          <a:p>
            <a:r>
              <a:rPr lang="en-US" baseline="0" dirty="0"/>
              <a:t>One analogy for </a:t>
            </a:r>
            <a:r>
              <a:rPr lang="en-US" i="1" baseline="0" dirty="0"/>
              <a:t>defining</a:t>
            </a:r>
            <a:r>
              <a:rPr lang="en-US" baseline="0" dirty="0"/>
              <a:t> a function is that it’s like teaching a dog a trick. You show the dog everything you want them to do when you say “Roll over.”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to call a function, it looks like this: all that’s needed is the function name, and parentheses. </a:t>
            </a:r>
            <a:r>
              <a:rPr lang="en-US" i="1" baseline="0" dirty="0"/>
              <a:t>Calling</a:t>
            </a:r>
            <a:r>
              <a:rPr lang="en-US" i="0" baseline="0" dirty="0"/>
              <a:t> a function is like commanding the dog to do the trick you taught them!</a:t>
            </a:r>
          </a:p>
          <a:p>
            <a:endParaRPr lang="en-US" i="0" baseline="0" dirty="0"/>
          </a:p>
          <a:p>
            <a:r>
              <a:rPr lang="en-US" i="0" baseline="0" dirty="0"/>
              <a:t>Note: function arguments are also needed, but they are not covered at this point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a little bit of background on functions.</a:t>
            </a:r>
          </a:p>
          <a:p>
            <a:endParaRPr lang="en-US" baseline="0" dirty="0"/>
          </a:p>
          <a:p>
            <a:r>
              <a:rPr lang="en-US" i="1" baseline="0" dirty="0"/>
              <a:t>Note that the goal here is not to make the students understand functions. They only need to understand enough to use functions for their webpages.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ButtonExamp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Buttons &amp;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https://replit.com/@HylandOutreach/ButtonExample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7375747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E08D6-2404-4D03-BF52-69A2898BBB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68607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Buttons</a:t>
            </a:r>
          </a:p>
        </p:txBody>
      </p:sp>
      <p:pic>
        <p:nvPicPr>
          <p:cNvPr id="1026" name="Picture 2" descr="To Be Not To Be 0 AKE-CLARK. TuMBLR William Shakespeare Macbeth Hamlet cartoon text nose comics design line fiction art org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 bwMode="auto">
          <a:xfrm>
            <a:off x="6553200" y="0"/>
            <a:ext cx="4572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 button do on a webpage?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314700"/>
            <a:ext cx="11430000" cy="3086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Buttons can execute JavaScript code when the user clicks them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This makes webpages more interactive</a:t>
            </a:r>
          </a:p>
          <a:p>
            <a:endParaRPr lang="en-US" dirty="0"/>
          </a:p>
          <a:p>
            <a:r>
              <a:rPr lang="en-US" dirty="0"/>
              <a:t>Instead of running all the JavaScript code when the page loads, it can run whenever the user wants it to run!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286699"/>
            <a:ext cx="512516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67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0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Add a </a:t>
            </a:r>
            <a:r>
              <a:rPr lang="en-US" sz="4000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chemeClr val="bg1"/>
                </a:solidFill>
              </a:rPr>
              <a:t>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  <a:noFill/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&lt;button</a:t>
            </a:r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6A1FF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FF16B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FCFCFC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()"</a:t>
            </a: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Send</a:t>
            </a: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&lt;button&gt;</a:t>
            </a:r>
            <a:r>
              <a:rPr lang="en-US" sz="3600" i="1" dirty="0">
                <a:solidFill>
                  <a:schemeClr val="bg1"/>
                </a:solidFill>
              </a:rPr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opening tag</a:t>
            </a:r>
          </a:p>
          <a:p>
            <a:r>
              <a:rPr lang="en-US" sz="3600" dirty="0">
                <a:solidFill>
                  <a:srgbClr val="96A1FF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attribute</a:t>
            </a:r>
          </a:p>
          <a:p>
            <a:r>
              <a:rPr lang="en-US" sz="3600" dirty="0" err="1">
                <a:solidFill>
                  <a:srgbClr val="FCFCFC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()</a:t>
            </a:r>
            <a:r>
              <a:rPr lang="en-US" sz="3600" i="1" dirty="0">
                <a:solidFill>
                  <a:schemeClr val="bg1"/>
                </a:solidFill>
              </a:rPr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function call</a:t>
            </a:r>
          </a:p>
          <a:p>
            <a:pPr lvl="1"/>
            <a:r>
              <a:rPr lang="en-US" sz="3067" i="1" dirty="0">
                <a:solidFill>
                  <a:schemeClr val="bg2">
                    <a:lumMod val="75000"/>
                  </a:schemeClr>
                </a:solidFill>
              </a:rPr>
              <a:t>More on this later</a:t>
            </a:r>
          </a:p>
          <a:p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Send</a:t>
            </a:r>
            <a:r>
              <a:rPr lang="en-US" sz="32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button text</a:t>
            </a:r>
          </a:p>
          <a:p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&lt;/button&gt;</a:t>
            </a:r>
            <a:r>
              <a:rPr lang="en-US" sz="3600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closing tag</a:t>
            </a:r>
            <a:endParaRPr lang="en-US" sz="3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19A06-B683-414A-B6F4-B8A67E44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086100"/>
            <a:ext cx="312463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12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Functions</a:t>
            </a:r>
          </a:p>
        </p:txBody>
      </p:sp>
      <p:pic>
        <p:nvPicPr>
          <p:cNvPr id="3" name="Picture 2" descr="Examples and non-exmaples of functions. | Download Scientific Diagram">
            <a:extLst>
              <a:ext uri="{FF2B5EF4-FFF2-40B4-BE49-F238E27FC236}">
                <a16:creationId xmlns:a16="http://schemas.microsoft.com/office/drawing/2014/main" id="{9BC5FF57-CF51-43EF-922C-66C302042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85900"/>
            <a:ext cx="44100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220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tell a button what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In the </a:t>
            </a:r>
            <a:r>
              <a:rPr lang="en-US" b="1" dirty="0"/>
              <a:t>script.js</a:t>
            </a:r>
            <a:r>
              <a:rPr lang="en-US" dirty="0"/>
              <a:t> file: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"You clicked!"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i="1" dirty="0"/>
              <a:t>Must</a:t>
            </a:r>
            <a:r>
              <a:rPr lang="en-US" sz="3200" dirty="0"/>
              <a:t> match the function call in the HTML button </a:t>
            </a:r>
            <a:r>
              <a:rPr lang="en-US" sz="3200" b="1" dirty="0" err="1"/>
              <a:t>onclick</a:t>
            </a:r>
            <a:r>
              <a:rPr lang="en-US" sz="3200" dirty="0"/>
              <a:t>: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200" dirty="0"/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377440" y="1714500"/>
            <a:ext cx="2560320" cy="571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81728" y="4914900"/>
            <a:ext cx="2843784" cy="571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CAD3E-159F-48F1-A6C4-BBEE15EB8AE0}"/>
              </a:ext>
            </a:extLst>
          </p:cNvPr>
          <p:cNvSpPr/>
          <p:nvPr/>
        </p:nvSpPr>
        <p:spPr bwMode="auto">
          <a:xfrm>
            <a:off x="6553200" y="1257300"/>
            <a:ext cx="5257800" cy="251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When the button is clicked, the code in the </a:t>
            </a:r>
            <a:r>
              <a:rPr lang="en-US" sz="3200" b="1" i="1" dirty="0">
                <a:solidFill>
                  <a:srgbClr val="00B0F0"/>
                </a:solidFill>
                <a:ea typeface="Segoe UI" pitchFamily="34" charset="0"/>
                <a:cs typeface="Segoe UI" pitchFamily="34" charset="0"/>
              </a:rPr>
              <a:t>body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 of the function (e.g., the 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) will </a:t>
            </a:r>
            <a:r>
              <a:rPr lang="en-US" sz="3200" b="1" i="1" dirty="0">
                <a:solidFill>
                  <a:srgbClr val="C00000"/>
                </a:solidFill>
                <a:ea typeface="Segoe UI" pitchFamily="34" charset="0"/>
                <a:cs typeface="Segoe UI" pitchFamily="34" charset="0"/>
              </a:rPr>
              <a:t>execute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 – that means it will run and do its thing!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bg2">
                  <a:lumMod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6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	</a:t>
            </a: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</a:rPr>
              <a:t>alert("hello");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</a:rPr>
              <a:t>	alert("hello again");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599" y="3886200"/>
            <a:ext cx="6172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function </a:t>
            </a:r>
            <a:r>
              <a:rPr lang="en-US" sz="2400" dirty="0">
                <a:solidFill>
                  <a:srgbClr val="FF0000"/>
                </a:solidFill>
              </a:rPr>
              <a:t>(keyword)</a:t>
            </a:r>
            <a:endParaRPr lang="en-US" sz="24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Function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Parentheses </a:t>
            </a:r>
            <a:r>
              <a:rPr lang="en-US" sz="2400" dirty="0">
                <a:solidFill>
                  <a:srgbClr val="7030A0"/>
                </a:solidFill>
              </a:rPr>
              <a:t>(left/right | open/close)</a:t>
            </a:r>
            <a:endParaRPr lang="en-US" sz="2400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Curly brackets </a:t>
            </a:r>
            <a:r>
              <a:rPr lang="en-US" sz="2400" dirty="0">
                <a:solidFill>
                  <a:srgbClr val="FFC000"/>
                </a:solidFill>
              </a:rPr>
              <a:t>(left/right | open/close)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Body </a:t>
            </a:r>
            <a:r>
              <a:rPr lang="en-US" sz="2400" dirty="0">
                <a:solidFill>
                  <a:srgbClr val="0070C0"/>
                </a:solidFill>
              </a:rPr>
              <a:t>(JavaScript code)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Image result for dog trai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r="10685"/>
          <a:stretch/>
        </p:blipFill>
        <p:spPr bwMode="auto">
          <a:xfrm>
            <a:off x="6781801" y="914400"/>
            <a:ext cx="52578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03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>
                <a:solidFill>
                  <a:srgbClr val="00B050"/>
                </a:solidFill>
                <a:latin typeface="Consolas" panose="020B0609020204030204" pitchFamily="49" charset="0"/>
              </a:rPr>
              <a:t>buttonClick</a:t>
            </a:r>
            <a:r>
              <a:rPr lang="en-US" sz="66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sz="6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99" y="3331677"/>
            <a:ext cx="6972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Function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30A0"/>
                </a:solidFill>
              </a:rPr>
              <a:t>Parentheses </a:t>
            </a:r>
            <a:r>
              <a:rPr lang="en-US" sz="2800" dirty="0">
                <a:solidFill>
                  <a:srgbClr val="7030A0"/>
                </a:solidFill>
              </a:rPr>
              <a:t>(left/right | open/close)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2050" name="Picture 2" descr="Image result for dog trai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r="10685"/>
          <a:stretch/>
        </p:blipFill>
        <p:spPr bwMode="auto">
          <a:xfrm>
            <a:off x="6781801" y="914400"/>
            <a:ext cx="52578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449897-802A-46AB-85C5-4AF73AF9CCF6}"/>
              </a:ext>
            </a:extLst>
          </p:cNvPr>
          <p:cNvSpPr/>
          <p:nvPr/>
        </p:nvSpPr>
        <p:spPr bwMode="auto">
          <a:xfrm>
            <a:off x="8039100" y="2971800"/>
            <a:ext cx="3429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39F40-1C96-451C-8D8F-0F50160D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320000">
            <a:off x="8196262" y="3131781"/>
            <a:ext cx="371475" cy="504825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2F5CD67-17AD-4954-97BE-62D573BE9986}"/>
              </a:ext>
            </a:extLst>
          </p:cNvPr>
          <p:cNvSpPr/>
          <p:nvPr/>
        </p:nvSpPr>
        <p:spPr bwMode="auto">
          <a:xfrm>
            <a:off x="9639300" y="2171700"/>
            <a:ext cx="1028700" cy="685800"/>
          </a:xfrm>
          <a:prstGeom prst="wedgeRectCallout">
            <a:avLst>
              <a:gd name="adj1" fmla="val -25906"/>
              <a:gd name="adj2" fmla="val 122715"/>
            </a:avLst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705045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a button is clicked, it </a:t>
            </a:r>
            <a:r>
              <a:rPr lang="en-US" i="1" dirty="0"/>
              <a:t>calls</a:t>
            </a:r>
            <a:r>
              <a:rPr lang="en-US" dirty="0"/>
              <a:t> a </a:t>
            </a:r>
            <a:r>
              <a:rPr lang="en-US" b="1" dirty="0"/>
              <a:t>function</a:t>
            </a:r>
            <a:endParaRPr lang="en-US" dirty="0"/>
          </a:p>
          <a:p>
            <a:r>
              <a:rPr lang="en-US" dirty="0"/>
              <a:t>Functions run specific blocks of code when called</a:t>
            </a:r>
          </a:p>
          <a:p>
            <a:endParaRPr lang="en-US" b="1" dirty="0"/>
          </a:p>
          <a:p>
            <a:r>
              <a:rPr lang="en-US" dirty="0"/>
              <a:t>Functions can be </a:t>
            </a:r>
            <a:r>
              <a:rPr lang="en-US" i="1" dirty="0"/>
              <a:t>defined</a:t>
            </a:r>
            <a:r>
              <a:rPr lang="en-US" dirty="0"/>
              <a:t> in a </a:t>
            </a:r>
            <a:r>
              <a:rPr lang="en-US" b="1" dirty="0"/>
              <a:t>script.js</a:t>
            </a:r>
            <a:r>
              <a:rPr lang="en-US" dirty="0"/>
              <a:t> file</a:t>
            </a:r>
          </a:p>
          <a:p>
            <a:r>
              <a:rPr lang="en-US" dirty="0"/>
              <a:t>The function name in the definition must match the function call</a:t>
            </a:r>
          </a:p>
          <a:p>
            <a:endParaRPr lang="en-US" dirty="0"/>
          </a:p>
          <a:p>
            <a:r>
              <a:rPr lang="en-US" dirty="0"/>
              <a:t>Functions can be difficult to understand – it takes a lot of practice!</a:t>
            </a:r>
          </a:p>
        </p:txBody>
      </p:sp>
    </p:spTree>
    <p:extLst>
      <p:ext uri="{BB962C8B-B14F-4D97-AF65-F5344CB8AC3E}">
        <p14:creationId xmlns:p14="http://schemas.microsoft.com/office/powerpoint/2010/main" val="26363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769</Words>
  <Application>Microsoft Office PowerPoint</Application>
  <PresentationFormat>Widescreen</PresentationFormat>
  <Paragraphs>106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Wingdings</vt:lpstr>
      <vt:lpstr>Hyland 2019</vt:lpstr>
      <vt:lpstr>Buttons &amp; Functions</vt:lpstr>
      <vt:lpstr>Buttons</vt:lpstr>
      <vt:lpstr>What can a button do on a webpage?</vt:lpstr>
      <vt:lpstr>How to Add a button in html</vt:lpstr>
      <vt:lpstr>Functions</vt:lpstr>
      <vt:lpstr>How to tell a button what to do</vt:lpstr>
      <vt:lpstr>Defining a function</vt:lpstr>
      <vt:lpstr>Calling a function</vt:lpstr>
      <vt:lpstr>Functions recap</vt:lpstr>
      <vt:lpstr>Button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96</cp:revision>
  <dcterms:created xsi:type="dcterms:W3CDTF">2019-03-11T04:04:09Z</dcterms:created>
  <dcterms:modified xsi:type="dcterms:W3CDTF">2022-09-06T19:21:14Z</dcterms:modified>
</cp:coreProperties>
</file>