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323" r:id="rId3"/>
    <p:sldId id="321" r:id="rId4"/>
    <p:sldId id="322" r:id="rId5"/>
    <p:sldId id="324" r:id="rId6"/>
    <p:sldId id="307" r:id="rId7"/>
    <p:sldId id="308" r:id="rId8"/>
    <p:sldId id="320" r:id="rId9"/>
    <p:sldId id="309" r:id="rId10"/>
    <p:sldId id="297" r:id="rId11"/>
    <p:sldId id="310" r:id="rId12"/>
    <p:sldId id="311" r:id="rId13"/>
    <p:sldId id="312" r:id="rId14"/>
    <p:sldId id="313" r:id="rId15"/>
    <p:sldId id="306" r:id="rId16"/>
    <p:sldId id="314" r:id="rId17"/>
    <p:sldId id="325" r:id="rId18"/>
    <p:sldId id="315" r:id="rId19"/>
    <p:sldId id="316" r:id="rId20"/>
    <p:sldId id="317" r:id="rId21"/>
    <p:sldId id="318" r:id="rId22"/>
    <p:sldId id="319" r:id="rId23"/>
    <p:sldId id="32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505"/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3" d="100"/>
          <a:sy n="93" d="100"/>
        </p:scale>
        <p:origin x="11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students vote on if they think these statements are true or false.</a:t>
            </a:r>
          </a:p>
          <a:p>
            <a:endParaRPr lang="en-US" dirty="0"/>
          </a:p>
          <a:p>
            <a:r>
              <a:rPr lang="en-US" dirty="0"/>
              <a:t>If students do not know who Michael Keaton is – he played Batman.</a:t>
            </a:r>
          </a:p>
          <a:p>
            <a:r>
              <a:rPr lang="en-US" dirty="0"/>
              <a:t>If students do not know who Michael Douglas is – he was in Ant-Man (and a lot of classic 80s movies)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98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image</a:t>
            </a:r>
            <a:r>
              <a:rPr lang="en-US" baseline="0" dirty="0"/>
              <a:t> helps visualize</a:t>
            </a:r>
            <a:r>
              <a:rPr lang="en-US" b="1" baseline="0" dirty="0"/>
              <a:t> </a:t>
            </a:r>
            <a:r>
              <a:rPr lang="en-US" b="0" baseline="0" dirty="0"/>
              <a:t>the </a:t>
            </a:r>
            <a:r>
              <a:rPr lang="en-US" b="1" baseline="0" dirty="0"/>
              <a:t>else</a:t>
            </a:r>
            <a:r>
              <a:rPr lang="en-US" b="0" baseline="0" dirty="0"/>
              <a:t> clause process.</a:t>
            </a:r>
          </a:p>
          <a:p>
            <a:endParaRPr lang="en-US" b="0" baseline="0" dirty="0"/>
          </a:p>
          <a:p>
            <a:r>
              <a:rPr lang="en-US" b="0" baseline="0" dirty="0"/>
              <a:t>The execution of the code will reach the </a:t>
            </a:r>
            <a:r>
              <a:rPr lang="en-US" b="1" baseline="0" dirty="0"/>
              <a:t>if </a:t>
            </a:r>
            <a:r>
              <a:rPr lang="en-US" b="0" baseline="0" dirty="0"/>
              <a:t>statement, and it will check the value of the </a:t>
            </a:r>
            <a:r>
              <a:rPr lang="en-US" b="0" i="1" baseline="0" dirty="0" err="1"/>
              <a:t>boolean_expression</a:t>
            </a:r>
            <a:r>
              <a:rPr lang="en-US" b="0" i="0" baseline="0" dirty="0"/>
              <a:t>. If it is </a:t>
            </a:r>
            <a:r>
              <a:rPr lang="en-US" b="1" i="0" baseline="0" dirty="0"/>
              <a:t>true</a:t>
            </a:r>
            <a:r>
              <a:rPr lang="en-US" b="0" i="0" baseline="0" dirty="0"/>
              <a:t>, it will execute </a:t>
            </a:r>
            <a:r>
              <a:rPr lang="en-US" b="0" i="1" baseline="0" dirty="0"/>
              <a:t>statement1</a:t>
            </a:r>
            <a:r>
              <a:rPr lang="en-US" b="0" i="0" baseline="0" dirty="0"/>
              <a:t> from the body of the </a:t>
            </a:r>
            <a:r>
              <a:rPr lang="en-US" b="1" i="0" baseline="0" dirty="0"/>
              <a:t>if</a:t>
            </a:r>
            <a:r>
              <a:rPr lang="en-US" b="0" i="0" baseline="0" dirty="0"/>
              <a:t> statement. If it is </a:t>
            </a:r>
            <a:r>
              <a:rPr lang="en-US" b="1" i="0" baseline="0" dirty="0"/>
              <a:t>false</a:t>
            </a:r>
            <a:r>
              <a:rPr lang="en-US" b="0" i="0" baseline="0" dirty="0"/>
              <a:t>, it will execute </a:t>
            </a:r>
            <a:r>
              <a:rPr lang="en-US" b="0" i="1" baseline="0" dirty="0"/>
              <a:t>statement2</a:t>
            </a:r>
            <a:r>
              <a:rPr lang="en-US" b="0" i="0" baseline="0" dirty="0"/>
              <a:t> from the body of the else clause. Then, either way, it will move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49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Repl,</a:t>
            </a:r>
            <a:r>
              <a:rPr lang="en-US" baseline="0" dirty="0"/>
              <a:t> note how the </a:t>
            </a:r>
            <a:r>
              <a:rPr lang="en-US" b="1" baseline="0" dirty="0"/>
              <a:t>if</a:t>
            </a:r>
            <a:r>
              <a:rPr lang="en-US" b="0" baseline="0" dirty="0"/>
              <a:t> statement and </a:t>
            </a:r>
            <a:r>
              <a:rPr lang="en-US" b="1" baseline="0" dirty="0"/>
              <a:t>else</a:t>
            </a:r>
            <a:r>
              <a:rPr lang="en-US" b="0" baseline="0" dirty="0"/>
              <a:t> clause work. Change around the values, and setup the prompt as well. Possibly add some new code to see how it can affect the outcome. 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38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the students to try</a:t>
            </a:r>
            <a:r>
              <a:rPr lang="en-US" baseline="0" dirty="0"/>
              <a:t> and think of the code as English. For example: </a:t>
            </a:r>
            <a:r>
              <a:rPr lang="en-US" sz="1200" dirty="0">
                <a:solidFill>
                  <a:srgbClr val="E13FB4"/>
                </a:solidFill>
              </a:rPr>
              <a:t>If my balance is less than five, say </a:t>
            </a:r>
            <a:r>
              <a:rPr lang="en-US" sz="1200" baseline="0" dirty="0">
                <a:solidFill>
                  <a:srgbClr val="E13FB4"/>
                </a:solidFill>
              </a:rPr>
              <a:t>“You do not have enough money</a:t>
            </a:r>
            <a:r>
              <a:rPr lang="en-US" sz="1200" dirty="0">
                <a:solidFill>
                  <a:srgbClr val="E13FB4"/>
                </a:solidFill>
              </a:rPr>
              <a:t>!”  Otherwise, say “You have enough money!”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90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this</a:t>
            </a:r>
            <a:r>
              <a:rPr lang="en-US" baseline="0" dirty="0"/>
              <a:t> section, go around the room and ask the students to answer the questions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54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5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26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myBalance</a:t>
            </a:r>
            <a:r>
              <a:rPr lang="en-US" dirty="0"/>
              <a:t> is 14 or more!”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33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students vote on if they think these statements are true or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23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Ask the students to name the two data types we have seen so far (numbers and strings)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Ask the students to give examples of numbers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Ask the students to give examples of strings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Ask students if they can guess what type of data a </a:t>
            </a:r>
            <a:r>
              <a:rPr lang="en-US" b="1" dirty="0" err="1"/>
              <a:t>boolean</a:t>
            </a:r>
            <a:r>
              <a:rPr lang="en-US" dirty="0"/>
              <a:t> is.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Introduce a new data type: </a:t>
            </a:r>
            <a:r>
              <a:rPr lang="en-US" b="1" dirty="0"/>
              <a:t>Boolean</a:t>
            </a:r>
            <a:r>
              <a:rPr lang="en-US" b="0" dirty="0"/>
              <a:t>.</a:t>
            </a:r>
            <a:r>
              <a:rPr lang="en-US" b="0" baseline="0" dirty="0"/>
              <a:t> </a:t>
            </a:r>
            <a:r>
              <a:rPr lang="en-US" dirty="0"/>
              <a:t>A Boolean is a data type where values can be either </a:t>
            </a:r>
            <a:r>
              <a:rPr lang="en-US" b="1" dirty="0"/>
              <a:t>true</a:t>
            </a:r>
            <a:r>
              <a:rPr lang="en-US" b="0" baseline="0" dirty="0"/>
              <a:t> </a:t>
            </a:r>
            <a:r>
              <a:rPr lang="en-US" dirty="0"/>
              <a:t>or</a:t>
            </a:r>
            <a:r>
              <a:rPr lang="en-US" b="1" baseline="0" dirty="0"/>
              <a:t> false</a:t>
            </a:r>
            <a:r>
              <a:rPr lang="en-US" b="0" baseline="0" dirty="0"/>
              <a:t>. A </a:t>
            </a:r>
            <a:r>
              <a:rPr lang="en-US" b="0" baseline="0" dirty="0" err="1"/>
              <a:t>boolean</a:t>
            </a:r>
            <a:r>
              <a:rPr lang="en-US" b="0" baseline="0" dirty="0"/>
              <a:t> is like the answer to a </a:t>
            </a:r>
            <a:r>
              <a:rPr lang="en-US" b="1" baseline="0" dirty="0"/>
              <a:t>yes/no</a:t>
            </a:r>
            <a:r>
              <a:rPr lang="en-US" b="0" baseline="0" dirty="0"/>
              <a:t> question. It’s either going to be yes, or no.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27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Booleans aren’t usually just the</a:t>
            </a:r>
            <a:r>
              <a:rPr lang="en-US" baseline="0" dirty="0"/>
              <a:t> literal “true/false” and can be built from other values. This is especially useful if there is a variable within the </a:t>
            </a:r>
            <a:r>
              <a:rPr lang="en-US" baseline="0" dirty="0" err="1"/>
              <a:t>boolean</a:t>
            </a:r>
            <a:r>
              <a:rPr lang="en-US" baseline="0" dirty="0"/>
              <a:t> expression.</a:t>
            </a:r>
          </a:p>
          <a:p>
            <a:endParaRPr lang="en-US" baseline="0" dirty="0"/>
          </a:p>
          <a:p>
            <a:r>
              <a:rPr lang="en-US" baseline="0" dirty="0"/>
              <a:t>The image on this slide is an example of a circuit that uses </a:t>
            </a:r>
            <a:r>
              <a:rPr lang="en-US" baseline="0" dirty="0" err="1"/>
              <a:t>boolean</a:t>
            </a:r>
            <a:r>
              <a:rPr lang="en-US" baseline="0" dirty="0"/>
              <a:t> logic.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76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basic ways to compare data. Introduce the idea of conditionals.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67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doesn’t actually have anything to do with moisturizing</a:t>
            </a:r>
            <a:r>
              <a:rPr lang="en-US" baseline="0" dirty="0"/>
              <a:t> hair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60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the</a:t>
            </a:r>
            <a:r>
              <a:rPr lang="en-US" baseline="0" dirty="0"/>
              <a:t> students what will happen based on the value of the </a:t>
            </a:r>
            <a:r>
              <a:rPr lang="en-US" b="1" baseline="0" dirty="0" err="1"/>
              <a:t>myBalance</a:t>
            </a:r>
            <a:r>
              <a:rPr lang="en-US" baseline="0" dirty="0"/>
              <a:t> variable. For example, what if the </a:t>
            </a:r>
            <a:r>
              <a:rPr lang="en-US" b="1" baseline="0" dirty="0" err="1"/>
              <a:t>myBalance</a:t>
            </a:r>
            <a:r>
              <a:rPr lang="en-US" b="0" baseline="0" dirty="0"/>
              <a:t> variable was set to </a:t>
            </a:r>
            <a:r>
              <a:rPr lang="en-US" b="1" baseline="0" dirty="0"/>
              <a:t>2</a:t>
            </a:r>
            <a:r>
              <a:rPr lang="en-US" b="0" baseline="0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/>
              <a:t>Explain what an </a:t>
            </a:r>
            <a:r>
              <a:rPr lang="en-US" b="1" baseline="0" dirty="0"/>
              <a:t>if</a:t>
            </a:r>
            <a:r>
              <a:rPr lang="en-US" b="0" baseline="0" dirty="0"/>
              <a:t> statement does. Note each part of the </a:t>
            </a:r>
            <a:r>
              <a:rPr lang="en-US" b="1" baseline="0" dirty="0"/>
              <a:t>if</a:t>
            </a:r>
            <a:r>
              <a:rPr lang="en-US" b="0" baseline="0" dirty="0"/>
              <a:t> statement syntax: if, parentheses, </a:t>
            </a:r>
            <a:r>
              <a:rPr lang="en-US" b="0" baseline="0" dirty="0" err="1"/>
              <a:t>boolean</a:t>
            </a:r>
            <a:r>
              <a:rPr lang="en-US" b="0" baseline="0" dirty="0"/>
              <a:t> expression, curly brackets, body. Be sure to note where each part appears in the </a:t>
            </a:r>
            <a:r>
              <a:rPr lang="en-US" b="1" baseline="0" dirty="0"/>
              <a:t>if</a:t>
            </a:r>
            <a:r>
              <a:rPr lang="en-US" b="0" baseline="0" dirty="0"/>
              <a:t> statement.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94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image</a:t>
            </a:r>
            <a:r>
              <a:rPr lang="en-US" baseline="0" dirty="0"/>
              <a:t> helps visualize</a:t>
            </a:r>
            <a:r>
              <a:rPr lang="en-US" b="1" baseline="0" dirty="0"/>
              <a:t> </a:t>
            </a:r>
            <a:r>
              <a:rPr lang="en-US" b="0" baseline="0" dirty="0"/>
              <a:t>the </a:t>
            </a:r>
            <a:r>
              <a:rPr lang="en-US" b="1" baseline="0" dirty="0"/>
              <a:t>if</a:t>
            </a:r>
            <a:r>
              <a:rPr lang="en-US" b="0" baseline="0" dirty="0"/>
              <a:t> statement process.</a:t>
            </a:r>
          </a:p>
          <a:p>
            <a:endParaRPr lang="en-US" b="0" baseline="0" dirty="0"/>
          </a:p>
          <a:p>
            <a:r>
              <a:rPr lang="en-US" b="0" baseline="0" dirty="0"/>
              <a:t>The execution of the code will reach the </a:t>
            </a:r>
            <a:r>
              <a:rPr lang="en-US" b="1" baseline="0" dirty="0"/>
              <a:t>if </a:t>
            </a:r>
            <a:r>
              <a:rPr lang="en-US" b="0" baseline="0" dirty="0"/>
              <a:t>statement, and it will check the value of the </a:t>
            </a:r>
            <a:r>
              <a:rPr lang="en-US" b="0" i="1" baseline="0" dirty="0" err="1"/>
              <a:t>boolean_expression</a:t>
            </a:r>
            <a:r>
              <a:rPr lang="en-US" b="0" i="0" baseline="0" dirty="0"/>
              <a:t>. If it is </a:t>
            </a:r>
            <a:r>
              <a:rPr lang="en-US" b="1" i="0" baseline="0" dirty="0"/>
              <a:t>true</a:t>
            </a:r>
            <a:r>
              <a:rPr lang="en-US" b="0" i="0" baseline="0" dirty="0"/>
              <a:t>, it will execute the </a:t>
            </a:r>
            <a:r>
              <a:rPr lang="en-US" b="0" i="1" baseline="0" dirty="0"/>
              <a:t>statement</a:t>
            </a:r>
            <a:r>
              <a:rPr lang="en-US" b="0" i="0" baseline="0" dirty="0"/>
              <a:t> from the body of the </a:t>
            </a:r>
            <a:r>
              <a:rPr lang="en-US" b="1" i="0" baseline="0" dirty="0"/>
              <a:t>if</a:t>
            </a:r>
            <a:r>
              <a:rPr lang="en-US" b="0" i="0" baseline="0" dirty="0"/>
              <a:t> statement. If it is </a:t>
            </a:r>
            <a:r>
              <a:rPr lang="en-US" b="1" i="0" baseline="0" dirty="0"/>
              <a:t>false</a:t>
            </a:r>
            <a:r>
              <a:rPr lang="en-US" b="0" i="0" baseline="0" dirty="0"/>
              <a:t>, it will skip the execution of the </a:t>
            </a:r>
            <a:r>
              <a:rPr lang="en-US" b="0" i="1" baseline="0" dirty="0"/>
              <a:t>statement</a:t>
            </a:r>
            <a:r>
              <a:rPr lang="en-US" b="0" i="0" baseline="0" dirty="0"/>
              <a:t> and move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0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</a:t>
            </a:r>
            <a:r>
              <a:rPr lang="en-US" baseline="0" dirty="0"/>
              <a:t> syntax of an else statement and explain that the code in the body of the </a:t>
            </a:r>
            <a:r>
              <a:rPr lang="en-US" b="1" baseline="0" dirty="0"/>
              <a:t>else</a:t>
            </a:r>
            <a:r>
              <a:rPr lang="en-US" b="0" baseline="0" dirty="0"/>
              <a:t> will run if the </a:t>
            </a:r>
            <a:r>
              <a:rPr lang="en-US" b="0" baseline="0" dirty="0" err="1"/>
              <a:t>boolean</a:t>
            </a:r>
            <a:r>
              <a:rPr lang="en-US" b="0" baseline="0" dirty="0"/>
              <a:t> condition is 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ConditionalExampl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Conditionals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</a:t>
            </a:r>
            <a:r>
              <a:rPr lang="en-US"/>
              <a:t>Web 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pic>
        <p:nvPicPr>
          <p:cNvPr id="3074" name="Picture 2" descr="Image result for condition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73831"/>
            <a:ext cx="65151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3540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none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"You do not have enough money!"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Clr>
                <a:srgbClr val="98989A"/>
              </a:buClr>
            </a:pPr>
            <a:r>
              <a:rPr lang="en-US" dirty="0">
                <a:solidFill>
                  <a:srgbClr val="56565A"/>
                </a:solidFill>
              </a:rPr>
              <a:t>This code evaluates a </a:t>
            </a:r>
            <a:r>
              <a:rPr lang="en-US" dirty="0" err="1">
                <a:solidFill>
                  <a:srgbClr val="56565A"/>
                </a:solidFill>
              </a:rPr>
              <a:t>boolean</a:t>
            </a:r>
            <a:r>
              <a:rPr lang="en-US" dirty="0">
                <a:solidFill>
                  <a:srgbClr val="56565A"/>
                </a:solidFill>
              </a:rPr>
              <a:t> expression and executes the code in the body </a:t>
            </a:r>
            <a:r>
              <a:rPr lang="en-US" i="1" dirty="0">
                <a:solidFill>
                  <a:srgbClr val="56565A"/>
                </a:solidFill>
              </a:rPr>
              <a:t>if</a:t>
            </a:r>
            <a:r>
              <a:rPr lang="en-US" dirty="0">
                <a:solidFill>
                  <a:srgbClr val="56565A"/>
                </a:solidFill>
              </a:rPr>
              <a:t> the </a:t>
            </a:r>
            <a:r>
              <a:rPr lang="en-US" dirty="0" err="1">
                <a:solidFill>
                  <a:srgbClr val="56565A"/>
                </a:solidFill>
              </a:rPr>
              <a:t>boolean</a:t>
            </a:r>
            <a:r>
              <a:rPr lang="en-US" dirty="0">
                <a:solidFill>
                  <a:srgbClr val="56565A"/>
                </a:solidFill>
              </a:rPr>
              <a:t> is </a:t>
            </a:r>
            <a:r>
              <a:rPr lang="en-US" b="1" dirty="0">
                <a:solidFill>
                  <a:srgbClr val="56565A"/>
                </a:solidFill>
              </a:rPr>
              <a:t>true</a:t>
            </a:r>
          </a:p>
          <a:p>
            <a:pPr lvl="0">
              <a:buClr>
                <a:srgbClr val="98989A"/>
              </a:buClr>
            </a:pPr>
            <a:endParaRPr lang="en-US" b="1" dirty="0">
              <a:solidFill>
                <a:srgbClr val="56565A"/>
              </a:solidFill>
            </a:endParaRPr>
          </a:p>
          <a:p>
            <a:pPr lvl="0">
              <a:buClr>
                <a:srgbClr val="98989A"/>
              </a:buClr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56565A"/>
                </a:solidFill>
              </a:rPr>
              <a:t>, parentheses, </a:t>
            </a:r>
            <a:r>
              <a:rPr lang="en-US" dirty="0" err="1">
                <a:solidFill>
                  <a:srgbClr val="56565A"/>
                </a:solidFill>
              </a:rPr>
              <a:t>boolean</a:t>
            </a:r>
            <a:r>
              <a:rPr lang="en-US" dirty="0">
                <a:solidFill>
                  <a:srgbClr val="56565A"/>
                </a:solidFill>
              </a:rPr>
              <a:t> expression, curly brackets, body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23987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statements – flowchart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1207683"/>
            <a:ext cx="6172200" cy="519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4959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000" cap="none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"You do not have enough money!"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"You have enough money!"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Clr>
                <a:srgbClr val="98989A"/>
              </a:buClr>
            </a:pPr>
            <a:r>
              <a:rPr lang="en-US" dirty="0">
                <a:solidFill>
                  <a:srgbClr val="56565A"/>
                </a:solidFill>
              </a:rPr>
              <a:t>If the </a:t>
            </a:r>
            <a:r>
              <a:rPr lang="en-US" dirty="0" err="1">
                <a:solidFill>
                  <a:srgbClr val="56565A"/>
                </a:solidFill>
              </a:rPr>
              <a:t>boolean</a:t>
            </a:r>
            <a:r>
              <a:rPr lang="en-US" dirty="0">
                <a:solidFill>
                  <a:srgbClr val="56565A"/>
                </a:solidFill>
              </a:rPr>
              <a:t> is evaluated to </a:t>
            </a:r>
            <a:r>
              <a:rPr lang="en-US" b="1" dirty="0">
                <a:solidFill>
                  <a:srgbClr val="56565A"/>
                </a:solidFill>
              </a:rPr>
              <a:t>false</a:t>
            </a:r>
            <a:r>
              <a:rPr lang="en-US" dirty="0">
                <a:solidFill>
                  <a:srgbClr val="56565A"/>
                </a:solidFill>
              </a:rPr>
              <a:t>, the code in the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56565A"/>
                </a:solidFill>
              </a:rPr>
              <a:t> will run</a:t>
            </a:r>
          </a:p>
          <a:p>
            <a:pPr lvl="0">
              <a:buClr>
                <a:srgbClr val="98989A"/>
              </a:buClr>
            </a:pPr>
            <a:r>
              <a:rPr lang="en-US" dirty="0">
                <a:solidFill>
                  <a:srgbClr val="56565A"/>
                </a:solidFill>
              </a:rPr>
              <a:t>No additional </a:t>
            </a:r>
            <a:r>
              <a:rPr lang="en-US" dirty="0" err="1">
                <a:solidFill>
                  <a:srgbClr val="56565A"/>
                </a:solidFill>
              </a:rPr>
              <a:t>boolean</a:t>
            </a:r>
            <a:r>
              <a:rPr lang="en-US" dirty="0">
                <a:solidFill>
                  <a:srgbClr val="56565A"/>
                </a:solidFill>
              </a:rPr>
              <a:t> is required – just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56565A"/>
                </a:solidFill>
              </a:rPr>
              <a:t>, curly brackets, body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3155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0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 clause – flowchart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110" y="1485900"/>
            <a:ext cx="886577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2687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9600" dirty="0">
                <a:hlinkClick r:id="rId3"/>
              </a:rPr>
              <a:t>https://replit.com/@HylandOutreach/ConditionalExample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14981663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TIP: Read it like English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"You do not have enough money!"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"You have enough money!"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/>
          </a:p>
          <a:p>
            <a:pPr lvl="0">
              <a:buClr>
                <a:srgbClr val="98989A"/>
              </a:buClr>
            </a:pPr>
            <a:r>
              <a:rPr lang="en-US" dirty="0">
                <a:solidFill>
                  <a:srgbClr val="56565A"/>
                </a:solidFill>
              </a:rPr>
              <a:t>Try translating the code into an English sentence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5705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78CF-2077-4976-AEFC-95D1936C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 Time</a:t>
            </a:r>
          </a:p>
        </p:txBody>
      </p:sp>
      <p:pic>
        <p:nvPicPr>
          <p:cNvPr id="5122" name="Picture 2" descr="Quiz: The expertise of Daniela Borgmann? – TIMed Center">
            <a:extLst>
              <a:ext uri="{FF2B5EF4-FFF2-40B4-BE49-F238E27FC236}">
                <a16:creationId xmlns:a16="http://schemas.microsoft.com/office/drawing/2014/main" id="{BAC49143-CAC7-41BA-889A-DCB9D49E12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6" r="24182"/>
          <a:stretch/>
        </p:blipFill>
        <p:spPr bwMode="auto">
          <a:xfrm>
            <a:off x="5181600" y="0"/>
            <a:ext cx="5029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4363DA-0C3D-4B2C-A32C-03FBF89F10A0}"/>
              </a:ext>
            </a:extLst>
          </p:cNvPr>
          <p:cNvSpPr/>
          <p:nvPr/>
        </p:nvSpPr>
        <p:spPr bwMode="auto">
          <a:xfrm>
            <a:off x="9753600" y="0"/>
            <a:ext cx="2438400" cy="6858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BF0505"/>
                </a:solidFill>
                <a:ea typeface="Segoe UI" pitchFamily="34" charset="0"/>
                <a:cs typeface="Segoe UI" pitchFamily="34" charset="0"/>
              </a:rPr>
              <a:t>????????????????????????????????????????????????????????????????????????????????????????????????????????????????????????????????????????????????????????????????????????????????????????????????????????????????????????????????????????????????</a:t>
            </a:r>
          </a:p>
        </p:txBody>
      </p:sp>
    </p:spTree>
    <p:extLst>
      <p:ext uri="{BB962C8B-B14F-4D97-AF65-F5344CB8AC3E}">
        <p14:creationId xmlns:p14="http://schemas.microsoft.com/office/powerpoint/2010/main" val="328832385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Mini-quiz: What’s the value?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15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1500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en-US" sz="115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endParaRPr lang="en-US" sz="1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06243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Mini-quiz: What’s the value?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1500" dirty="0">
                <a:solidFill>
                  <a:srgbClr val="A31515"/>
                </a:solidFill>
                <a:latin typeface="Consolas" panose="020B0609020204030204" pitchFamily="49" charset="0"/>
              </a:rPr>
              <a:t>"Hi"</a:t>
            </a:r>
            <a:r>
              <a:rPr lang="en-US" sz="11500" dirty="0">
                <a:solidFill>
                  <a:srgbClr val="000000"/>
                </a:solidFill>
                <a:latin typeface="Consolas" panose="020B0609020204030204" pitchFamily="49" charset="0"/>
              </a:rPr>
              <a:t> === </a:t>
            </a:r>
            <a:r>
              <a:rPr lang="en-US" sz="11500" dirty="0">
                <a:solidFill>
                  <a:srgbClr val="A31515"/>
                </a:solidFill>
                <a:latin typeface="Consolas" panose="020B0609020204030204" pitchFamily="49" charset="0"/>
              </a:rPr>
              <a:t>"Hi"</a:t>
            </a:r>
            <a:endParaRPr lang="en-US" sz="1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05322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B769-043D-4DF2-B1F0-1A2DC568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Trivia</a:t>
            </a:r>
          </a:p>
        </p:txBody>
      </p:sp>
      <p:pic>
        <p:nvPicPr>
          <p:cNvPr id="3076" name="Picture 4" descr="Jeopardy!&amp;#39; Contestant Bets Big on Daily Double, Pays Off in Huge Way">
            <a:extLst>
              <a:ext uri="{FF2B5EF4-FFF2-40B4-BE49-F238E27FC236}">
                <a16:creationId xmlns:a16="http://schemas.microsoft.com/office/drawing/2014/main" id="{ABA1A40D-CFE9-4811-859D-D01E8C53C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44"/>
          <a:stretch/>
        </p:blipFill>
        <p:spPr bwMode="auto">
          <a:xfrm>
            <a:off x="5181600" y="0"/>
            <a:ext cx="70104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7366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Mini-quiz: What’s the value?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</a:rPr>
              <a:t>"Apples"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=== </a:t>
            </a: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</a:rPr>
              <a:t>"Oranges"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59416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Mini-quiz: What’s the value?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66700" y="4572000"/>
            <a:ext cx="9144000" cy="1028700"/>
          </a:xfrm>
          <a:prstGeom prst="rect">
            <a:avLst/>
          </a:prstGeom>
          <a:solidFill>
            <a:schemeClr val="accent1">
              <a:alpha val="18000"/>
            </a:schemeClr>
          </a:solidFill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1582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Mini-quiz: what message will be shown?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55000" lnSpcReduction="20000"/>
          </a:bodyPr>
          <a:lstStyle/>
          <a:p>
            <a:pPr marL="0" indent="0">
              <a:buNone/>
            </a:pP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7200" dirty="0" err="1">
                <a:solidFill>
                  <a:srgbClr val="A31515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</a:rPr>
              <a:t> is less than 14"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7200" dirty="0" err="1">
                <a:solidFill>
                  <a:srgbClr val="A31515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</a:rPr>
              <a:t> is 14 or more!"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137105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57215E-1763-4DDC-A249-C739424AC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020212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3439F-1F43-45EC-A3BA-9F5CDBEDC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True or False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7390F-3000-4358-821D-4AADF4685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10401300" cy="5257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Actor Michael Keaton’s real name is Michael Douglas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 – he changed it because no two actors can share a name in SAG</a:t>
            </a:r>
          </a:p>
          <a:p>
            <a:r>
              <a:rPr lang="en-US" b="1" dirty="0">
                <a:solidFill>
                  <a:schemeClr val="bg1"/>
                </a:solidFill>
              </a:rPr>
              <a:t>McDonald’s is the largest restaurant chain in the world</a:t>
            </a:r>
          </a:p>
          <a:p>
            <a:pPr lvl="1">
              <a:buClr>
                <a:srgbClr val="FF0000"/>
              </a:buClr>
            </a:pPr>
            <a:r>
              <a:rPr lang="en-US" b="1" dirty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It’s Subway</a:t>
            </a:r>
          </a:p>
        </p:txBody>
      </p:sp>
      <p:pic>
        <p:nvPicPr>
          <p:cNvPr id="2050" name="Picture 2" descr="The Classic Batman 1989 Line That Michael Keaton Improvised">
            <a:extLst>
              <a:ext uri="{FF2B5EF4-FFF2-40B4-BE49-F238E27FC236}">
                <a16:creationId xmlns:a16="http://schemas.microsoft.com/office/drawing/2014/main" id="{FB8971D4-4F75-45B0-81A9-E36F3EBD2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3771900"/>
            <a:ext cx="55245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t-Man and The Wasp – Michael Douglas &amp;quot;had no idea what was going on&amp;quot; in  the script">
            <a:extLst>
              <a:ext uri="{FF2B5EF4-FFF2-40B4-BE49-F238E27FC236}">
                <a16:creationId xmlns:a16="http://schemas.microsoft.com/office/drawing/2014/main" id="{67EFAE05-9477-4C0B-B6A8-EB8D61B1D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766541"/>
            <a:ext cx="3348038" cy="276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cDonalds Logo | Symbol, History, PNG (3840*2160)">
            <a:extLst>
              <a:ext uri="{FF2B5EF4-FFF2-40B4-BE49-F238E27FC236}">
                <a16:creationId xmlns:a16="http://schemas.microsoft.com/office/drawing/2014/main" id="{16E79082-B324-410D-AC5F-0C0A1E922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9100" y="3905250"/>
            <a:ext cx="46736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ubway - Subway Logo | Clios">
            <a:extLst>
              <a:ext uri="{FF2B5EF4-FFF2-40B4-BE49-F238E27FC236}">
                <a16:creationId xmlns:a16="http://schemas.microsoft.com/office/drawing/2014/main" id="{B175B088-7328-469B-A632-9A8B90FCDB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1" t="19146" r="25841" b="16170"/>
          <a:stretch/>
        </p:blipFill>
        <p:spPr bwMode="auto">
          <a:xfrm>
            <a:off x="381000" y="3766542"/>
            <a:ext cx="2971800" cy="27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AA6FB0-08F6-4E8D-B158-EB2CB5B2C1A6}"/>
              </a:ext>
            </a:extLst>
          </p:cNvPr>
          <p:cNvSpPr/>
          <p:nvPr/>
        </p:nvSpPr>
        <p:spPr bwMode="auto">
          <a:xfrm>
            <a:off x="381000" y="1143000"/>
            <a:ext cx="10401300" cy="1028700"/>
          </a:xfrm>
          <a:prstGeom prst="rect">
            <a:avLst/>
          </a:prstGeom>
          <a:solidFill>
            <a:schemeClr val="tx1">
              <a:lumMod val="50000"/>
              <a:alpha val="77000"/>
            </a:schemeClr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271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3439F-1F43-45EC-A3BA-9F5CDBEDC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True or False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7390F-3000-4358-821D-4AADF4685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oldest domestic cat on record lived for 38 years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 – her name was Crème Puff and she lived in Austin, TX</a:t>
            </a:r>
          </a:p>
          <a:p>
            <a:r>
              <a:rPr lang="en-US" dirty="0">
                <a:solidFill>
                  <a:schemeClr val="bg1"/>
                </a:solidFill>
              </a:rPr>
              <a:t>Sonic the Hedgehog’s personality is based on Bill Clinton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 – the developers wanted him to be “cool”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Creme Puff (cat) - Wikipedia">
            <a:extLst>
              <a:ext uri="{FF2B5EF4-FFF2-40B4-BE49-F238E27FC236}">
                <a16:creationId xmlns:a16="http://schemas.microsoft.com/office/drawing/2014/main" id="{6508D0ED-727F-4BD1-8E92-28F7DCBE9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0" y="3886200"/>
            <a:ext cx="23812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nic the Hedgehog (character) - Wikipedia">
            <a:extLst>
              <a:ext uri="{FF2B5EF4-FFF2-40B4-BE49-F238E27FC236}">
                <a16:creationId xmlns:a16="http://schemas.microsoft.com/office/drawing/2014/main" id="{7AEB1D74-352A-4A27-BA9B-BB29F5B8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3590924"/>
            <a:ext cx="1905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onic completely fucking White Knights Bill Clinton or something - YouTube">
            <a:extLst>
              <a:ext uri="{FF2B5EF4-FFF2-40B4-BE49-F238E27FC236}">
                <a16:creationId xmlns:a16="http://schemas.microsoft.com/office/drawing/2014/main" id="{DBAB7971-AE1D-4A91-9D70-09F892F29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4005261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042363-CD87-41C9-9736-75549AB17314}"/>
              </a:ext>
            </a:extLst>
          </p:cNvPr>
          <p:cNvSpPr/>
          <p:nvPr/>
        </p:nvSpPr>
        <p:spPr bwMode="auto">
          <a:xfrm>
            <a:off x="381000" y="1143000"/>
            <a:ext cx="10401300" cy="1028700"/>
          </a:xfrm>
          <a:prstGeom prst="rect">
            <a:avLst/>
          </a:prstGeom>
          <a:solidFill>
            <a:schemeClr val="tx1">
              <a:lumMod val="50000"/>
              <a:alpha val="77000"/>
            </a:schemeClr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4009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B769-043D-4DF2-B1F0-1A2DC568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</a:t>
            </a:r>
            <a:r>
              <a:rPr lang="en-US" dirty="0" err="1"/>
              <a:t>Review+New</a:t>
            </a:r>
            <a:endParaRPr lang="en-US" dirty="0"/>
          </a:p>
        </p:txBody>
      </p:sp>
      <p:pic>
        <p:nvPicPr>
          <p:cNvPr id="4098" name="Picture 2" descr="How to buy a modular synth: Advice from experts +guide+">
            <a:extLst>
              <a:ext uri="{FF2B5EF4-FFF2-40B4-BE49-F238E27FC236}">
                <a16:creationId xmlns:a16="http://schemas.microsoft.com/office/drawing/2014/main" id="{828EC519-5831-410B-A200-E835135DDA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7"/>
          <a:stretch/>
        </p:blipFill>
        <p:spPr bwMode="auto">
          <a:xfrm>
            <a:off x="4381500" y="0"/>
            <a:ext cx="7810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96222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Number (any number)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String (any block of text)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Boolean (can only be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  <a:r>
              <a:rPr lang="en-US" dirty="0"/>
              <a:t>… no quotes)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/>
          </a:p>
        </p:txBody>
      </p:sp>
      <p:pic>
        <p:nvPicPr>
          <p:cNvPr id="1026" name="Picture 2" descr="Image result for true fals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07" b="30738"/>
          <a:stretch/>
        </p:blipFill>
        <p:spPr bwMode="auto">
          <a:xfrm>
            <a:off x="6210300" y="1828800"/>
            <a:ext cx="428625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3B7D8FA-7281-4631-9066-1ED3AF881E84}"/>
              </a:ext>
            </a:extLst>
          </p:cNvPr>
          <p:cNvSpPr/>
          <p:nvPr/>
        </p:nvSpPr>
        <p:spPr bwMode="auto">
          <a:xfrm>
            <a:off x="2095500" y="4629150"/>
            <a:ext cx="7315200" cy="5715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0780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 err="1"/>
              <a:t>boolean</a:t>
            </a:r>
            <a:r>
              <a:rPr lang="en-US" b="1" dirty="0"/>
              <a:t> expression</a:t>
            </a:r>
            <a:r>
              <a:rPr lang="en-US" dirty="0"/>
              <a:t> will always evaluate to either </a:t>
            </a:r>
            <a:r>
              <a:rPr lang="en-US" i="1" dirty="0"/>
              <a:t>true</a:t>
            </a:r>
            <a:r>
              <a:rPr lang="en-US" dirty="0"/>
              <a:t> or </a:t>
            </a:r>
            <a:r>
              <a:rPr lang="en-US" i="1" dirty="0"/>
              <a:t>false</a:t>
            </a:r>
            <a:endParaRPr lang="en-US" dirty="0"/>
          </a:p>
          <a:p>
            <a:r>
              <a:rPr lang="en-US" dirty="0"/>
              <a:t>Boolean expressions can be used to control program flow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fi-FI" dirty="0"/>
              <a:t> </a:t>
            </a:r>
            <a:r>
              <a:rPr lang="fi-FI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(false)</a:t>
            </a:r>
            <a:endParaRPr lang="fi-FI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 &lt;= </a:t>
            </a:r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6 </a:t>
            </a:r>
            <a:r>
              <a:rPr lang="fi-FI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(true)</a:t>
            </a:r>
            <a:endParaRPr lang="fi-FI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i-FI" dirty="0">
                <a:solidFill>
                  <a:srgbClr val="A31515"/>
                </a:solidFill>
                <a:latin typeface="Consolas" panose="020B0609020204030204" pitchFamily="49" charset="0"/>
              </a:rPr>
              <a:t>"Hi"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 === </a:t>
            </a:r>
            <a:r>
              <a:rPr lang="fi-FI" dirty="0">
                <a:solidFill>
                  <a:srgbClr val="A31515"/>
                </a:solidFill>
                <a:latin typeface="Consolas" panose="020B0609020204030204" pitchFamily="49" charset="0"/>
              </a:rPr>
              <a:t>"hi"</a:t>
            </a:r>
            <a:r>
              <a:rPr lang="fi-FI" dirty="0"/>
              <a:t> </a:t>
            </a:r>
            <a:r>
              <a:rPr lang="fi-FI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(false)</a:t>
            </a:r>
            <a:endParaRPr lang="fi-FI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 === </a:t>
            </a:r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fi-FI" dirty="0"/>
              <a:t> </a:t>
            </a:r>
            <a:r>
              <a:rPr lang="fi-FI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(true)</a:t>
            </a:r>
            <a:endParaRPr lang="fi-FI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 === x + </a:t>
            </a:r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fi-FI" dirty="0"/>
              <a:t> </a:t>
            </a:r>
            <a:r>
              <a:rPr lang="fi-FI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(depends on 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fi-FI" dirty="0">
                <a:solidFill>
                  <a:schemeClr val="tx1">
                    <a:lumMod val="40000"/>
                    <a:lumOff val="60000"/>
                  </a:schemeClr>
                </a:solidFill>
              </a:rPr>
              <a:t>)</a:t>
            </a:r>
            <a:endParaRPr lang="fi-FI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 != x</a:t>
            </a:r>
            <a:r>
              <a:rPr lang="fi-FI" dirty="0"/>
              <a:t> </a:t>
            </a:r>
            <a:r>
              <a:rPr lang="fi-FI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(depends on 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fi-FI" dirty="0">
                <a:solidFill>
                  <a:schemeClr val="tx1">
                    <a:lumMod val="40000"/>
                    <a:lumOff val="60000"/>
                  </a:schemeClr>
                </a:solidFill>
              </a:rPr>
              <a:t>)</a:t>
            </a:r>
            <a:endParaRPr lang="fi-FI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pic>
        <p:nvPicPr>
          <p:cNvPr id="2050" name="Picture 2" descr="Image result for boolean express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14600"/>
            <a:ext cx="4929936" cy="350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2391B64-BAC8-4C87-8D7F-BAC0267F97F8}"/>
              </a:ext>
            </a:extLst>
          </p:cNvPr>
          <p:cNvSpPr/>
          <p:nvPr/>
        </p:nvSpPr>
        <p:spPr bwMode="auto">
          <a:xfrm>
            <a:off x="1986998" y="3200400"/>
            <a:ext cx="908602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318F6F-61C6-469D-8AAE-D58A96D83C94}"/>
              </a:ext>
            </a:extLst>
          </p:cNvPr>
          <p:cNvSpPr/>
          <p:nvPr/>
        </p:nvSpPr>
        <p:spPr bwMode="auto">
          <a:xfrm>
            <a:off x="2209800" y="3722204"/>
            <a:ext cx="908602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BB6AEA-80D1-45F8-9BA7-9E4E7C01B8EC}"/>
              </a:ext>
            </a:extLst>
          </p:cNvPr>
          <p:cNvSpPr/>
          <p:nvPr/>
        </p:nvSpPr>
        <p:spPr bwMode="auto">
          <a:xfrm>
            <a:off x="3352800" y="4179404"/>
            <a:ext cx="908602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49CF28-75A1-4848-8F6B-8514AF505B4B}"/>
              </a:ext>
            </a:extLst>
          </p:cNvPr>
          <p:cNvSpPr/>
          <p:nvPr/>
        </p:nvSpPr>
        <p:spPr bwMode="auto">
          <a:xfrm>
            <a:off x="2329898" y="4686300"/>
            <a:ext cx="908602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2DB1AA-6F55-44BF-8D6A-06CE574DFA07}"/>
              </a:ext>
            </a:extLst>
          </p:cNvPr>
          <p:cNvSpPr/>
          <p:nvPr/>
        </p:nvSpPr>
        <p:spPr bwMode="auto">
          <a:xfrm>
            <a:off x="2963454" y="5193196"/>
            <a:ext cx="2103846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CFA378-AF19-4370-833C-62E34BC47DC1}"/>
              </a:ext>
            </a:extLst>
          </p:cNvPr>
          <p:cNvSpPr/>
          <p:nvPr/>
        </p:nvSpPr>
        <p:spPr bwMode="auto">
          <a:xfrm>
            <a:off x="2168386" y="5600383"/>
            <a:ext cx="2103845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6212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600" dirty="0">
                <a:solidFill>
                  <a:schemeClr val="accent1"/>
                </a:solidFill>
                <a:latin typeface="Consolas" panose="020B0609020204030204" pitchFamily="49" charset="0"/>
              </a:rPr>
              <a:t>&amp;&amp;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possible to </a:t>
            </a:r>
            <a:r>
              <a:rPr lang="en-US" i="1" dirty="0"/>
              <a:t>combine</a:t>
            </a:r>
            <a:r>
              <a:rPr lang="en-US" dirty="0"/>
              <a:t> multiple </a:t>
            </a:r>
            <a:r>
              <a:rPr lang="en-US" dirty="0" err="1"/>
              <a:t>boolean</a:t>
            </a:r>
            <a:r>
              <a:rPr lang="en-US" dirty="0"/>
              <a:t> expressions with &amp;&amp; (AND)</a:t>
            </a:r>
          </a:p>
          <a:p>
            <a:endParaRPr lang="en-US" dirty="0"/>
          </a:p>
          <a:p>
            <a:r>
              <a:rPr lang="en-US" dirty="0"/>
              <a:t>Examples: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name1 ===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"Jim"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name2 ===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"Jane"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352800" y="2914650"/>
            <a:ext cx="2171700" cy="571500"/>
            <a:chOff x="3352800" y="2914650"/>
            <a:chExt cx="2171700" cy="5715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352800" y="3200400"/>
              <a:ext cx="1028700" cy="0"/>
            </a:xfrm>
            <a:prstGeom prst="straightConnector1">
              <a:avLst/>
            </a:prstGeom>
            <a:ln w="12700">
              <a:miter lim="800000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 bwMode="auto">
            <a:xfrm>
              <a:off x="4495800" y="2914650"/>
              <a:ext cx="1028700" cy="571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true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581400" y="3584986"/>
            <a:ext cx="2171700" cy="571500"/>
            <a:chOff x="3581400" y="3584986"/>
            <a:chExt cx="2171700" cy="57150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3581400" y="3870736"/>
              <a:ext cx="1028700" cy="0"/>
            </a:xfrm>
            <a:prstGeom prst="straightConnector1">
              <a:avLst/>
            </a:prstGeom>
            <a:ln w="12700">
              <a:miter lim="800000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 bwMode="auto">
            <a:xfrm>
              <a:off x="4724400" y="3584986"/>
              <a:ext cx="1028700" cy="571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false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95700" y="4322557"/>
            <a:ext cx="2171700" cy="571500"/>
            <a:chOff x="3695700" y="4322557"/>
            <a:chExt cx="2171700" cy="5715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695700" y="4608307"/>
              <a:ext cx="1028700" cy="0"/>
            </a:xfrm>
            <a:prstGeom prst="straightConnector1">
              <a:avLst/>
            </a:prstGeom>
            <a:ln w="12700">
              <a:miter lim="800000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 bwMode="auto">
            <a:xfrm>
              <a:off x="4838700" y="4322557"/>
              <a:ext cx="1028700" cy="571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true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095750" y="4996927"/>
            <a:ext cx="2171700" cy="571500"/>
            <a:chOff x="4095750" y="4996927"/>
            <a:chExt cx="2171700" cy="571500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4095750" y="5282677"/>
              <a:ext cx="1028700" cy="0"/>
            </a:xfrm>
            <a:prstGeom prst="straightConnector1">
              <a:avLst/>
            </a:prstGeom>
            <a:ln w="12700">
              <a:miter lim="800000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 bwMode="auto">
            <a:xfrm>
              <a:off x="5238750" y="4996927"/>
              <a:ext cx="1028700" cy="571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false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010400" y="5715000"/>
            <a:ext cx="2971800" cy="571500"/>
            <a:chOff x="7010400" y="5715000"/>
            <a:chExt cx="2971800" cy="5715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7010400" y="6000750"/>
              <a:ext cx="1028700" cy="0"/>
            </a:xfrm>
            <a:prstGeom prst="straightConnector1">
              <a:avLst/>
            </a:prstGeom>
            <a:ln w="12700">
              <a:miter lim="800000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 bwMode="auto">
            <a:xfrm>
              <a:off x="8153400" y="5715000"/>
              <a:ext cx="1828800" cy="571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Depends!</a:t>
              </a: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373889"/>
              </p:ext>
            </p:extLst>
          </p:nvPr>
        </p:nvGraphicFramePr>
        <p:xfrm>
          <a:off x="6994713" y="1896373"/>
          <a:ext cx="4016188" cy="277950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4573">
                  <a:extLst>
                    <a:ext uri="{9D8B030D-6E8A-4147-A177-3AD203B41FA5}">
                      <a16:colId xmlns:a16="http://schemas.microsoft.com/office/drawing/2014/main" val="2598051297"/>
                    </a:ext>
                  </a:extLst>
                </a:gridCol>
                <a:gridCol w="1010901">
                  <a:extLst>
                    <a:ext uri="{9D8B030D-6E8A-4147-A177-3AD203B41FA5}">
                      <a16:colId xmlns:a16="http://schemas.microsoft.com/office/drawing/2014/main" val="3495087021"/>
                    </a:ext>
                  </a:extLst>
                </a:gridCol>
                <a:gridCol w="1920714">
                  <a:extLst>
                    <a:ext uri="{9D8B030D-6E8A-4147-A177-3AD203B41FA5}">
                      <a16:colId xmlns:a16="http://schemas.microsoft.com/office/drawing/2014/main" val="2620126256"/>
                    </a:ext>
                  </a:extLst>
                </a:gridCol>
              </a:tblGrid>
              <a:tr h="5559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 &amp;&amp;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092184"/>
                  </a:ext>
                </a:extLst>
              </a:tr>
              <a:tr h="5559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8319902"/>
                  </a:ext>
                </a:extLst>
              </a:tr>
              <a:tr h="5559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322120"/>
                  </a:ext>
                </a:extLst>
              </a:tr>
              <a:tr h="5559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172012"/>
                  </a:ext>
                </a:extLst>
              </a:tr>
              <a:tr h="5559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212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791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values for </a:t>
            </a:r>
            <a:r>
              <a:rPr lang="en-US" dirty="0" err="1"/>
              <a:t>boolean</a:t>
            </a:r>
            <a:r>
              <a:rPr lang="en-US" dirty="0"/>
              <a:t>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several ways to build </a:t>
            </a:r>
            <a:r>
              <a:rPr lang="en-US" dirty="0" err="1"/>
              <a:t>boolean</a:t>
            </a:r>
            <a:r>
              <a:rPr lang="en-US" dirty="0"/>
              <a:t> expressions, including: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&lt;=</a:t>
            </a: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less than or equal to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 </a:t>
            </a: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less than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&gt;=</a:t>
            </a: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greater than or equal to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		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greater than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===</a:t>
            </a: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equal to (triple equals sign for equality)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!==</a:t>
            </a: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not equal to</a:t>
            </a:r>
          </a:p>
          <a:p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By making these comparisons, it is possible to change paths through the code with </a:t>
            </a:r>
            <a:r>
              <a:rPr lang="en-US" b="1" dirty="0"/>
              <a:t>conditionals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0517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2494</TotalTime>
  <Words>1236</Words>
  <Application>Microsoft Office PowerPoint</Application>
  <PresentationFormat>Widescreen</PresentationFormat>
  <Paragraphs>181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Calibri</vt:lpstr>
      <vt:lpstr>Consolas</vt:lpstr>
      <vt:lpstr>Wingdings</vt:lpstr>
      <vt:lpstr>Hyland 2019</vt:lpstr>
      <vt:lpstr>Conditionals</vt:lpstr>
      <vt:lpstr>Warm-up Trivia</vt:lpstr>
      <vt:lpstr>True or False</vt:lpstr>
      <vt:lpstr>True or False</vt:lpstr>
      <vt:lpstr>Data Types Review+New</vt:lpstr>
      <vt:lpstr>Data types</vt:lpstr>
      <vt:lpstr>Boolean Expressions</vt:lpstr>
      <vt:lpstr>THE &amp;&amp; Operator</vt:lpstr>
      <vt:lpstr>Comparing values for boolean expressions</vt:lpstr>
      <vt:lpstr>Conditionals</vt:lpstr>
      <vt:lpstr>if statements</vt:lpstr>
      <vt:lpstr>if statements – flowchart</vt:lpstr>
      <vt:lpstr>The else clause</vt:lpstr>
      <vt:lpstr>The else clause – flowchart</vt:lpstr>
      <vt:lpstr>conditional example</vt:lpstr>
      <vt:lpstr>TIP: Read it like English</vt:lpstr>
      <vt:lpstr>Mini-Quiz Time</vt:lpstr>
      <vt:lpstr>Mini-quiz: What’s the value?</vt:lpstr>
      <vt:lpstr>Mini-quiz: What’s the value?</vt:lpstr>
      <vt:lpstr>Mini-quiz: What’s the value?</vt:lpstr>
      <vt:lpstr>Mini-quiz: What’s the value?</vt:lpstr>
      <vt:lpstr>Mini-quiz: what message will be shown?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103</cp:revision>
  <dcterms:created xsi:type="dcterms:W3CDTF">2019-03-11T04:04:09Z</dcterms:created>
  <dcterms:modified xsi:type="dcterms:W3CDTF">2022-09-06T20:22:37Z</dcterms:modified>
</cp:coreProperties>
</file>