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307" r:id="rId3"/>
    <p:sldId id="308" r:id="rId4"/>
    <p:sldId id="309" r:id="rId5"/>
    <p:sldId id="310" r:id="rId6"/>
    <p:sldId id="311" r:id="rId7"/>
    <p:sldId id="312" r:id="rId8"/>
    <p:sldId id="314" r:id="rId9"/>
    <p:sldId id="315" r:id="rId10"/>
    <p:sldId id="316" r:id="rId11"/>
    <p:sldId id="31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181818"/>
    <a:srgbClr val="212121"/>
    <a:srgbClr val="0A0A0A"/>
    <a:srgbClr val="000000"/>
    <a:srgbClr val="D9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535" autoAdjust="0"/>
  </p:normalViewPr>
  <p:slideViewPr>
    <p:cSldViewPr showGuides="1">
      <p:cViewPr varScale="1">
        <p:scale>
          <a:sx n="93" d="100"/>
          <a:sy n="93" d="100"/>
        </p:scale>
        <p:origin x="113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a student what</a:t>
            </a:r>
            <a:r>
              <a:rPr lang="en-US" baseline="0" dirty="0"/>
              <a:t> would happen if the code is run – a dialog box shows up allowing the user to enter a name, stored in the </a:t>
            </a:r>
            <a:r>
              <a:rPr lang="en-US" b="1" baseline="0" dirty="0"/>
              <a:t>name</a:t>
            </a:r>
            <a:r>
              <a:rPr lang="en-US" b="0" baseline="0" dirty="0"/>
              <a:t> variable.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Then ask the students what is wrong with prompts – the user experience is bad.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7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a student how this HTML</a:t>
            </a:r>
            <a:r>
              <a:rPr lang="en-US" baseline="0" dirty="0"/>
              <a:t> would render – it would be a form with an input.</a:t>
            </a:r>
          </a:p>
          <a:p>
            <a:endParaRPr lang="en-US" baseline="0" dirty="0"/>
          </a:p>
          <a:p>
            <a:r>
              <a:rPr lang="en-US" baseline="0" dirty="0"/>
              <a:t>Then ask the students how forms work – a back-end is required to handle submissions.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74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the students if they can guess what</a:t>
            </a:r>
            <a:r>
              <a:rPr lang="en-US" baseline="0" dirty="0"/>
              <a:t> D.O.M. stands for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797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the students to name the data types that we have covered already – </a:t>
            </a:r>
            <a:r>
              <a:rPr lang="en-US" b="1" dirty="0"/>
              <a:t>number</a:t>
            </a:r>
            <a:r>
              <a:rPr lang="en-US" b="0" dirty="0"/>
              <a:t>, </a:t>
            </a:r>
            <a:r>
              <a:rPr lang="en-US" b="1" dirty="0"/>
              <a:t>string</a:t>
            </a:r>
            <a:r>
              <a:rPr lang="en-US" b="0" dirty="0"/>
              <a:t>, </a:t>
            </a:r>
            <a:r>
              <a:rPr lang="en-US" b="1" dirty="0" err="1"/>
              <a:t>boolean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26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the students how to select an HTML element by ID in CSS. Then,</a:t>
            </a:r>
            <a:r>
              <a:rPr lang="en-US" baseline="0" dirty="0"/>
              <a:t> show them how it is possible to do the same thing in JavaScript.</a:t>
            </a:r>
          </a:p>
          <a:p>
            <a:endParaRPr lang="en-US" baseline="0" dirty="0"/>
          </a:p>
          <a:p>
            <a:r>
              <a:rPr lang="en-US" baseline="0" dirty="0"/>
              <a:t>The next slide will break down the statement that uses </a:t>
            </a:r>
            <a:r>
              <a:rPr lang="en-US" b="1" baseline="0" dirty="0" err="1"/>
              <a:t>document.querySelector</a:t>
            </a:r>
            <a:r>
              <a:rPr lang="en-US" b="0" baseline="0" dirty="0"/>
              <a:t> to take an HTML element and store it in JavaScript.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78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how to get the text value from an input.</a:t>
            </a:r>
          </a:p>
          <a:p>
            <a:endParaRPr lang="en-US" dirty="0"/>
          </a:p>
          <a:p>
            <a:r>
              <a:rPr lang="en-US" dirty="0"/>
              <a:t>Emphasize</a:t>
            </a:r>
            <a:r>
              <a:rPr lang="en-US" baseline="0" dirty="0"/>
              <a:t> that this is all the code the students will need to get the value a user has entered in an HTML input, and use it in their JavaScript code. This is mostly boiler-plate, the only things they need to customize are: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Variable names (</a:t>
            </a:r>
            <a:r>
              <a:rPr lang="en-US" b="1" baseline="0" dirty="0"/>
              <a:t>el</a:t>
            </a:r>
            <a:r>
              <a:rPr lang="en-US" b="0" baseline="0" dirty="0"/>
              <a:t> and </a:t>
            </a:r>
            <a:r>
              <a:rPr lang="en-US" b="1" baseline="0" dirty="0" err="1"/>
              <a:t>elementTextValue</a:t>
            </a:r>
            <a:r>
              <a:rPr lang="en-US" b="0" baseline="0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b="0" baseline="0" dirty="0"/>
              <a:t>Selector (</a:t>
            </a:r>
            <a:r>
              <a:rPr lang="en-US" b="1" baseline="0" dirty="0"/>
              <a:t>#my-input</a:t>
            </a:r>
            <a:r>
              <a:rPr lang="en-US" b="0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650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</a:t>
            </a:r>
            <a:r>
              <a:rPr lang="en-US" dirty="0" err="1"/>
              <a:t>Repl</a:t>
            </a:r>
            <a:r>
              <a:rPr lang="en-US" dirty="0"/>
              <a:t>,</a:t>
            </a:r>
            <a:r>
              <a:rPr lang="en-US" baseline="0" dirty="0"/>
              <a:t> show how DOM manipulation makes it possible to access the value of an HTML input in JavaScript.</a:t>
            </a:r>
          </a:p>
          <a:p>
            <a:endParaRPr lang="en-US" baseline="0" dirty="0"/>
          </a:p>
          <a:p>
            <a:r>
              <a:rPr lang="en-US" baseline="0" dirty="0"/>
              <a:t>Emphasize the boiler-plate nature of the code; most of it will stay exactly the same to get the value from another input. The important thing is the </a:t>
            </a:r>
            <a:r>
              <a:rPr lang="en-US" b="1" baseline="0" dirty="0"/>
              <a:t>id</a:t>
            </a:r>
            <a:r>
              <a:rPr lang="en-US" b="0" baseline="0" dirty="0"/>
              <a:t> attribute value.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874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September 6,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September 6,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September 6,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&lt;Call to action&gt;</a:t>
            </a:r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/>
              <a:t>Type “Agenda”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Item 1</a:t>
            </a:r>
          </a:p>
          <a:p>
            <a:pPr lvl="0"/>
            <a:r>
              <a:rPr lang="en-US" dirty="0"/>
              <a:t>Item 2</a:t>
            </a:r>
          </a:p>
          <a:p>
            <a:pPr lvl="0"/>
            <a:r>
              <a:rPr lang="en-US" dirty="0"/>
              <a:t>Item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Notable Quote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– Attribution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@HylandOutreach/ReadFromDo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/>
              <a:t>Introduction to DOM Manipulation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4883068" cy="553998"/>
          </a:xfrm>
        </p:spPr>
        <p:txBody>
          <a:bodyPr/>
          <a:lstStyle/>
          <a:p>
            <a:r>
              <a:rPr lang="en-US" dirty="0"/>
              <a:t>Hy-Tech Club: </a:t>
            </a:r>
            <a:r>
              <a:rPr lang="en-US"/>
              <a:t>Web 102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from input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7150" indent="0">
              <a:buNone/>
            </a:pPr>
            <a:r>
              <a:rPr lang="en-US" sz="11500" dirty="0">
                <a:hlinkClick r:id="rId3"/>
              </a:rPr>
              <a:t>https://replit.com/@HylandOutreach/ReadFromDom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331344172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D9567A-D911-4354-AEEA-DDA2EF7579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77617321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sz="4000" cap="none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prompt</a:t>
            </a:r>
            <a:r>
              <a:rPr lang="en-US" dirty="0"/>
              <a:t>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name = prompt(</a:t>
            </a:r>
            <a:r>
              <a:rPr lang="en-US" sz="4400" dirty="0">
                <a:solidFill>
                  <a:srgbClr val="A31515"/>
                </a:solidFill>
                <a:latin typeface="Consolas" panose="020B0609020204030204" pitchFamily="49" charset="0"/>
              </a:rPr>
              <a:t>"Name:"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3600" dirty="0"/>
          </a:p>
          <a:p>
            <a:pPr marL="57150" indent="0">
              <a:buNone/>
            </a:pPr>
            <a:r>
              <a:rPr lang="en-US" sz="3600" dirty="0"/>
              <a:t>Prompts make user input easy to receive, but what is wrong with them?</a:t>
            </a:r>
          </a:p>
          <a:p>
            <a:endParaRPr lang="en-US" sz="3600" dirty="0"/>
          </a:p>
          <a:p>
            <a:pPr marL="57150" indent="0">
              <a:buNone/>
            </a:pPr>
            <a:r>
              <a:rPr lang="en-US" sz="3600" i="1" dirty="0"/>
              <a:t>The user experience is not good!</a:t>
            </a:r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0539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HTML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800000"/>
                </a:solidFill>
                <a:latin typeface="Consolas" panose="020B0609020204030204" pitchFamily="49" charset="0"/>
              </a:rPr>
              <a:t>&lt;form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action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"page.html"</a:t>
            </a:r>
            <a:r>
              <a:rPr lang="en-US" sz="32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800000"/>
                </a:solidFill>
                <a:latin typeface="Consolas" panose="020B0609020204030204" pitchFamily="49" charset="0"/>
              </a:rPr>
              <a:t>	&lt;p&gt;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Name: </a:t>
            </a:r>
            <a:r>
              <a:rPr lang="en-US" sz="32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"Name"</a:t>
            </a:r>
            <a:r>
              <a:rPr lang="en-US" sz="3200" dirty="0">
                <a:solidFill>
                  <a:srgbClr val="800000"/>
                </a:solidFill>
                <a:latin typeface="Consolas" panose="020B0609020204030204" pitchFamily="49" charset="0"/>
              </a:rPr>
              <a:t> /&gt;&lt;/p&gt;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800000"/>
                </a:solidFill>
                <a:latin typeface="Consolas" panose="020B0609020204030204" pitchFamily="49" charset="0"/>
              </a:rPr>
              <a:t>	&lt;input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"submit"</a:t>
            </a:r>
            <a:r>
              <a:rPr lang="en-US" sz="3200" dirty="0">
                <a:solidFill>
                  <a:srgbClr val="800000"/>
                </a:solidFill>
                <a:latin typeface="Consolas" panose="020B0609020204030204" pitchFamily="49" charset="0"/>
              </a:rPr>
              <a:t> /&gt;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800000"/>
                </a:solidFill>
                <a:latin typeface="Consolas" panose="020B0609020204030204" pitchFamily="49" charset="0"/>
              </a:rPr>
              <a:t>&lt;/form&gt;</a:t>
            </a:r>
            <a:endParaRPr lang="en-US" sz="2400" dirty="0"/>
          </a:p>
          <a:p>
            <a:pPr marL="57150" indent="0">
              <a:buNone/>
            </a:pPr>
            <a:endParaRPr lang="en-US" sz="3600" dirty="0"/>
          </a:p>
          <a:p>
            <a:pPr marL="57150" indent="0">
              <a:buNone/>
            </a:pPr>
            <a:r>
              <a:rPr lang="en-US" dirty="0"/>
              <a:t>Forms are easy for the user, but where does the data go?</a:t>
            </a:r>
          </a:p>
          <a:p>
            <a:pPr marL="57150" indent="0">
              <a:buNone/>
            </a:pPr>
            <a:endParaRPr lang="en-US" i="1" dirty="0"/>
          </a:p>
          <a:p>
            <a:pPr marL="57150" indent="0">
              <a:buNone/>
            </a:pPr>
            <a:r>
              <a:rPr lang="en-US" i="1" dirty="0"/>
              <a:t>A back-end is required to deal with form submissions.</a:t>
            </a:r>
          </a:p>
          <a:p>
            <a:pPr marL="57150" indent="0">
              <a:buNone/>
            </a:pPr>
            <a:endParaRPr lang="en-US" i="1" dirty="0"/>
          </a:p>
          <a:p>
            <a:pPr marL="5715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5700177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85900"/>
            <a:ext cx="10972800" cy="3370153"/>
          </a:xfrm>
        </p:spPr>
        <p:txBody>
          <a:bodyPr/>
          <a:lstStyle/>
          <a:p>
            <a:r>
              <a:rPr lang="en-US" b="0" cap="none" dirty="0"/>
              <a:t>What if it were possible to use the values the user enters into HTML inputs directly in JavaScript?</a:t>
            </a:r>
            <a:br>
              <a:rPr lang="en-US" b="0" cap="none" dirty="0"/>
            </a:br>
            <a:br>
              <a:rPr lang="en-US" b="0" cap="none" dirty="0"/>
            </a:br>
            <a:endParaRPr lang="en-US" b="0" cap="none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4000500"/>
            <a:ext cx="2111797" cy="1209562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600" b="1" dirty="0">
                <a:solidFill>
                  <a:schemeClr val="bg1"/>
                </a:solidFill>
              </a:rPr>
              <a:t>It is!</a:t>
            </a:r>
          </a:p>
        </p:txBody>
      </p:sp>
    </p:spTree>
    <p:extLst>
      <p:ext uri="{BB962C8B-B14F-4D97-AF65-F5344CB8AC3E}">
        <p14:creationId xmlns:p14="http://schemas.microsoft.com/office/powerpoint/2010/main" val="11837247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DOM?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4400" b="1" dirty="0"/>
              <a:t>D</a:t>
            </a:r>
            <a:r>
              <a:rPr lang="en-US" sz="4400" dirty="0"/>
              <a:t>ocument </a:t>
            </a:r>
            <a:r>
              <a:rPr lang="en-US" sz="4400" b="1" dirty="0"/>
              <a:t>O</a:t>
            </a:r>
            <a:r>
              <a:rPr lang="en-US" sz="4400" dirty="0"/>
              <a:t>bject </a:t>
            </a:r>
            <a:r>
              <a:rPr lang="en-US" sz="4400" b="1" dirty="0"/>
              <a:t>M</a:t>
            </a:r>
            <a:r>
              <a:rPr lang="en-US" sz="4400" dirty="0"/>
              <a:t>odel</a:t>
            </a:r>
          </a:p>
          <a:p>
            <a:endParaRPr lang="en-US" sz="3200" dirty="0"/>
          </a:p>
          <a:p>
            <a:r>
              <a:rPr lang="en-US" sz="3200" dirty="0"/>
              <a:t>It is a </a:t>
            </a:r>
            <a:r>
              <a:rPr lang="en-US" sz="3200" i="1" dirty="0"/>
              <a:t>programming interface</a:t>
            </a:r>
            <a:r>
              <a:rPr lang="en-US" sz="3200" dirty="0"/>
              <a:t> for HTML documents</a:t>
            </a:r>
          </a:p>
          <a:p>
            <a:endParaRPr lang="en-US" sz="3200" dirty="0"/>
          </a:p>
          <a:p>
            <a:r>
              <a:rPr lang="en-US" sz="3200" dirty="0"/>
              <a:t>Allows programs to change document structure, style, and content on an HTML page</a:t>
            </a:r>
          </a:p>
          <a:p>
            <a:endParaRPr lang="en-US" sz="3200" dirty="0"/>
          </a:p>
          <a:p>
            <a:r>
              <a:rPr lang="en-US" sz="3200" dirty="0"/>
              <a:t>Uses </a:t>
            </a:r>
            <a:r>
              <a:rPr lang="en-US" sz="3200" b="1" dirty="0"/>
              <a:t>objects</a:t>
            </a:r>
            <a:r>
              <a:rPr lang="en-US" sz="3200" dirty="0"/>
              <a:t> to store HTML elements in JavaScript code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837260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object</a:t>
            </a:r>
            <a:r>
              <a:rPr lang="en-US" dirty="0"/>
              <a:t> data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 data types exist in JavaScript?</a:t>
            </a:r>
          </a:p>
          <a:p>
            <a:pPr lvl="1"/>
            <a:r>
              <a:rPr lang="en-US" sz="3200" dirty="0"/>
              <a:t>Number</a:t>
            </a:r>
          </a:p>
          <a:p>
            <a:pPr lvl="1"/>
            <a:r>
              <a:rPr lang="en-US" sz="3200" dirty="0"/>
              <a:t>String</a:t>
            </a:r>
          </a:p>
          <a:p>
            <a:pPr lvl="1"/>
            <a:r>
              <a:rPr lang="en-US" sz="3200" dirty="0"/>
              <a:t>Boolean</a:t>
            </a:r>
          </a:p>
          <a:p>
            <a:pPr lvl="1"/>
            <a:endParaRPr lang="en-US" sz="3200" dirty="0"/>
          </a:p>
          <a:p>
            <a:pPr lvl="1"/>
            <a:endParaRPr lang="en-US" sz="3200" dirty="0"/>
          </a:p>
          <a:p>
            <a:r>
              <a:rPr lang="en-US" sz="3600" b="1" dirty="0"/>
              <a:t>Objects</a:t>
            </a:r>
            <a:r>
              <a:rPr lang="en-US" sz="3600" dirty="0"/>
              <a:t> are a data type that can store pretty much anything in JavaScript, including HTML elements!</a:t>
            </a:r>
            <a:endParaRPr lang="en-US" sz="3600" b="1" dirty="0"/>
          </a:p>
        </p:txBody>
      </p:sp>
      <p:pic>
        <p:nvPicPr>
          <p:cNvPr id="1026" name="Picture 2" descr="Image result for objects"/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686"/>
          <a:stretch/>
        </p:blipFill>
        <p:spPr bwMode="auto">
          <a:xfrm>
            <a:off x="5753100" y="1371600"/>
            <a:ext cx="5943600" cy="3660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86192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HTML elements in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ctr" defTabSz="457200">
              <a:spcAft>
                <a:spcPts val="0"/>
              </a:spcAft>
              <a:buClrTx/>
              <a:buNone/>
            </a:pPr>
            <a:r>
              <a:rPr lang="en-US" sz="48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"my-input"</a:t>
            </a:r>
            <a:r>
              <a:rPr lang="en-US" sz="4800" dirty="0">
                <a:solidFill>
                  <a:srgbClr val="800000"/>
                </a:solidFill>
                <a:latin typeface="Consolas" panose="020B0609020204030204" pitchFamily="49" charset="0"/>
              </a:rPr>
              <a:t> /&gt;</a:t>
            </a: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r>
              <a:rPr lang="en-US" sz="3200" dirty="0"/>
              <a:t>How could a developer </a:t>
            </a:r>
            <a:r>
              <a:rPr lang="en-US" sz="3200" u="sng" dirty="0"/>
              <a:t>select</a:t>
            </a:r>
            <a:r>
              <a:rPr lang="en-US" sz="3200" dirty="0"/>
              <a:t> this element in CSS?</a:t>
            </a:r>
          </a:p>
          <a:p>
            <a:pPr marL="57150" indent="0">
              <a:buNone/>
            </a:pPr>
            <a:r>
              <a:rPr lang="en-US" sz="3200" i="1" dirty="0">
                <a:solidFill>
                  <a:srgbClr val="800000"/>
                </a:solidFill>
                <a:latin typeface="Consolas" panose="020B0609020204030204" pitchFamily="49" charset="0"/>
              </a:rPr>
              <a:t>#</a:t>
            </a:r>
            <a:r>
              <a:rPr lang="en-US" sz="3200" i="1" dirty="0" err="1">
                <a:solidFill>
                  <a:srgbClr val="800000"/>
                </a:solidFill>
                <a:latin typeface="Consolas" panose="020B0609020204030204" pitchFamily="49" charset="0"/>
              </a:rPr>
              <a:t>myInput</a:t>
            </a:r>
            <a:endParaRPr lang="en-US" sz="3200" i="1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endParaRPr lang="en-US" i="1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3200" dirty="0"/>
              <a:t>It is also possible to </a:t>
            </a:r>
            <a:r>
              <a:rPr lang="en-US" sz="3200" u="sng" dirty="0"/>
              <a:t>select</a:t>
            </a:r>
            <a:r>
              <a:rPr lang="en-US" sz="3200" dirty="0"/>
              <a:t> an HTML element in JavaScript: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el =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document.querySelector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</a:rPr>
              <a:t>"#my-input"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63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3239" y="1054923"/>
            <a:ext cx="115820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let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el = 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document.querySelector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"#my-input"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</p:txBody>
      </p:sp>
      <p:sp>
        <p:nvSpPr>
          <p:cNvPr id="3" name="Rectangle 2"/>
          <p:cNvSpPr/>
          <p:nvPr/>
        </p:nvSpPr>
        <p:spPr>
          <a:xfrm>
            <a:off x="1366576" y="954593"/>
            <a:ext cx="683288" cy="823965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7202" y="5197550"/>
            <a:ext cx="9888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586E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586E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variable storing the entire HTML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586E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&lt;input&gt;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586E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element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560321" y="954593"/>
            <a:ext cx="6142616" cy="823965"/>
          </a:xfrm>
          <a:prstGeom prst="rect">
            <a:avLst/>
          </a:prstGeom>
          <a:solidFill>
            <a:schemeClr val="accent2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3708161"/>
            <a:ext cx="988879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6CC04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document.querySelector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CC04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6CC04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CC04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used to get the element from the HTML page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6CC04A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007206" y="954593"/>
            <a:ext cx="720763" cy="823965"/>
          </a:xfrm>
          <a:prstGeom prst="rect">
            <a:avLst/>
          </a:prstGeom>
          <a:solidFill>
            <a:schemeClr val="accent2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702937" y="954593"/>
            <a:ext cx="2304269" cy="823965"/>
          </a:xfrm>
          <a:prstGeom prst="rect">
            <a:avLst/>
          </a:prstGeom>
          <a:solidFill>
            <a:srgbClr val="FF8300">
              <a:alpha val="25000"/>
            </a:srgbClr>
          </a:solidFill>
          <a:ln>
            <a:solidFill>
              <a:srgbClr val="FF8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7202" y="2218773"/>
            <a:ext cx="988879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79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#my-input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79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FF79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selector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79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to tell the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79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querySelector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79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which HTML element to select</a:t>
            </a:r>
            <a:endParaRPr kumimoji="0" lang="en-US" sz="3200" b="1" i="1" u="none" strike="noStrike" kern="1200" cap="none" spc="0" normalizeH="0" baseline="0" noProof="0" dirty="0">
              <a:ln>
                <a:noFill/>
              </a:ln>
              <a:solidFill>
                <a:srgbClr val="FF79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down the example statement</a:t>
            </a:r>
          </a:p>
        </p:txBody>
      </p:sp>
    </p:spTree>
    <p:extLst>
      <p:ext uri="{BB962C8B-B14F-4D97-AF65-F5344CB8AC3E}">
        <p14:creationId xmlns:p14="http://schemas.microsoft.com/office/powerpoint/2010/main" val="11009978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6" grpId="0"/>
      <p:bldP spid="7" grpId="0" animBg="1"/>
      <p:bldP spid="8" grpId="0" animBg="1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text value from the user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None/>
            </a:pP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el = 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document.querySelector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"#my-input"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None/>
            </a:pP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elementTextValue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el.value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r>
              <a:rPr lang="en-US" sz="4400" b="1" dirty="0">
                <a:solidFill>
                  <a:schemeClr val="accent1"/>
                </a:solidFill>
                <a:latin typeface="Consolas" panose="020B0609020204030204" pitchFamily="49" charset="0"/>
              </a:rPr>
              <a:t>.value</a:t>
            </a:r>
            <a:r>
              <a:rPr lang="en-US" sz="3600" dirty="0"/>
              <a:t> will get the text the user entered into the input</a:t>
            </a:r>
          </a:p>
          <a:p>
            <a:pPr marL="57150" indent="0">
              <a:buNone/>
            </a:pPr>
            <a:r>
              <a:rPr lang="en-US" sz="3600" dirty="0"/>
              <a:t>It will be stored in the </a:t>
            </a:r>
            <a:r>
              <a:rPr lang="en-US" sz="44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elementTextValue</a:t>
            </a:r>
            <a:r>
              <a:rPr lang="en-US" sz="3600" dirty="0"/>
              <a:t> variable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6667500" y="1714500"/>
            <a:ext cx="1527048" cy="5715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19050">
            <a:solidFill>
              <a:schemeClr val="accent1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282410" y="1759688"/>
            <a:ext cx="4242089" cy="571500"/>
          </a:xfrm>
          <a:prstGeom prst="rect">
            <a:avLst/>
          </a:prstGeom>
          <a:solidFill>
            <a:schemeClr val="accent2">
              <a:alpha val="25000"/>
            </a:schemeClr>
          </a:solidFill>
          <a:ln w="19050">
            <a:solidFill>
              <a:schemeClr val="accent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1241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2187</TotalTime>
  <Words>656</Words>
  <Application>Microsoft Office PowerPoint</Application>
  <PresentationFormat>Widescreen</PresentationFormat>
  <Paragraphs>85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Calibri</vt:lpstr>
      <vt:lpstr>Consolas</vt:lpstr>
      <vt:lpstr>Wingdings</vt:lpstr>
      <vt:lpstr>Hyland 2019</vt:lpstr>
      <vt:lpstr>Introduction to DOM Manipulation</vt:lpstr>
      <vt:lpstr>Review: Javascript prompts</vt:lpstr>
      <vt:lpstr>Review: HTML Forms</vt:lpstr>
      <vt:lpstr>What if it were possible to use the values the user enters into HTML inputs directly in JavaScript?  </vt:lpstr>
      <vt:lpstr>What is the DOM?</vt:lpstr>
      <vt:lpstr>The object data type</vt:lpstr>
      <vt:lpstr>Storing HTML elements in JavaScript</vt:lpstr>
      <vt:lpstr>Breaking down the example statement</vt:lpstr>
      <vt:lpstr>Getting the text value from the user input</vt:lpstr>
      <vt:lpstr>Reading from input 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85</cp:revision>
  <dcterms:created xsi:type="dcterms:W3CDTF">2019-03-11T04:04:09Z</dcterms:created>
  <dcterms:modified xsi:type="dcterms:W3CDTF">2022-09-06T21:26:04Z</dcterms:modified>
</cp:coreProperties>
</file>