
<file path=[Content_Types].xml><?xml version="1.0" encoding="utf-8"?>
<Types xmlns="http://schemas.openxmlformats.org/package/2006/content-types">
  <Default Extension="fntdata" ContentType="application/x-fontdata"/>
  <Default Extension="gif" ContentType="image/gif"/>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7"/>
  </p:notesMasterIdLst>
  <p:sldIdLst>
    <p:sldId id="361" r:id="rId2"/>
    <p:sldId id="379" r:id="rId3"/>
    <p:sldId id="362" r:id="rId4"/>
    <p:sldId id="378" r:id="rId5"/>
    <p:sldId id="380" r:id="rId6"/>
    <p:sldId id="384" r:id="rId7"/>
    <p:sldId id="386" r:id="rId8"/>
    <p:sldId id="382" r:id="rId9"/>
    <p:sldId id="383" r:id="rId10"/>
    <p:sldId id="385" r:id="rId11"/>
    <p:sldId id="387" r:id="rId12"/>
    <p:sldId id="388" r:id="rId13"/>
    <p:sldId id="389" r:id="rId14"/>
    <p:sldId id="390" r:id="rId15"/>
    <p:sldId id="392" r:id="rId16"/>
    <p:sldId id="393" r:id="rId17"/>
    <p:sldId id="394" r:id="rId18"/>
    <p:sldId id="391" r:id="rId19"/>
    <p:sldId id="396" r:id="rId20"/>
    <p:sldId id="397" r:id="rId21"/>
    <p:sldId id="399" r:id="rId22"/>
    <p:sldId id="400" r:id="rId23"/>
    <p:sldId id="401" r:id="rId24"/>
    <p:sldId id="398" r:id="rId25"/>
    <p:sldId id="403" r:id="rId26"/>
    <p:sldId id="402" r:id="rId27"/>
    <p:sldId id="405" r:id="rId28"/>
    <p:sldId id="406" r:id="rId29"/>
    <p:sldId id="407" r:id="rId30"/>
    <p:sldId id="408" r:id="rId31"/>
    <p:sldId id="410" r:id="rId32"/>
    <p:sldId id="409" r:id="rId33"/>
    <p:sldId id="411" r:id="rId34"/>
    <p:sldId id="412" r:id="rId35"/>
    <p:sldId id="279" r:id="rId36"/>
  </p:sldIdLst>
  <p:sldSz cx="9144000" cy="5143500" type="screen16x9"/>
  <p:notesSz cx="6858000" cy="9144000"/>
  <p:embeddedFontLst>
    <p:embeddedFont>
      <p:font typeface="Consolas" panose="020B0609020204030204" pitchFamily="49" charset="0"/>
      <p:regular r:id="rId38"/>
      <p:bold r:id="rId39"/>
      <p:italic r:id="rId40"/>
      <p:boldItalic r:id="rId41"/>
    </p:embeddedFont>
    <p:embeddedFont>
      <p:font typeface="Krona One" panose="020B0604020202020204" charset="0"/>
      <p:regular r:id="rId42"/>
    </p:embeddedFont>
    <p:embeddedFont>
      <p:font typeface="Miriam Libre" panose="00000500000000000000" pitchFamily="2" charset="-79"/>
      <p:regular r:id="rId43"/>
      <p:bold r:id="rId44"/>
    </p:embeddedFont>
    <p:embeddedFont>
      <p:font typeface="Nitti" panose="02000509060000060004" pitchFamily="49"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78E8F73E-0516-42C2-BD7E-4395981CEDB7}">
          <p14:sldIdLst>
            <p14:sldId id="361"/>
            <p14:sldId id="379"/>
            <p14:sldId id="362"/>
            <p14:sldId id="378"/>
          </p14:sldIdLst>
        </p14:section>
        <p14:section name="Syntax" id="{8AE18618-E669-4A9D-A430-7ABE2C9F31C3}">
          <p14:sldIdLst>
            <p14:sldId id="380"/>
            <p14:sldId id="384"/>
            <p14:sldId id="386"/>
            <p14:sldId id="382"/>
            <p14:sldId id="383"/>
            <p14:sldId id="385"/>
            <p14:sldId id="387"/>
          </p14:sldIdLst>
        </p14:section>
        <p14:section name="Step by Step Example" id="{1A11984E-2F3D-4F60-A875-1AE2844306C3}">
          <p14:sldIdLst>
            <p14:sldId id="388"/>
            <p14:sldId id="389"/>
            <p14:sldId id="390"/>
            <p14:sldId id="392"/>
            <p14:sldId id="393"/>
            <p14:sldId id="394"/>
            <p14:sldId id="391"/>
            <p14:sldId id="396"/>
            <p14:sldId id="397"/>
            <p14:sldId id="399"/>
            <p14:sldId id="400"/>
            <p14:sldId id="401"/>
            <p14:sldId id="398"/>
            <p14:sldId id="403"/>
            <p14:sldId id="402"/>
            <p14:sldId id="405"/>
            <p14:sldId id="406"/>
            <p14:sldId id="407"/>
            <p14:sldId id="408"/>
            <p14:sldId id="410"/>
          </p14:sldIdLst>
        </p14:section>
        <p14:section name="Conclusion" id="{4216EE65-052D-4CDA-B661-41C6C7849CB5}">
          <p14:sldIdLst>
            <p14:sldId id="409"/>
            <p14:sldId id="411"/>
            <p14:sldId id="412"/>
            <p14:sldId id="279"/>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B9"/>
    <a:srgbClr val="4D5EFF"/>
    <a:srgbClr val="A9B1FF"/>
    <a:srgbClr val="008EC0"/>
    <a:srgbClr val="00B1F0"/>
    <a:srgbClr val="FFEA9F"/>
    <a:srgbClr val="2626F7"/>
    <a:srgbClr val="A7B9C0"/>
    <a:srgbClr val="BCA44E"/>
    <a:srgbClr val="BC7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88DE-29B3-4A1C-9BD6-51BBB168883E}">
  <a:tblStyle styleId="{917088DE-29B3-4A1C-9BD6-51BBB1688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0" autoAdjust="0"/>
    <p:restoredTop sz="75911" autoAdjust="0"/>
  </p:normalViewPr>
  <p:slideViewPr>
    <p:cSldViewPr snapToGrid="0">
      <p:cViewPr>
        <p:scale>
          <a:sx n="96" d="100"/>
          <a:sy n="96" d="100"/>
        </p:scale>
        <p:origin x="336" y="3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pPr>
            <a:r>
              <a:rPr lang="en-US" sz="850" dirty="0">
                <a:solidFill>
                  <a:srgbClr val="5F7D96"/>
                </a:solidFill>
              </a:rPr>
              <a:t>This lesson is going to cover for loops – what they are, why we need them, and how to use them!</a:t>
            </a:r>
            <a:endParaRPr sz="850" dirty="0">
              <a:solidFill>
                <a:srgbClr val="5F7D96"/>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41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actually take a look at the code in action!</a:t>
            </a:r>
          </a:p>
          <a:p>
            <a:endParaRPr lang="en-US" b="0" dirty="0"/>
          </a:p>
          <a:p>
            <a:pPr marL="158750" indent="0">
              <a:buNone/>
            </a:pPr>
            <a:r>
              <a:rPr lang="en-US" b="0" dirty="0"/>
              <a:t>Walk through this example in Replit. Ask the students how they might change the number of times the alert repeats. Ask them how to change the message, ask them for a new mantra or aphorism.</a:t>
            </a:r>
          </a:p>
          <a:p>
            <a:endParaRPr lang="en-US" dirty="0"/>
          </a:p>
        </p:txBody>
      </p:sp>
    </p:spTree>
    <p:extLst>
      <p:ext uri="{BB962C8B-B14F-4D97-AF65-F5344CB8AC3E}">
        <p14:creationId xmlns:p14="http://schemas.microsoft.com/office/powerpoint/2010/main" val="347518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here’s the example, but we’re going to break it down a bit.</a:t>
            </a:r>
          </a:p>
          <a:p>
            <a:r>
              <a:rPr lang="en-US" b="0" dirty="0"/>
              <a:t>This is what it looks like with some of the parts removed. Theoretically, anything can go in these highlighted areas, but it’s typically a few specific things. </a:t>
            </a:r>
            <a:r>
              <a:rPr lang="en-US" b="1" dirty="0"/>
              <a:t>Where have you seen </a:t>
            </a:r>
            <a:r>
              <a:rPr lang="en-US" b="1" i="1" dirty="0"/>
              <a:t>semi-colons</a:t>
            </a:r>
            <a:r>
              <a:rPr lang="en-US" b="1" dirty="0"/>
              <a:t> before?</a:t>
            </a:r>
            <a:r>
              <a:rPr lang="en-US" b="0" dirty="0"/>
              <a:t> These little doohickeys show up at the end of statements! And that’s what these three things are: statements.</a:t>
            </a:r>
            <a:r>
              <a:rPr lang="en-US" b="1" dirty="0"/>
              <a:t> Where have you seen </a:t>
            </a:r>
            <a:r>
              <a:rPr lang="en-US" b="1" i="1" dirty="0">
                <a:solidFill>
                  <a:schemeClr val="bg2"/>
                </a:solidFill>
                <a:latin typeface="Consolas" panose="020B0609020204030204" pitchFamily="49" charset="0"/>
              </a:rPr>
              <a:t>let</a:t>
            </a:r>
            <a:r>
              <a:rPr lang="en-US" b="1" dirty="0"/>
              <a:t> before?</a:t>
            </a:r>
            <a:endParaRPr lang="en-US" b="0" i="0" dirty="0"/>
          </a:p>
          <a:p>
            <a:r>
              <a:rPr lang="en-US" b="0" i="0" dirty="0"/>
              <a:t>When creating a new variable! And that’s exactly what the first statement does. It creates this new variable that can be used in the </a:t>
            </a:r>
            <a:r>
              <a:rPr lang="en-US" b="0" i="1" dirty="0"/>
              <a:t>body</a:t>
            </a:r>
            <a:r>
              <a:rPr lang="en-US" b="0" i="0" dirty="0"/>
              <a:t> of the loop. This part is called </a:t>
            </a:r>
            <a:r>
              <a:rPr lang="en-US" b="0" i="1" dirty="0"/>
              <a:t>initialization</a:t>
            </a:r>
            <a:r>
              <a:rPr lang="en-US" b="0" i="0" dirty="0"/>
              <a:t>, or </a:t>
            </a:r>
            <a:r>
              <a:rPr lang="en-US" b="0" i="1" dirty="0" err="1"/>
              <a:t>init</a:t>
            </a:r>
            <a:r>
              <a:rPr lang="en-US" b="0" i="0" dirty="0"/>
              <a:t> for short. It’s the first thing that runs. </a:t>
            </a:r>
            <a:r>
              <a:rPr lang="en-US" b="1" dirty="0"/>
              <a:t>Where have you seen the </a:t>
            </a:r>
            <a:r>
              <a:rPr lang="en-US" b="1" i="1" dirty="0"/>
              <a:t>less-than operator</a:t>
            </a:r>
            <a:r>
              <a:rPr lang="en-US" b="1" dirty="0"/>
              <a:t> before?</a:t>
            </a:r>
            <a:endParaRPr lang="en-US" b="0" i="0" dirty="0"/>
          </a:p>
          <a:p>
            <a:r>
              <a:rPr lang="en-US" b="0" i="0" dirty="0"/>
              <a:t>With </a:t>
            </a:r>
            <a:r>
              <a:rPr lang="en-US" b="0" i="1" dirty="0"/>
              <a:t>if statements</a:t>
            </a:r>
            <a:r>
              <a:rPr lang="en-US" b="0" i="0" dirty="0"/>
              <a:t>! The second statement is a </a:t>
            </a:r>
            <a:r>
              <a:rPr lang="en-US" b="0" i="0" dirty="0" err="1"/>
              <a:t>boolean</a:t>
            </a:r>
            <a:r>
              <a:rPr lang="en-US" b="0" i="0" dirty="0"/>
              <a:t> that tells the loop when to stop. Every time the loop is going to run again, it checks this condition to see if it should keep going. This part is called </a:t>
            </a:r>
            <a:r>
              <a:rPr lang="en-US" b="0" i="1" dirty="0"/>
              <a:t>condition</a:t>
            </a:r>
            <a:r>
              <a:rPr lang="en-US" b="0" i="0" dirty="0"/>
              <a:t>, or </a:t>
            </a:r>
            <a:r>
              <a:rPr lang="en-US" b="0" i="1" dirty="0" err="1"/>
              <a:t>cond</a:t>
            </a:r>
            <a:r>
              <a:rPr lang="en-US" b="0" i="0" dirty="0"/>
              <a:t> for short.</a:t>
            </a:r>
          </a:p>
          <a:p>
            <a:r>
              <a:rPr lang="en-US" b="0" i="0" dirty="0"/>
              <a:t>And this last one, you may not recognize – but it’s the same as </a:t>
            </a:r>
            <a:r>
              <a:rPr lang="en-US" b="0" i="1" dirty="0" err="1"/>
              <a:t>i</a:t>
            </a:r>
            <a:r>
              <a:rPr lang="en-US" b="0" i="1" dirty="0"/>
              <a:t> = i+1</a:t>
            </a:r>
            <a:r>
              <a:rPr lang="en-US" b="0" i="0" dirty="0"/>
              <a:t>. It is the </a:t>
            </a:r>
            <a:r>
              <a:rPr lang="en-US" b="0" i="1" dirty="0"/>
              <a:t>increment</a:t>
            </a:r>
            <a:r>
              <a:rPr lang="en-US" b="0" i="0" dirty="0"/>
              <a:t> operator. This runs at the end of each loop execution. It’s called </a:t>
            </a:r>
            <a:r>
              <a:rPr lang="en-US" b="0" i="1" dirty="0"/>
              <a:t>increment</a:t>
            </a:r>
            <a:r>
              <a:rPr lang="en-US" b="0" i="0" dirty="0"/>
              <a:t>, or </a:t>
            </a:r>
            <a:r>
              <a:rPr lang="en-US" b="0" i="1" dirty="0" err="1"/>
              <a:t>inc</a:t>
            </a:r>
            <a:r>
              <a:rPr lang="en-US" b="0" i="0" dirty="0"/>
              <a:t> for short.</a:t>
            </a:r>
          </a:p>
          <a:p>
            <a:r>
              <a:rPr lang="en-US" b="0" i="0" dirty="0"/>
              <a:t>Finally, there is the body (like this alert) – just like a function body, this is what goes between the curly brackets!</a:t>
            </a:r>
          </a:p>
          <a:p>
            <a:r>
              <a:rPr lang="en-US" b="0" i="0" dirty="0"/>
              <a:t>So there are six pieces of a for loop:</a:t>
            </a:r>
          </a:p>
          <a:p>
            <a:pPr lvl="1"/>
            <a:r>
              <a:rPr lang="en-US" b="0" i="0" dirty="0"/>
              <a:t>1. for keyword (like the function keyword or the if keyword)</a:t>
            </a:r>
          </a:p>
          <a:p>
            <a:pPr lvl="1"/>
            <a:r>
              <a:rPr lang="en-US" b="0" i="0" dirty="0"/>
              <a:t>2. Parentheses</a:t>
            </a:r>
          </a:p>
          <a:p>
            <a:pPr lvl="1"/>
            <a:r>
              <a:rPr lang="en-US" b="0" i="0" dirty="0"/>
              <a:t>3. Within the parentheses, the first statement (usually creating a new variable named </a:t>
            </a:r>
            <a:r>
              <a:rPr lang="en-US" b="1" i="0" dirty="0" err="1"/>
              <a:t>i</a:t>
            </a:r>
            <a:r>
              <a:rPr lang="en-US" b="0" i="0" dirty="0"/>
              <a:t>, setting it to </a:t>
            </a:r>
            <a:r>
              <a:rPr lang="en-US" b="1" i="0" dirty="0"/>
              <a:t>0</a:t>
            </a:r>
            <a:r>
              <a:rPr lang="en-US" b="0" i="0" dirty="0"/>
              <a:t>, and ending it with a semi-colon)</a:t>
            </a:r>
          </a:p>
          <a:p>
            <a:pPr lvl="1"/>
            <a:r>
              <a:rPr lang="en-US" b="0" i="0" dirty="0"/>
              <a:t>4. After the first statement, still within the parentheses, the second statement (usually checking if </a:t>
            </a:r>
            <a:r>
              <a:rPr lang="en-US" b="1" i="0" dirty="0" err="1"/>
              <a:t>i</a:t>
            </a:r>
            <a:r>
              <a:rPr lang="en-US" b="0" i="0" dirty="0"/>
              <a:t> is less than </a:t>
            </a:r>
            <a:r>
              <a:rPr lang="en-US" b="0" i="1" dirty="0"/>
              <a:t>some value</a:t>
            </a:r>
            <a:r>
              <a:rPr lang="en-US" b="0" i="0" dirty="0"/>
              <a:t>, and ending with a semi-colon)</a:t>
            </a:r>
          </a:p>
          <a:p>
            <a:pPr lvl="1"/>
            <a:r>
              <a:rPr lang="en-US" b="0" i="0" dirty="0"/>
              <a:t>5. After the second statement, still within the parentheses, the third and final statement (usually incrementing the value of </a:t>
            </a:r>
            <a:r>
              <a:rPr lang="en-US" b="1" i="0" dirty="0" err="1"/>
              <a:t>i</a:t>
            </a:r>
            <a:r>
              <a:rPr lang="en-US" b="0" i="0" dirty="0"/>
              <a:t> using </a:t>
            </a:r>
            <a:r>
              <a:rPr lang="en-US" b="1" i="0" dirty="0" err="1"/>
              <a:t>i</a:t>
            </a:r>
            <a:r>
              <a:rPr lang="en-US" b="1" i="0" dirty="0"/>
              <a:t>++</a:t>
            </a:r>
            <a:r>
              <a:rPr lang="en-US" b="0" i="0" dirty="0"/>
              <a:t>)</a:t>
            </a:r>
          </a:p>
          <a:p>
            <a:pPr lvl="1"/>
            <a:r>
              <a:rPr lang="en-US" b="0" i="0" dirty="0"/>
              <a:t>6. Curly brackets containing the </a:t>
            </a:r>
            <a:r>
              <a:rPr lang="en-US" b="0" i="1" dirty="0"/>
              <a:t>body</a:t>
            </a:r>
            <a:r>
              <a:rPr lang="en-US" b="0" i="0" dirty="0"/>
              <a:t> of the loop</a:t>
            </a:r>
          </a:p>
          <a:p>
            <a:pPr lvl="0"/>
            <a:r>
              <a:rPr lang="en-US" b="0" i="0" dirty="0"/>
              <a:t>The whole thing runs in a kind of weird way. We’ll get to a specific example, but it works like this – it starts with the </a:t>
            </a:r>
            <a:r>
              <a:rPr lang="en-US" b="0" i="1" dirty="0" err="1"/>
              <a:t>init</a:t>
            </a:r>
            <a:r>
              <a:rPr lang="en-US" b="0" i="0" dirty="0" err="1"/>
              <a:t>.</a:t>
            </a:r>
            <a:r>
              <a:rPr lang="en-US" b="0" i="0" dirty="0"/>
              <a:t> It only executes that statement once.</a:t>
            </a:r>
          </a:p>
          <a:p>
            <a:pPr lvl="0"/>
            <a:r>
              <a:rPr lang="en-US" b="0" i="0" dirty="0"/>
              <a:t>Next, it goes to </a:t>
            </a:r>
            <a:r>
              <a:rPr lang="en-US" b="0" i="1" dirty="0" err="1"/>
              <a:t>cond</a:t>
            </a:r>
            <a:r>
              <a:rPr lang="en-US" b="0" i="0" dirty="0"/>
              <a:t>, where it checks if it should run the code. If </a:t>
            </a:r>
            <a:r>
              <a:rPr lang="en-US" b="0" i="1" dirty="0" err="1"/>
              <a:t>cond</a:t>
            </a:r>
            <a:r>
              <a:rPr lang="en-US" b="0" i="0" dirty="0"/>
              <a:t> results in </a:t>
            </a:r>
            <a:r>
              <a:rPr lang="en-US" b="0" i="1" dirty="0"/>
              <a:t>true</a:t>
            </a:r>
            <a:r>
              <a:rPr lang="en-US" b="0" i="0" dirty="0"/>
              <a:t>, what does it do next?</a:t>
            </a:r>
          </a:p>
          <a:p>
            <a:pPr lvl="0"/>
            <a:r>
              <a:rPr lang="en-US" b="0" i="0" dirty="0"/>
              <a:t>It goes into the </a:t>
            </a:r>
            <a:r>
              <a:rPr lang="en-US" b="0" i="1" dirty="0"/>
              <a:t>body</a:t>
            </a:r>
            <a:r>
              <a:rPr lang="en-US" b="0" i="0" dirty="0"/>
              <a:t>. It runs all the code in the </a:t>
            </a:r>
            <a:r>
              <a:rPr lang="en-US" b="0" i="1" dirty="0"/>
              <a:t>body</a:t>
            </a:r>
            <a:r>
              <a:rPr lang="en-US" b="0" i="0" dirty="0"/>
              <a:t>, and then…</a:t>
            </a:r>
          </a:p>
          <a:p>
            <a:pPr lvl="0"/>
            <a:r>
              <a:rPr lang="en-US" b="0" i="0" dirty="0"/>
              <a:t>It hits up the </a:t>
            </a:r>
            <a:r>
              <a:rPr lang="en-US" b="0" i="1" dirty="0"/>
              <a:t>inc</a:t>
            </a:r>
            <a:r>
              <a:rPr lang="en-US" b="0" i="0" dirty="0"/>
              <a:t>. After the </a:t>
            </a:r>
            <a:r>
              <a:rPr lang="en-US" b="0" i="1" dirty="0" err="1"/>
              <a:t>inc</a:t>
            </a:r>
            <a:r>
              <a:rPr lang="en-US" b="0" i="0" dirty="0"/>
              <a:t>, it goes back to the </a:t>
            </a:r>
            <a:r>
              <a:rPr lang="en-US" b="0" i="0" dirty="0" err="1"/>
              <a:t>cond</a:t>
            </a:r>
            <a:r>
              <a:rPr lang="en-US" b="0" i="0" dirty="0"/>
              <a:t> – this is where the actual looping happens!</a:t>
            </a:r>
          </a:p>
          <a:p>
            <a:pPr lvl="0"/>
            <a:r>
              <a:rPr lang="en-US" b="0" i="0" dirty="0"/>
              <a:t>It repeats through this process as long as </a:t>
            </a:r>
            <a:r>
              <a:rPr lang="en-US" b="0" i="1" dirty="0" err="1"/>
              <a:t>cond</a:t>
            </a:r>
            <a:r>
              <a:rPr lang="en-US" b="0" i="0" dirty="0"/>
              <a:t> is true! It can go on for a long time, but it will always end on the </a:t>
            </a:r>
            <a:r>
              <a:rPr lang="en-US" b="0" i="1" dirty="0" err="1"/>
              <a:t>cond</a:t>
            </a:r>
            <a:r>
              <a:rPr lang="en-US" b="0" i="0" dirty="0"/>
              <a:t> being false (unless it’s infinite which is probably a bug!)</a:t>
            </a:r>
          </a:p>
          <a:p>
            <a:pPr lvl="1"/>
            <a:endParaRPr lang="en-US" b="0" i="0" dirty="0"/>
          </a:p>
        </p:txBody>
      </p:sp>
    </p:spTree>
    <p:extLst>
      <p:ext uri="{BB962C8B-B14F-4D97-AF65-F5344CB8AC3E}">
        <p14:creationId xmlns:p14="http://schemas.microsoft.com/office/powerpoint/2010/main" val="147039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walk through an example step-by-step; this will simulate debugging. This is how the browser actually reads this code and executes it!</a:t>
            </a:r>
          </a:p>
        </p:txBody>
      </p:sp>
    </p:spTree>
    <p:extLst>
      <p:ext uri="{BB962C8B-B14F-4D97-AF65-F5344CB8AC3E}">
        <p14:creationId xmlns:p14="http://schemas.microsoft.com/office/powerpoint/2010/main" val="223679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To start, we have </a:t>
            </a:r>
            <a:r>
              <a:rPr lang="en-US" b="1" dirty="0" err="1"/>
              <a:t>i</a:t>
            </a:r>
            <a:r>
              <a:rPr lang="en-US" b="0" dirty="0"/>
              <a:t> and </a:t>
            </a:r>
            <a:r>
              <a:rPr lang="en-US" b="1" dirty="0"/>
              <a:t>current</a:t>
            </a:r>
            <a:r>
              <a:rPr lang="en-US" b="0" dirty="0"/>
              <a:t> – two variables that are undefined. We’ll walk through each step and see how each of them change.</a:t>
            </a:r>
          </a:p>
        </p:txBody>
      </p:sp>
    </p:spTree>
    <p:extLst>
      <p:ext uri="{BB962C8B-B14F-4D97-AF65-F5344CB8AC3E}">
        <p14:creationId xmlns:p14="http://schemas.microsoft.com/office/powerpoint/2010/main" val="67123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The browser hits this line of code, and starts by just looking at it. It sees the for, and it knows it will have to run this code in a particular way.</a:t>
            </a:r>
          </a:p>
        </p:txBody>
      </p:sp>
    </p:spTree>
    <p:extLst>
      <p:ext uri="{BB962C8B-B14F-4D97-AF65-F5344CB8AC3E}">
        <p14:creationId xmlns:p14="http://schemas.microsoft.com/office/powerpoint/2010/main" val="1142261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Here, it enters the for loop and executes the first line.</a:t>
            </a:r>
          </a:p>
          <a:p>
            <a:r>
              <a:rPr lang="en-US" b="0" dirty="0"/>
              <a:t>After this happens, the value of </a:t>
            </a:r>
            <a:r>
              <a:rPr lang="en-US" b="1" dirty="0" err="1"/>
              <a:t>i</a:t>
            </a:r>
            <a:r>
              <a:rPr lang="en-US" b="0" dirty="0"/>
              <a:t> is set to </a:t>
            </a:r>
            <a:r>
              <a:rPr lang="en-US" b="1" dirty="0"/>
              <a:t>0</a:t>
            </a:r>
            <a:r>
              <a:rPr lang="en-US" b="0" dirty="0"/>
              <a:t>!</a:t>
            </a:r>
          </a:p>
        </p:txBody>
      </p:sp>
    </p:spTree>
    <p:extLst>
      <p:ext uri="{BB962C8B-B14F-4D97-AF65-F5344CB8AC3E}">
        <p14:creationId xmlns:p14="http://schemas.microsoft.com/office/powerpoint/2010/main" val="3525804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The next thing the browser does is check the condition. So, </a:t>
            </a:r>
            <a:r>
              <a:rPr lang="en-US" b="1" dirty="0"/>
              <a:t>is 0 less than 3?</a:t>
            </a:r>
            <a:endParaRPr lang="en-US" b="0" dirty="0"/>
          </a:p>
          <a:p>
            <a:r>
              <a:rPr lang="en-US" b="0" dirty="0"/>
              <a:t>Yes!</a:t>
            </a:r>
          </a:p>
        </p:txBody>
      </p:sp>
    </p:spTree>
    <p:extLst>
      <p:ext uri="{BB962C8B-B14F-4D97-AF65-F5344CB8AC3E}">
        <p14:creationId xmlns:p14="http://schemas.microsoft.com/office/powerpoint/2010/main" val="2295098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Because </a:t>
            </a:r>
            <a:r>
              <a:rPr lang="en-US" b="1" dirty="0" err="1"/>
              <a:t>i</a:t>
            </a:r>
            <a:r>
              <a:rPr lang="en-US" b="1" dirty="0"/>
              <a:t>&lt;3</a:t>
            </a:r>
            <a:r>
              <a:rPr lang="en-US" b="0" dirty="0"/>
              <a:t>, it will enter the loop.</a:t>
            </a:r>
          </a:p>
        </p:txBody>
      </p:sp>
    </p:spTree>
    <p:extLst>
      <p:ext uri="{BB962C8B-B14F-4D97-AF65-F5344CB8AC3E}">
        <p14:creationId xmlns:p14="http://schemas.microsoft.com/office/powerpoint/2010/main" val="57443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it executes this first line. </a:t>
            </a:r>
            <a:r>
              <a:rPr lang="en-US" b="1" dirty="0"/>
              <a:t>What will be the value of current</a:t>
            </a:r>
            <a:r>
              <a:rPr lang="en-US" b="0" dirty="0"/>
              <a:t>?</a:t>
            </a:r>
          </a:p>
          <a:p>
            <a:r>
              <a:rPr lang="en-US" b="0" dirty="0"/>
              <a:t>Yes, </a:t>
            </a:r>
            <a:r>
              <a:rPr lang="en-US" b="1" dirty="0"/>
              <a:t>current</a:t>
            </a:r>
            <a:r>
              <a:rPr lang="en-US" b="0" dirty="0"/>
              <a:t> will be </a:t>
            </a:r>
            <a:r>
              <a:rPr lang="en-US" b="1" dirty="0"/>
              <a:t>1</a:t>
            </a:r>
            <a:r>
              <a:rPr lang="en-US" b="0" dirty="0"/>
              <a:t>!</a:t>
            </a:r>
          </a:p>
        </p:txBody>
      </p:sp>
    </p:spTree>
    <p:extLst>
      <p:ext uri="{BB962C8B-B14F-4D97-AF65-F5344CB8AC3E}">
        <p14:creationId xmlns:p14="http://schemas.microsoft.com/office/powerpoint/2010/main" val="382993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we hit the alert statement. </a:t>
            </a:r>
            <a:r>
              <a:rPr lang="en-US" b="1" dirty="0"/>
              <a:t>What message will appear?</a:t>
            </a:r>
            <a:endParaRPr lang="en-US" b="0" dirty="0"/>
          </a:p>
          <a:p>
            <a:r>
              <a:rPr lang="en-US" b="0" dirty="0"/>
              <a:t>It will say “Now: 1”!</a:t>
            </a:r>
            <a:endParaRPr lang="en-US" b="1" dirty="0"/>
          </a:p>
        </p:txBody>
      </p:sp>
    </p:spTree>
    <p:extLst>
      <p:ext uri="{BB962C8B-B14F-4D97-AF65-F5344CB8AC3E}">
        <p14:creationId xmlns:p14="http://schemas.microsoft.com/office/powerpoint/2010/main" val="103331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Repetition is a beautiful thing!</a:t>
            </a:r>
          </a:p>
          <a:p>
            <a:r>
              <a:rPr lang="en-US" dirty="0"/>
              <a:t>Any Daft Punk fan will know how compelling it can be to listen to a song that involves repetition – like the song </a:t>
            </a:r>
            <a:r>
              <a:rPr lang="en-US" b="1" dirty="0"/>
              <a:t>Around the World</a:t>
            </a:r>
            <a:r>
              <a:rPr lang="en-US" b="0" dirty="0"/>
              <a:t> [play the song, and trigger the next animation while the song is playing]</a:t>
            </a:r>
          </a:p>
          <a:p>
            <a:r>
              <a:rPr lang="en-US" b="0" dirty="0"/>
              <a:t>This song is like 7 minutes long, and the lyrics are just “Around the world” over and over again. It’s a great track!</a:t>
            </a:r>
          </a:p>
          <a:p>
            <a:r>
              <a:rPr lang="en-US" b="0" dirty="0"/>
              <a:t>But let’s imagine we had to create a program to display these lyrics, line by line.</a:t>
            </a:r>
          </a:p>
          <a:p>
            <a:endParaRPr lang="en-US" b="1" dirty="0"/>
          </a:p>
        </p:txBody>
      </p:sp>
    </p:spTree>
    <p:extLst>
      <p:ext uri="{BB962C8B-B14F-4D97-AF65-F5344CB8AC3E}">
        <p14:creationId xmlns:p14="http://schemas.microsoft.com/office/powerpoint/2010/main" val="108465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we reach the bottom of the loop. </a:t>
            </a:r>
            <a:r>
              <a:rPr lang="en-US" b="1" dirty="0"/>
              <a:t>What comes next?</a:t>
            </a:r>
            <a:r>
              <a:rPr lang="en-US" b="0" dirty="0"/>
              <a:t> We go to the </a:t>
            </a:r>
            <a:r>
              <a:rPr lang="en-US" b="0" i="1" dirty="0"/>
              <a:t>increment</a:t>
            </a:r>
            <a:r>
              <a:rPr lang="en-US" b="0" i="0" dirty="0"/>
              <a:t> step.</a:t>
            </a:r>
            <a:endParaRPr lang="en-US" b="1" dirty="0"/>
          </a:p>
        </p:txBody>
      </p:sp>
    </p:spTree>
    <p:extLst>
      <p:ext uri="{BB962C8B-B14F-4D97-AF65-F5344CB8AC3E}">
        <p14:creationId xmlns:p14="http://schemas.microsoft.com/office/powerpoint/2010/main" val="271814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we are at the increment! And </a:t>
            </a:r>
            <a:r>
              <a:rPr lang="en-US" b="1" dirty="0"/>
              <a:t>what happens to the value of </a:t>
            </a:r>
            <a:r>
              <a:rPr lang="en-US" b="1" dirty="0" err="1"/>
              <a:t>i</a:t>
            </a:r>
            <a:r>
              <a:rPr lang="en-US" b="0" dirty="0"/>
              <a:t>?</a:t>
            </a:r>
          </a:p>
          <a:p>
            <a:r>
              <a:rPr lang="en-US" b="1" dirty="0" err="1"/>
              <a:t>i</a:t>
            </a:r>
            <a:r>
              <a:rPr lang="en-US" b="0" dirty="0"/>
              <a:t> becomes </a:t>
            </a:r>
            <a:r>
              <a:rPr lang="en-US" b="1" dirty="0"/>
              <a:t>1</a:t>
            </a:r>
            <a:r>
              <a:rPr lang="en-US" b="0" dirty="0"/>
              <a:t> because we add 1!</a:t>
            </a:r>
            <a:endParaRPr lang="en-US" b="1" dirty="0"/>
          </a:p>
        </p:txBody>
      </p:sp>
    </p:spTree>
    <p:extLst>
      <p:ext uri="{BB962C8B-B14F-4D97-AF65-F5344CB8AC3E}">
        <p14:creationId xmlns:p14="http://schemas.microsoft.com/office/powerpoint/2010/main" val="4241960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it’s time to check if we should go through the loop again. We use the </a:t>
            </a:r>
            <a:r>
              <a:rPr lang="en-US" b="0" i="1" dirty="0"/>
              <a:t>condition</a:t>
            </a:r>
            <a:r>
              <a:rPr lang="en-US" b="0" i="0" dirty="0"/>
              <a:t> for that. </a:t>
            </a:r>
            <a:r>
              <a:rPr lang="en-US" b="1" i="0" dirty="0"/>
              <a:t>And is </a:t>
            </a:r>
            <a:r>
              <a:rPr lang="en-US" b="1" i="0" dirty="0" err="1"/>
              <a:t>i</a:t>
            </a:r>
            <a:r>
              <a:rPr lang="en-US" b="0" i="0" dirty="0"/>
              <a:t> still less than </a:t>
            </a:r>
            <a:r>
              <a:rPr lang="en-US" b="1" i="0" dirty="0"/>
              <a:t>3</a:t>
            </a:r>
            <a:r>
              <a:rPr lang="en-US" b="0" i="0" dirty="0"/>
              <a:t>?</a:t>
            </a:r>
          </a:p>
          <a:p>
            <a:r>
              <a:rPr lang="en-US" b="0" i="0" dirty="0"/>
              <a:t>Yes! The condition is true, so we’re going through the loop again.</a:t>
            </a:r>
            <a:endParaRPr lang="en-US" b="0" dirty="0"/>
          </a:p>
        </p:txBody>
      </p:sp>
    </p:spTree>
    <p:extLst>
      <p:ext uri="{BB962C8B-B14F-4D97-AF65-F5344CB8AC3E}">
        <p14:creationId xmlns:p14="http://schemas.microsoft.com/office/powerpoint/2010/main" val="3069237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we run this line of code. </a:t>
            </a:r>
            <a:r>
              <a:rPr lang="en-US" b="1" dirty="0"/>
              <a:t>And what is the value of current after it runs?</a:t>
            </a:r>
            <a:endParaRPr lang="en-US" b="0" dirty="0"/>
          </a:p>
          <a:p>
            <a:r>
              <a:rPr lang="en-US" b="0" dirty="0"/>
              <a:t>It goes from 1 to 2!</a:t>
            </a:r>
          </a:p>
        </p:txBody>
      </p:sp>
    </p:spTree>
    <p:extLst>
      <p:ext uri="{BB962C8B-B14F-4D97-AF65-F5344CB8AC3E}">
        <p14:creationId xmlns:p14="http://schemas.microsoft.com/office/powerpoint/2010/main" val="1254217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we hit the </a:t>
            </a:r>
            <a:r>
              <a:rPr lang="en-US" b="1" dirty="0"/>
              <a:t>alert</a:t>
            </a:r>
            <a:r>
              <a:rPr lang="en-US" b="0" dirty="0"/>
              <a:t> line again, and </a:t>
            </a:r>
            <a:r>
              <a:rPr lang="en-US" b="1" dirty="0"/>
              <a:t>what message appears</a:t>
            </a:r>
            <a:r>
              <a:rPr lang="en-US" b="0" dirty="0"/>
              <a:t>?</a:t>
            </a:r>
          </a:p>
          <a:p>
            <a:r>
              <a:rPr lang="en-US" b="0" dirty="0"/>
              <a:t>Now: 2! And that’s the end of the body. </a:t>
            </a:r>
            <a:r>
              <a:rPr lang="en-US" b="1" dirty="0"/>
              <a:t>So where do we go next?</a:t>
            </a:r>
            <a:endParaRPr lang="en-US" b="0" dirty="0"/>
          </a:p>
        </p:txBody>
      </p:sp>
    </p:spTree>
    <p:extLst>
      <p:ext uri="{BB962C8B-B14F-4D97-AF65-F5344CB8AC3E}">
        <p14:creationId xmlns:p14="http://schemas.microsoft.com/office/powerpoint/2010/main" val="2710903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Well, it’s back up to the </a:t>
            </a:r>
            <a:r>
              <a:rPr lang="en-US" b="0" i="1" dirty="0"/>
              <a:t>increment</a:t>
            </a:r>
            <a:r>
              <a:rPr lang="en-US" b="0" i="0" dirty="0"/>
              <a:t>! </a:t>
            </a:r>
            <a:r>
              <a:rPr lang="en-US" b="1" i="0" dirty="0"/>
              <a:t>And what will be the value of </a:t>
            </a:r>
            <a:r>
              <a:rPr lang="en-US" b="1" i="1" dirty="0" err="1"/>
              <a:t>i</a:t>
            </a:r>
            <a:r>
              <a:rPr lang="en-US" b="1" i="1" dirty="0"/>
              <a:t> </a:t>
            </a:r>
            <a:r>
              <a:rPr lang="en-US" b="1" i="0" dirty="0"/>
              <a:t>after this statement?</a:t>
            </a:r>
            <a:endParaRPr lang="en-US" b="0" i="0" dirty="0"/>
          </a:p>
          <a:p>
            <a:r>
              <a:rPr lang="en-US" b="0" i="0" dirty="0"/>
              <a:t>2!</a:t>
            </a:r>
            <a:endParaRPr lang="en-US" b="0" dirty="0"/>
          </a:p>
        </p:txBody>
      </p:sp>
    </p:spTree>
    <p:extLst>
      <p:ext uri="{BB962C8B-B14F-4D97-AF65-F5344CB8AC3E}">
        <p14:creationId xmlns:p14="http://schemas.microsoft.com/office/powerpoint/2010/main" val="2677343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check if we should run through the loop again. We’ll go up to the </a:t>
            </a:r>
            <a:r>
              <a:rPr lang="en-US" b="0" i="1" dirty="0"/>
              <a:t>condition</a:t>
            </a:r>
            <a:r>
              <a:rPr lang="en-US" b="0" i="0" dirty="0"/>
              <a:t>. </a:t>
            </a:r>
            <a:r>
              <a:rPr lang="en-US" b="1" i="0" dirty="0"/>
              <a:t>Will it execute again?</a:t>
            </a:r>
            <a:endParaRPr lang="en-US" b="0" i="0" dirty="0"/>
          </a:p>
          <a:p>
            <a:r>
              <a:rPr lang="en-US" b="0" i="0" dirty="0"/>
              <a:t>Yes!</a:t>
            </a:r>
            <a:endParaRPr lang="en-US" b="1" dirty="0"/>
          </a:p>
        </p:txBody>
      </p:sp>
    </p:spTree>
    <p:extLst>
      <p:ext uri="{BB962C8B-B14F-4D97-AF65-F5344CB8AC3E}">
        <p14:creationId xmlns:p14="http://schemas.microsoft.com/office/powerpoint/2010/main" val="114691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Let’s keep this going. We’re back in the body of the loop on the first line. </a:t>
            </a:r>
            <a:r>
              <a:rPr lang="en-US" b="1" dirty="0"/>
              <a:t>What will current be?</a:t>
            </a:r>
            <a:endParaRPr lang="en-US" b="0" dirty="0"/>
          </a:p>
          <a:p>
            <a:r>
              <a:rPr lang="en-US" b="0" dirty="0"/>
              <a:t>3!</a:t>
            </a:r>
          </a:p>
        </p:txBody>
      </p:sp>
    </p:spTree>
    <p:extLst>
      <p:ext uri="{BB962C8B-B14F-4D97-AF65-F5344CB8AC3E}">
        <p14:creationId xmlns:p14="http://schemas.microsoft.com/office/powerpoint/2010/main" val="1194076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And we get down to our alert, and </a:t>
            </a:r>
            <a:r>
              <a:rPr lang="en-US" b="1" dirty="0"/>
              <a:t>what’s the message?</a:t>
            </a:r>
          </a:p>
          <a:p>
            <a:r>
              <a:rPr lang="en-US" b="0" dirty="0"/>
              <a:t>Now: 3! So we exit the body of the loop again. </a:t>
            </a:r>
            <a:r>
              <a:rPr lang="en-US" b="1" dirty="0"/>
              <a:t>And where do we go?</a:t>
            </a:r>
          </a:p>
        </p:txBody>
      </p:sp>
    </p:spTree>
    <p:extLst>
      <p:ext uri="{BB962C8B-B14F-4D97-AF65-F5344CB8AC3E}">
        <p14:creationId xmlns:p14="http://schemas.microsoft.com/office/powerpoint/2010/main" val="2253642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It’s time to </a:t>
            </a:r>
            <a:r>
              <a:rPr lang="en-US" b="0" i="1" dirty="0"/>
              <a:t>increment</a:t>
            </a:r>
            <a:r>
              <a:rPr lang="en-US" b="0" i="0" dirty="0"/>
              <a:t> once more. Remember, right after exiting the body of the loop, the browser goes to the </a:t>
            </a:r>
            <a:r>
              <a:rPr lang="en-US" b="0" i="1" dirty="0"/>
              <a:t>increment</a:t>
            </a:r>
            <a:r>
              <a:rPr lang="en-US" b="0" i="0" dirty="0"/>
              <a:t> statement.</a:t>
            </a:r>
            <a:r>
              <a:rPr lang="en-US" b="1" i="0" dirty="0"/>
              <a:t> And what will </a:t>
            </a:r>
            <a:r>
              <a:rPr lang="en-US" b="1" i="0" dirty="0" err="1"/>
              <a:t>i</a:t>
            </a:r>
            <a:r>
              <a:rPr lang="en-US" b="1" i="0" dirty="0"/>
              <a:t> be?</a:t>
            </a:r>
            <a:endParaRPr lang="en-US" b="0" i="0" dirty="0"/>
          </a:p>
          <a:p>
            <a:r>
              <a:rPr lang="en-US" b="0" i="0" dirty="0"/>
              <a:t>It’s 3! </a:t>
            </a:r>
            <a:r>
              <a:rPr lang="en-US" b="1" i="0" dirty="0"/>
              <a:t>And what comes next?</a:t>
            </a:r>
            <a:endParaRPr lang="en-US" b="0" dirty="0"/>
          </a:p>
        </p:txBody>
      </p:sp>
    </p:spTree>
    <p:extLst>
      <p:ext uri="{BB962C8B-B14F-4D97-AF65-F5344CB8AC3E}">
        <p14:creationId xmlns:p14="http://schemas.microsoft.com/office/powerpoint/2010/main" val="60240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i="0" dirty="0"/>
              <a:t>The simple way to do this would be to repeat the code.</a:t>
            </a:r>
          </a:p>
          <a:p>
            <a:pPr marL="457200" indent="-298450"/>
            <a:r>
              <a:rPr lang="en-US" i="0" dirty="0"/>
              <a:t>Define a function named </a:t>
            </a:r>
            <a:r>
              <a:rPr lang="en-US" b="1" i="0" dirty="0" err="1"/>
              <a:t>daftPunk</a:t>
            </a:r>
            <a:r>
              <a:rPr lang="en-US" b="0" i="0" dirty="0"/>
              <a:t> that would just have a ton of </a:t>
            </a:r>
            <a:r>
              <a:rPr lang="en-US" b="1" i="0" dirty="0"/>
              <a:t>alert</a:t>
            </a:r>
            <a:r>
              <a:rPr lang="en-US" b="0" i="0" dirty="0"/>
              <a:t> statements (enough for the whole song) and that’s it!</a:t>
            </a:r>
          </a:p>
          <a:p>
            <a:pPr marL="457200" indent="-298450"/>
            <a:r>
              <a:rPr lang="en-US" b="0" i="0" dirty="0"/>
              <a:t>It’s simple, it’s effective… but </a:t>
            </a:r>
            <a:r>
              <a:rPr lang="en-US" b="1" i="1" dirty="0"/>
              <a:t>why might this be bad?</a:t>
            </a:r>
          </a:p>
          <a:p>
            <a:pPr marL="457200" indent="-298450"/>
            <a:r>
              <a:rPr lang="en-US" b="0" i="0" dirty="0"/>
              <a:t>In reality, repeating code is usually something you don’t want to do! Manually copying the same statement many times is tedious, and it makes the code messy. So what can we do?</a:t>
            </a:r>
          </a:p>
        </p:txBody>
      </p:sp>
    </p:spTree>
    <p:extLst>
      <p:ext uri="{BB962C8B-B14F-4D97-AF65-F5344CB8AC3E}">
        <p14:creationId xmlns:p14="http://schemas.microsoft.com/office/powerpoint/2010/main" val="470628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t>It’s the </a:t>
            </a:r>
            <a:r>
              <a:rPr lang="en-US" b="0" i="1" dirty="0"/>
              <a:t>condition</a:t>
            </a:r>
            <a:r>
              <a:rPr lang="en-US" b="0" i="0" dirty="0"/>
              <a:t>! So, </a:t>
            </a:r>
            <a:r>
              <a:rPr lang="en-US" b="1" i="0" dirty="0"/>
              <a:t>is </a:t>
            </a:r>
            <a:r>
              <a:rPr lang="en-US" b="1" i="0" dirty="0" err="1"/>
              <a:t>i</a:t>
            </a:r>
            <a:r>
              <a:rPr lang="en-US" b="1" i="0" dirty="0"/>
              <a:t> less than 3?</a:t>
            </a:r>
            <a:endParaRPr lang="en-US" b="0" i="0" dirty="0"/>
          </a:p>
          <a:p>
            <a:r>
              <a:rPr lang="en-US" b="0" i="0" dirty="0"/>
              <a:t>Not this time! The </a:t>
            </a:r>
            <a:r>
              <a:rPr lang="en-US" b="0" i="1" dirty="0"/>
              <a:t>condition</a:t>
            </a:r>
            <a:r>
              <a:rPr lang="en-US" b="1" i="1" dirty="0"/>
              <a:t> </a:t>
            </a:r>
            <a:r>
              <a:rPr lang="en-US" b="0" i="0" dirty="0"/>
              <a:t>is false, which means… We exit the loop entirely!</a:t>
            </a:r>
          </a:p>
          <a:p>
            <a:r>
              <a:rPr lang="en-US" b="0" i="0" dirty="0"/>
              <a:t>We’re done!</a:t>
            </a:r>
            <a:endParaRPr lang="en-US" b="0" dirty="0"/>
          </a:p>
        </p:txBody>
      </p:sp>
    </p:spTree>
    <p:extLst>
      <p:ext uri="{BB962C8B-B14F-4D97-AF65-F5344CB8AC3E}">
        <p14:creationId xmlns:p14="http://schemas.microsoft.com/office/powerpoint/2010/main" val="3967492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Let’s take one last look at the whole darn thing. These four lines of code sure took a while to execute, but hopefully walking through this example helped to clarify how for loops actually work.</a:t>
            </a:r>
          </a:p>
        </p:txBody>
      </p:sp>
    </p:spTree>
    <p:extLst>
      <p:ext uri="{BB962C8B-B14F-4D97-AF65-F5344CB8AC3E}">
        <p14:creationId xmlns:p14="http://schemas.microsoft.com/office/powerpoint/2010/main" val="2870669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walk through all the steps of a for loop again to review.</a:t>
            </a:r>
          </a:p>
          <a:p>
            <a:r>
              <a:rPr lang="en-US" dirty="0"/>
              <a:t>We start with </a:t>
            </a:r>
            <a:r>
              <a:rPr lang="en-US" i="1" dirty="0"/>
              <a:t>initialization</a:t>
            </a:r>
            <a:r>
              <a:rPr lang="en-US" i="0" dirty="0"/>
              <a:t> – this is the first statement within the parentheses, like let </a:t>
            </a:r>
            <a:r>
              <a:rPr lang="en-US" i="0" dirty="0" err="1"/>
              <a:t>i</a:t>
            </a:r>
            <a:r>
              <a:rPr lang="en-US" i="0" dirty="0"/>
              <a:t> = 0.</a:t>
            </a:r>
          </a:p>
          <a:p>
            <a:r>
              <a:rPr lang="en-US" i="0" dirty="0"/>
              <a:t>Next, we have the </a:t>
            </a:r>
            <a:r>
              <a:rPr lang="en-US" i="1" dirty="0"/>
              <a:t>condition</a:t>
            </a:r>
            <a:r>
              <a:rPr lang="en-US" i="0" dirty="0"/>
              <a:t> – this is the second statement, like </a:t>
            </a:r>
            <a:r>
              <a:rPr lang="en-US" i="0" dirty="0" err="1"/>
              <a:t>i</a:t>
            </a:r>
            <a:r>
              <a:rPr lang="en-US" i="0" dirty="0"/>
              <a:t> &lt; 3.</a:t>
            </a:r>
          </a:p>
          <a:p>
            <a:r>
              <a:rPr lang="en-US" i="0" dirty="0"/>
              <a:t>Third, we jump into the </a:t>
            </a:r>
            <a:r>
              <a:rPr lang="en-US" i="1" dirty="0"/>
              <a:t>body</a:t>
            </a:r>
            <a:r>
              <a:rPr lang="en-US" i="0" dirty="0"/>
              <a:t> – this is all the code between the curly brackets</a:t>
            </a:r>
          </a:p>
          <a:p>
            <a:r>
              <a:rPr lang="en-US" i="0" dirty="0"/>
              <a:t>Fourth, we go to the </a:t>
            </a:r>
            <a:r>
              <a:rPr lang="en-US" i="1" dirty="0"/>
              <a:t>increment</a:t>
            </a:r>
            <a:r>
              <a:rPr lang="en-US" i="0" dirty="0"/>
              <a:t> – this is the third statement, like </a:t>
            </a:r>
            <a:r>
              <a:rPr lang="en-US" i="0" dirty="0" err="1"/>
              <a:t>i</a:t>
            </a:r>
            <a:r>
              <a:rPr lang="en-US" i="0" dirty="0"/>
              <a:t>++</a:t>
            </a:r>
          </a:p>
          <a:p>
            <a:r>
              <a:rPr lang="en-US" i="0" dirty="0"/>
              <a:t>Finally, we loop back around from the increment to the condition. If the condition is true, we do the whole thing over again. If the condition is false at any point, we stop!</a:t>
            </a:r>
            <a:endParaRPr lang="en-US" i="1" dirty="0"/>
          </a:p>
          <a:p>
            <a:endParaRPr lang="en-US" dirty="0"/>
          </a:p>
        </p:txBody>
      </p:sp>
    </p:spTree>
    <p:extLst>
      <p:ext uri="{BB962C8B-B14F-4D97-AF65-F5344CB8AC3E}">
        <p14:creationId xmlns:p14="http://schemas.microsoft.com/office/powerpoint/2010/main" val="3494711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revisit take that code and revisit the warm-up. In this version, we can make the count as high as we want just by changing one number!</a:t>
            </a:r>
          </a:p>
          <a:p>
            <a:endParaRPr lang="en-US" b="0" dirty="0"/>
          </a:p>
          <a:p>
            <a:pPr marL="158750" indent="0">
              <a:buNone/>
            </a:pPr>
            <a:r>
              <a:rPr lang="en-US" b="0" dirty="0"/>
              <a:t>Change the number of times the loop executes.</a:t>
            </a:r>
          </a:p>
          <a:p>
            <a:endParaRPr lang="en-US" dirty="0"/>
          </a:p>
        </p:txBody>
      </p:sp>
    </p:spTree>
    <p:extLst>
      <p:ext uri="{BB962C8B-B14F-4D97-AF65-F5344CB8AC3E}">
        <p14:creationId xmlns:p14="http://schemas.microsoft.com/office/powerpoint/2010/main" val="1910133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Just to go over it one more time, here’s what a for loop looks like. Remember each part – they are all important!</a:t>
            </a:r>
          </a:p>
          <a:p>
            <a:r>
              <a:rPr lang="en-US" dirty="0"/>
              <a:t>We use loops to avoid repeated code. If you’re ever copying and pasting the same thing, chances are there’s a way to use a loop instead.</a:t>
            </a:r>
          </a:p>
          <a:p>
            <a:r>
              <a:rPr lang="en-US" dirty="0"/>
              <a:t>It’s super helpful to memorize the boiler-plate typical for loop.</a:t>
            </a:r>
          </a:p>
          <a:p>
            <a:r>
              <a:rPr lang="en-US" dirty="0"/>
              <a:t>It looks like this.</a:t>
            </a:r>
          </a:p>
          <a:p>
            <a:r>
              <a:rPr lang="en-US" dirty="0"/>
              <a:t>All in all, for loops can be quite intimidating because there is a lot of code. But when it comes down to it, if you practice and memorize the right things, you’ll be able to use them like a pro in no time!</a:t>
            </a:r>
          </a:p>
        </p:txBody>
      </p:sp>
    </p:spTree>
    <p:extLst>
      <p:ext uri="{BB962C8B-B14F-4D97-AF65-F5344CB8AC3E}">
        <p14:creationId xmlns:p14="http://schemas.microsoft.com/office/powerpoint/2010/main" val="21395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dirty="0"/>
              <a:t>Does anyone have any questions? </a:t>
            </a:r>
            <a:r>
              <a:rPr lang="en-US" dirty="0"/>
              <a:t>Thanks!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Luckily we can prevent this with loops!</a:t>
            </a:r>
          </a:p>
          <a:p>
            <a:r>
              <a:rPr lang="en-US" dirty="0"/>
              <a:t>Loops allow developers to repeat code programmatically. This means they only have to write it once!</a:t>
            </a:r>
          </a:p>
          <a:p>
            <a:r>
              <a:rPr lang="en-US" dirty="0"/>
              <a:t>Let’s take a look at an example of a real life loop. See if you can catch when the clip starts to repeat. [play the video for about 2 mins]</a:t>
            </a:r>
          </a:p>
          <a:p>
            <a:r>
              <a:rPr lang="en-US" dirty="0"/>
              <a:t>Statements can be repeated a certain number of times using a for loop!</a:t>
            </a:r>
          </a:p>
        </p:txBody>
      </p:sp>
    </p:spTree>
    <p:extLst>
      <p:ext uri="{BB962C8B-B14F-4D97-AF65-F5344CB8AC3E}">
        <p14:creationId xmlns:p14="http://schemas.microsoft.com/office/powerpoint/2010/main" val="51215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Has anyone ever practiced meditation before? </a:t>
            </a:r>
            <a:r>
              <a:rPr lang="en-US" dirty="0"/>
              <a:t>Often, a meditator will repeat one mantra over and over again to help them enter a different state of mind. For example, “All I need is within me.” Let’s see what a repeated mantra would look like in code.</a:t>
            </a:r>
          </a:p>
          <a:p>
            <a:r>
              <a:rPr lang="en-US" dirty="0"/>
              <a:t>Take a look at these three lines.</a:t>
            </a:r>
          </a:p>
          <a:p>
            <a:r>
              <a:rPr lang="en-US" b="1" dirty="0"/>
              <a:t>Can anyone guess how many times this loop will execute?</a:t>
            </a:r>
            <a:endParaRPr lang="en-US" b="0" dirty="0"/>
          </a:p>
          <a:p>
            <a:r>
              <a:rPr lang="en-US" b="0" dirty="0"/>
              <a:t>10 times. This is because of the </a:t>
            </a:r>
            <a:r>
              <a:rPr lang="en-US" b="1" dirty="0"/>
              <a:t>10</a:t>
            </a:r>
            <a:r>
              <a:rPr lang="en-US" b="0" dirty="0"/>
              <a:t> here.</a:t>
            </a:r>
          </a:p>
          <a:p>
            <a:pPr lvl="0"/>
            <a:r>
              <a:rPr lang="en-US" b="1" dirty="0"/>
              <a:t>And when the loop executes, what will it do?</a:t>
            </a:r>
            <a:endParaRPr lang="en-US" b="0" dirty="0"/>
          </a:p>
          <a:p>
            <a:pPr lvl="0"/>
            <a:r>
              <a:rPr lang="en-US" b="0" dirty="0"/>
              <a:t>It will print out “All I need is within me.” This is because of that alert statement.</a:t>
            </a:r>
            <a:endParaRPr lang="en-US" b="0" i="0" dirty="0"/>
          </a:p>
          <a:p>
            <a:pPr lvl="0"/>
            <a:r>
              <a:rPr lang="en-US" b="0" i="0" dirty="0"/>
              <a:t>Note that, very similar to functions, the </a:t>
            </a:r>
            <a:r>
              <a:rPr lang="en-US" b="0" i="1" dirty="0"/>
              <a:t>body</a:t>
            </a:r>
            <a:r>
              <a:rPr lang="en-US" b="0" i="0" dirty="0"/>
              <a:t> of a for loop is between the curly brackets.</a:t>
            </a:r>
            <a:endParaRPr lang="en-US" b="1" dirty="0"/>
          </a:p>
          <a:p>
            <a:endParaRPr lang="en-US" dirty="0"/>
          </a:p>
        </p:txBody>
      </p:sp>
    </p:spTree>
    <p:extLst>
      <p:ext uri="{BB962C8B-B14F-4D97-AF65-F5344CB8AC3E}">
        <p14:creationId xmlns:p14="http://schemas.microsoft.com/office/powerpoint/2010/main" val="232871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Now let’s look at the whole thing again.</a:t>
            </a:r>
          </a:p>
          <a:p>
            <a:r>
              <a:rPr lang="en-US" b="1" dirty="0"/>
              <a:t>In total, what will these three lines do?</a:t>
            </a:r>
            <a:endParaRPr lang="en-US" b="0" dirty="0"/>
          </a:p>
          <a:p>
            <a:r>
              <a:rPr lang="en-US" b="0" dirty="0"/>
              <a:t>They will display the message (All I need is within me) 10 times! </a:t>
            </a:r>
          </a:p>
          <a:p>
            <a:endParaRPr lang="en-US" dirty="0"/>
          </a:p>
        </p:txBody>
      </p:sp>
    </p:spTree>
    <p:extLst>
      <p:ext uri="{BB962C8B-B14F-4D97-AF65-F5344CB8AC3E}">
        <p14:creationId xmlns:p14="http://schemas.microsoft.com/office/powerpoint/2010/main" val="3676418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So we talked about these important parts of the code, but what about the rest of it?</a:t>
            </a:r>
            <a:endParaRPr lang="en-US" dirty="0"/>
          </a:p>
        </p:txBody>
      </p:sp>
    </p:spTree>
    <p:extLst>
      <p:ext uri="{BB962C8B-B14F-4D97-AF65-F5344CB8AC3E}">
        <p14:creationId xmlns:p14="http://schemas.microsoft.com/office/powerpoint/2010/main" val="73377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Let’s take a look at this part.</a:t>
            </a:r>
          </a:p>
          <a:p>
            <a:r>
              <a:rPr lang="en-US" b="0" dirty="0"/>
              <a:t>This is all what’s known as </a:t>
            </a:r>
            <a:r>
              <a:rPr lang="en-US" b="0" i="1" dirty="0"/>
              <a:t>boiler-plate</a:t>
            </a:r>
            <a:r>
              <a:rPr lang="en-US" b="0" i="0" dirty="0"/>
              <a:t> code – it can look exactly the same every time you write it!</a:t>
            </a:r>
            <a:endParaRPr lang="en-US" b="0" dirty="0"/>
          </a:p>
          <a:p>
            <a:endParaRPr lang="en-US" dirty="0"/>
          </a:p>
        </p:txBody>
      </p:sp>
    </p:spTree>
    <p:extLst>
      <p:ext uri="{BB962C8B-B14F-4D97-AF65-F5344CB8AC3E}">
        <p14:creationId xmlns:p14="http://schemas.microsoft.com/office/powerpoint/2010/main" val="2540991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For simple loops, when you just want to repeat something a certain number of times, you should memorize this structure! For the basics, you’ll want to copy this code character for character whenever you make a new loop.</a:t>
            </a:r>
          </a:p>
          <a:p>
            <a:endParaRPr lang="en-US" dirty="0"/>
          </a:p>
        </p:txBody>
      </p:sp>
    </p:spTree>
    <p:extLst>
      <p:ext uri="{BB962C8B-B14F-4D97-AF65-F5344CB8AC3E}">
        <p14:creationId xmlns:p14="http://schemas.microsoft.com/office/powerpoint/2010/main" val="306629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92"/>
        <p:cNvGrpSpPr/>
        <p:nvPr/>
      </p:nvGrpSpPr>
      <p:grpSpPr>
        <a:xfrm>
          <a:off x="0" y="0"/>
          <a:ext cx="0" cy="0"/>
          <a:chOff x="0" y="0"/>
          <a:chExt cx="0" cy="0"/>
        </a:xfrm>
      </p:grpSpPr>
      <p:sp>
        <p:nvSpPr>
          <p:cNvPr id="193" name="Google Shape;193;p15"/>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1" r:id="rId3"/>
    <p:sldLayoutId id="2147483671" r:id="rId4"/>
    <p:sldLayoutId id="2147483672" r:id="rId5"/>
    <p:sldLayoutId id="2147483673" r:id="rId6"/>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plit.com/@HylandOutreach/Mantra#script.j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https://freepngimg.com/png/36514-daft-punk-hd" TargetMode="Externa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eplit.com/@HylandOutreach/TheCountWithLoops#script.j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xtEmJeojY0I?feature=oembed"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b="0" dirty="0"/>
              <a:t>For Loops</a:t>
            </a:r>
            <a:endParaRPr sz="11500" dirty="0">
              <a:solidFill>
                <a:schemeClr val="accent4">
                  <a:lumMod val="60000"/>
                  <a:lumOff val="40000"/>
                </a:schemeClr>
              </a:solidFill>
              <a:highlight>
                <a:schemeClr val="accent3"/>
              </a:highlight>
            </a:endParaRPr>
          </a:p>
        </p:txBody>
      </p:sp>
      <p:sp>
        <p:nvSpPr>
          <p:cNvPr id="445" name="Google Shape;445;p31"/>
          <p:cNvSpPr txBox="1">
            <a:spLocks noGrp="1"/>
          </p:cNvSpPr>
          <p:nvPr>
            <p:ph type="subTitle" idx="1"/>
          </p:nvPr>
        </p:nvSpPr>
        <p:spPr>
          <a:xfrm>
            <a:off x="717062" y="3854205"/>
            <a:ext cx="4152600" cy="599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Hy-Tech Club: Web 102</a:t>
            </a:r>
            <a:endParaRPr sz="2400"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p:cNvGrpSpPr>
            <a:grpSpLocks noChangeAspect="1"/>
          </p:cNvGrpSpPr>
          <p:nvPr/>
        </p:nvGrpSpPr>
        <p:grpSpPr>
          <a:xfrm>
            <a:off x="7811047" y="3760197"/>
            <a:ext cx="746555" cy="746555"/>
            <a:chOff x="4724400" y="2057400"/>
            <a:chExt cx="2743200" cy="2743200"/>
          </a:xfrm>
        </p:grpSpPr>
        <p:sp>
          <p:nvSpPr>
            <p:cNvPr id="11" name="Rectangle 1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492023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6" name="Rectangle 5">
            <a:extLst>
              <a:ext uri="{FF2B5EF4-FFF2-40B4-BE49-F238E27FC236}">
                <a16:creationId xmlns:a16="http://schemas.microsoft.com/office/drawing/2014/main" id="{753493BE-DD05-483F-BC81-B5F6273BC737}"/>
              </a:ext>
            </a:extLst>
          </p:cNvPr>
          <p:cNvSpPr/>
          <p:nvPr/>
        </p:nvSpPr>
        <p:spPr>
          <a:xfrm>
            <a:off x="720000" y="1430448"/>
            <a:ext cx="7704000" cy="3096285"/>
          </a:xfrm>
          <a:prstGeom prst="rect">
            <a:avLst/>
          </a:prstGeom>
          <a:solidFill>
            <a:srgbClr val="00B1F0"/>
          </a:solidFill>
          <a:ln>
            <a:solidFill>
              <a:srgbClr val="008E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0B9"/>
                </a:solidFill>
                <a:latin typeface="Miriam Libre" panose="00000500000000000000" pitchFamily="2" charset="-79"/>
                <a:cs typeface="Miriam Libre" panose="00000500000000000000" pitchFamily="2" charset="-79"/>
                <a:hlinkClick r:id="rId3">
                  <a:extLst>
                    <a:ext uri="{A12FA001-AC4F-418D-AE19-62706E023703}">
                      <ahyp:hlinkClr xmlns:ahyp="http://schemas.microsoft.com/office/drawing/2018/hyperlinkcolor" val="tx"/>
                    </a:ext>
                  </a:extLst>
                </a:hlinkClick>
              </a:rPr>
              <a:t>https://replit.com/@HylandOutreach/Mantra#script.js</a:t>
            </a:r>
            <a:endParaRPr lang="en-US" sz="6000" dirty="0">
              <a:solidFill>
                <a:srgbClr val="FFF0B9"/>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41188731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Breaking Down the Boiler-Plate</a:t>
            </a:r>
          </a:p>
        </p:txBody>
      </p:sp>
      <p:sp>
        <p:nvSpPr>
          <p:cNvPr id="6" name="TextBox 5">
            <a:extLst>
              <a:ext uri="{FF2B5EF4-FFF2-40B4-BE49-F238E27FC236}">
                <a16:creationId xmlns:a16="http://schemas.microsoft.com/office/drawing/2014/main" id="{0B15D75A-89AC-4382-8B17-4730DC6DA8D7}"/>
              </a:ext>
            </a:extLst>
          </p:cNvPr>
          <p:cNvSpPr txBox="1"/>
          <p:nvPr/>
        </p:nvSpPr>
        <p:spPr>
          <a:xfrm>
            <a:off x="845921" y="1400590"/>
            <a:ext cx="7452157"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for (</a:t>
            </a:r>
            <a:r>
              <a:rPr kumimoji="0" lang="en-US" sz="4400" b="1" i="1" u="none" strike="noStrike" kern="0" cap="none" spc="0" normalizeH="0" baseline="0" noProof="0" dirty="0" err="1">
                <a:ln>
                  <a:noFill/>
                </a:ln>
                <a:solidFill>
                  <a:srgbClr val="AA2FE6"/>
                </a:solidFill>
                <a:effectLst/>
                <a:uLnTx/>
                <a:uFillTx/>
                <a:latin typeface="Consolas" panose="020B0609020204030204" pitchFamily="49" charset="0"/>
                <a:cs typeface="Arial"/>
                <a:sym typeface="Arial"/>
              </a:rPr>
              <a:t>init</a:t>
            </a: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r>
              <a:rPr kumimoji="0" lang="en-US" sz="4400" b="0"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b="1" i="1" u="none" strike="noStrike" kern="0" cap="none" spc="0" normalizeH="0" baseline="0" noProof="0" dirty="0" err="1">
                <a:ln>
                  <a:noFill/>
                </a:ln>
                <a:solidFill>
                  <a:srgbClr val="FFA27A"/>
                </a:solidFill>
                <a:effectLst/>
                <a:uLnTx/>
                <a:uFillTx/>
                <a:latin typeface="Consolas" panose="020B0609020204030204" pitchFamily="49" charset="0"/>
                <a:cs typeface="Arial"/>
                <a:sym typeface="Arial"/>
              </a:rPr>
              <a:t>cond</a:t>
            </a: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r>
              <a:rPr kumimoji="0" lang="en-US" sz="4400" b="0"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b="1" i="1" u="none" strike="noStrike" kern="0" cap="none" spc="0" normalizeH="0" baseline="0" noProof="0" dirty="0" err="1">
                <a:ln>
                  <a:noFill/>
                </a:ln>
                <a:solidFill>
                  <a:srgbClr val="FFDF6D">
                    <a:lumMod val="75000"/>
                  </a:srgbClr>
                </a:solidFill>
                <a:effectLst/>
                <a:uLnTx/>
                <a:uFillTx/>
                <a:latin typeface="Consolas" panose="020B0609020204030204" pitchFamily="49" charset="0"/>
                <a:cs typeface="Arial"/>
                <a:sym typeface="Arial"/>
              </a:rPr>
              <a:t>inc</a:t>
            </a:r>
            <a:r>
              <a:rPr kumimoji="0" lang="en-US" sz="4400" b="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r>
              <a:rPr kumimoji="0" lang="en-US" sz="4400" b="0"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1800" b="1" i="0" u="none" strike="noStrike" kern="0" cap="none" spc="0" normalizeH="0" baseline="0" noProof="0" dirty="0">
                <a:ln>
                  <a:noFill/>
                </a:ln>
                <a:solidFill>
                  <a:srgbClr val="3F374B"/>
                </a:solidFill>
                <a:effectLst/>
                <a:uLnTx/>
                <a:uFillTx/>
                <a:latin typeface="Consolas" panose="020B0609020204030204" pitchFamily="49" charset="0"/>
                <a:cs typeface="Arial"/>
                <a:sym typeface="Arial"/>
              </a:rPr>
              <a:t> </a:t>
            </a:r>
            <a:r>
              <a:rPr kumimoji="0" lang="en-US" sz="4400" b="1" i="1" u="none" strike="noStrike" kern="0" cap="none" spc="0" normalizeH="0" baseline="0" noProof="0" dirty="0">
                <a:ln>
                  <a:noFill/>
                </a:ln>
                <a:solidFill>
                  <a:srgbClr val="24069D"/>
                </a:solidFill>
                <a:effectLst/>
                <a:uLnTx/>
                <a:uFillTx/>
                <a:latin typeface="Consolas" panose="020B0609020204030204" pitchFamily="49" charset="0"/>
                <a:cs typeface="Arial"/>
                <a:sym typeface="Arial"/>
              </a:rPr>
              <a:t>body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i="0" u="none" strike="noStrike" kern="0" cap="none" spc="0" normalizeH="0" baseline="0" noProof="0" dirty="0">
                <a:ln>
                  <a:noFill/>
                </a:ln>
                <a:solidFill>
                  <a:schemeClr val="accent5">
                    <a:lumMod val="85000"/>
                  </a:schemeClr>
                </a:solidFill>
                <a:effectLst/>
                <a:uLnTx/>
                <a:uFillTx/>
                <a:latin typeface="Consolas" panose="020B0609020204030204" pitchFamily="49" charset="0"/>
                <a:cs typeface="Arial"/>
                <a:sym typeface="Arial"/>
              </a:rPr>
              <a:t>}</a:t>
            </a:r>
          </a:p>
        </p:txBody>
      </p:sp>
      <p:sp>
        <p:nvSpPr>
          <p:cNvPr id="8" name="TextBox 7">
            <a:extLst>
              <a:ext uri="{FF2B5EF4-FFF2-40B4-BE49-F238E27FC236}">
                <a16:creationId xmlns:a16="http://schemas.microsoft.com/office/drawing/2014/main" id="{11D31603-2A49-49E3-9577-4E4243E7E03C}"/>
              </a:ext>
            </a:extLst>
          </p:cNvPr>
          <p:cNvSpPr txBox="1"/>
          <p:nvPr/>
        </p:nvSpPr>
        <p:spPr>
          <a:xfrm>
            <a:off x="546652" y="4066139"/>
            <a:ext cx="8050695" cy="523220"/>
          </a:xfrm>
          <a:prstGeom prst="rect">
            <a:avLst/>
          </a:prstGeom>
          <a:noFill/>
        </p:spPr>
        <p:txBody>
          <a:bodyPr wrap="square">
            <a:spAutoFit/>
          </a:bodyPr>
          <a:lstStyle/>
          <a:p>
            <a:r>
              <a:rPr lang="en-US" sz="2800" dirty="0">
                <a:solidFill>
                  <a:srgbClr val="FF16B0"/>
                </a:solidFill>
                <a:effectLst/>
                <a:latin typeface="Consolas" panose="020B0609020204030204" pitchFamily="49" charset="0"/>
              </a:rPr>
              <a:t>for</a:t>
            </a:r>
            <a:r>
              <a:rPr lang="en-US" sz="2800" dirty="0">
                <a:solidFill>
                  <a:srgbClr val="3F374B"/>
                </a:solidFill>
                <a:effectLst/>
                <a:latin typeface="Consolas" panose="020B0609020204030204" pitchFamily="49" charset="0"/>
              </a:rPr>
              <a:t> (</a:t>
            </a:r>
            <a:r>
              <a:rPr lang="en-US" sz="2800" dirty="0">
                <a:solidFill>
                  <a:srgbClr val="FF16B0"/>
                </a:solidFill>
                <a:effectLst/>
                <a:latin typeface="Consolas" panose="020B0609020204030204" pitchFamily="49" charset="0"/>
              </a:rPr>
              <a:t>let</a:t>
            </a:r>
            <a:r>
              <a:rPr lang="en-US" sz="2800" dirty="0">
                <a:solidFill>
                  <a:srgbClr val="3F374B"/>
                </a:solidFill>
                <a:effectLst/>
                <a:latin typeface="Consolas" panose="020B0609020204030204" pitchFamily="49" charset="0"/>
              </a:rPr>
              <a:t> </a:t>
            </a:r>
            <a:r>
              <a:rPr lang="en-US" sz="2800" dirty="0" err="1">
                <a:solidFill>
                  <a:srgbClr val="4D5EFF"/>
                </a:solidFill>
                <a:effectLst/>
                <a:latin typeface="Consolas" panose="020B0609020204030204" pitchFamily="49" charset="0"/>
              </a:rPr>
              <a:t>i</a:t>
            </a:r>
            <a:r>
              <a:rPr lang="en-US" sz="2800" dirty="0">
                <a:solidFill>
                  <a:srgbClr val="FF16B0"/>
                </a:solidFill>
                <a:effectLst/>
                <a:latin typeface="Consolas" panose="020B0609020204030204" pitchFamily="49" charset="0"/>
              </a:rPr>
              <a:t>=</a:t>
            </a:r>
            <a:r>
              <a:rPr lang="en-US" sz="2800" dirty="0">
                <a:solidFill>
                  <a:schemeClr val="accent1"/>
                </a:solidFill>
                <a:effectLst/>
                <a:latin typeface="Consolas" panose="020B0609020204030204" pitchFamily="49" charset="0"/>
              </a:rPr>
              <a:t>0</a:t>
            </a:r>
            <a:r>
              <a:rPr lang="en-US" sz="2800" dirty="0">
                <a:solidFill>
                  <a:srgbClr val="3F374B"/>
                </a:solidFill>
                <a:effectLst/>
                <a:latin typeface="Consolas" panose="020B0609020204030204" pitchFamily="49" charset="0"/>
              </a:rPr>
              <a:t>; </a:t>
            </a:r>
            <a:r>
              <a:rPr lang="en-US" sz="2800" dirty="0" err="1">
                <a:solidFill>
                  <a:srgbClr val="4D5EFF"/>
                </a:solidFill>
                <a:effectLst/>
                <a:latin typeface="Consolas" panose="020B0609020204030204" pitchFamily="49" charset="0"/>
              </a:rPr>
              <a:t>i</a:t>
            </a:r>
            <a:r>
              <a:rPr lang="en-US" sz="2800" dirty="0">
                <a:solidFill>
                  <a:srgbClr val="FF16B0"/>
                </a:solidFill>
                <a:effectLst/>
                <a:latin typeface="Consolas" panose="020B0609020204030204" pitchFamily="49" charset="0"/>
              </a:rPr>
              <a:t>&lt;</a:t>
            </a:r>
            <a:r>
              <a:rPr lang="en-US" sz="2800" dirty="0">
                <a:solidFill>
                  <a:schemeClr val="accent1"/>
                </a:solidFill>
                <a:effectLst/>
                <a:latin typeface="Consolas" panose="020B0609020204030204" pitchFamily="49" charset="0"/>
              </a:rPr>
              <a:t>1</a:t>
            </a:r>
            <a:r>
              <a:rPr lang="en-US" sz="2800" dirty="0">
                <a:solidFill>
                  <a:srgbClr val="3F374B"/>
                </a:solidFill>
                <a:effectLst/>
                <a:latin typeface="Consolas" panose="020B0609020204030204" pitchFamily="49" charset="0"/>
              </a:rPr>
              <a:t>; </a:t>
            </a:r>
            <a:r>
              <a:rPr lang="en-US" sz="2800" dirty="0" err="1">
                <a:solidFill>
                  <a:srgbClr val="4D5EFF"/>
                </a:solidFill>
                <a:effectLst/>
                <a:latin typeface="Consolas" panose="020B0609020204030204" pitchFamily="49" charset="0"/>
              </a:rPr>
              <a:t>i</a:t>
            </a:r>
            <a:r>
              <a:rPr lang="en-US" sz="2800" dirty="0">
                <a:solidFill>
                  <a:srgbClr val="FF16B0"/>
                </a:solidFill>
                <a:effectLst/>
                <a:latin typeface="Consolas" panose="020B0609020204030204" pitchFamily="49" charset="0"/>
              </a:rPr>
              <a:t>++</a:t>
            </a:r>
            <a:r>
              <a:rPr lang="en-US" sz="2800" dirty="0">
                <a:solidFill>
                  <a:srgbClr val="3F374B"/>
                </a:solidFill>
                <a:effectLst/>
                <a:latin typeface="Consolas" panose="020B0609020204030204" pitchFamily="49" charset="0"/>
              </a:rPr>
              <a:t>) { </a:t>
            </a:r>
            <a:r>
              <a:rPr lang="en-US" sz="2800" dirty="0">
                <a:solidFill>
                  <a:srgbClr val="251B50"/>
                </a:solidFill>
                <a:effectLst/>
                <a:latin typeface="Consolas" panose="020B0609020204030204" pitchFamily="49" charset="0"/>
              </a:rPr>
              <a:t>alert</a:t>
            </a:r>
            <a:r>
              <a:rPr lang="en-US" sz="2800" dirty="0">
                <a:solidFill>
                  <a:srgbClr val="3F374B"/>
                </a:solidFill>
                <a:effectLst/>
                <a:latin typeface="Consolas" panose="020B0609020204030204" pitchFamily="49" charset="0"/>
              </a:rPr>
              <a:t>(</a:t>
            </a:r>
            <a:r>
              <a:rPr lang="en-US" sz="2800" dirty="0">
                <a:solidFill>
                  <a:srgbClr val="C300FF"/>
                </a:solidFill>
                <a:effectLst/>
                <a:latin typeface="Consolas" panose="020B0609020204030204" pitchFamily="49" charset="0"/>
              </a:rPr>
              <a:t>"</a:t>
            </a:r>
            <a:r>
              <a:rPr lang="en-US" sz="2800" dirty="0">
                <a:solidFill>
                  <a:srgbClr val="C300FF"/>
                </a:solidFill>
                <a:latin typeface="Consolas" panose="020B0609020204030204" pitchFamily="49" charset="0"/>
              </a:rPr>
              <a:t>hi</a:t>
            </a:r>
            <a:r>
              <a:rPr lang="en-US" sz="2800" dirty="0">
                <a:solidFill>
                  <a:srgbClr val="C300FF"/>
                </a:solidFill>
                <a:effectLst/>
                <a:latin typeface="Consolas" panose="020B0609020204030204" pitchFamily="49" charset="0"/>
              </a:rPr>
              <a:t>"</a:t>
            </a:r>
            <a:r>
              <a:rPr lang="en-US" sz="2800" dirty="0">
                <a:solidFill>
                  <a:srgbClr val="3F374B"/>
                </a:solidFill>
                <a:effectLst/>
                <a:latin typeface="Consolas" panose="020B0609020204030204" pitchFamily="49" charset="0"/>
              </a:rPr>
              <a:t>); }</a:t>
            </a:r>
            <a:endParaRPr lang="en-US" sz="2800" dirty="0">
              <a:solidFill>
                <a:srgbClr val="19152C"/>
              </a:solidFill>
              <a:effectLs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C88D9005-F450-4A61-92D2-1C044027E373}"/>
              </a:ext>
            </a:extLst>
          </p:cNvPr>
          <p:cNvCxnSpPr>
            <a:cxnSpLocks/>
          </p:cNvCxnSpPr>
          <p:nvPr/>
        </p:nvCxnSpPr>
        <p:spPr>
          <a:xfrm flipV="1">
            <a:off x="2569267" y="2109425"/>
            <a:ext cx="611805" cy="1956715"/>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CF5558-6D3D-40F2-ADF4-F06AB2BA2340}"/>
              </a:ext>
            </a:extLst>
          </p:cNvPr>
          <p:cNvCxnSpPr>
            <a:cxnSpLocks/>
          </p:cNvCxnSpPr>
          <p:nvPr/>
        </p:nvCxnSpPr>
        <p:spPr>
          <a:xfrm flipV="1">
            <a:off x="3707296" y="2109425"/>
            <a:ext cx="1197122" cy="1956714"/>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746405-6451-4C74-8E78-90233D65367F}"/>
              </a:ext>
            </a:extLst>
          </p:cNvPr>
          <p:cNvCxnSpPr>
            <a:cxnSpLocks/>
          </p:cNvCxnSpPr>
          <p:nvPr/>
        </p:nvCxnSpPr>
        <p:spPr>
          <a:xfrm flipV="1">
            <a:off x="4740419" y="2109425"/>
            <a:ext cx="1789590" cy="195671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802DF6-D582-4B2A-8C22-9E8331D7D029}"/>
              </a:ext>
            </a:extLst>
          </p:cNvPr>
          <p:cNvCxnSpPr>
            <a:cxnSpLocks/>
          </p:cNvCxnSpPr>
          <p:nvPr/>
        </p:nvCxnSpPr>
        <p:spPr>
          <a:xfrm flipH="1" flipV="1">
            <a:off x="2643809" y="2571750"/>
            <a:ext cx="4094922" cy="155528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B6C431A-A093-41F7-BDD1-52D8620C2401}"/>
              </a:ext>
            </a:extLst>
          </p:cNvPr>
          <p:cNvSpPr/>
          <p:nvPr/>
        </p:nvSpPr>
        <p:spPr>
          <a:xfrm>
            <a:off x="3181072" y="970178"/>
            <a:ext cx="556592" cy="523220"/>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latin typeface="Miriam Libre" panose="00000500000000000000" pitchFamily="2" charset="-79"/>
                <a:cs typeface="Miriam Libre" panose="00000500000000000000" pitchFamily="2" charset="-79"/>
              </a:rPr>
              <a:t>1</a:t>
            </a:r>
            <a:endParaRPr lang="en-US" b="1" dirty="0">
              <a:solidFill>
                <a:schemeClr val="bg2"/>
              </a:solidFill>
              <a:latin typeface="Miriam Libre" panose="00000500000000000000" pitchFamily="2" charset="-79"/>
              <a:cs typeface="Miriam Libre" panose="00000500000000000000" pitchFamily="2" charset="-79"/>
            </a:endParaRPr>
          </a:p>
        </p:txBody>
      </p:sp>
      <p:sp>
        <p:nvSpPr>
          <p:cNvPr id="27" name="Oval 26">
            <a:extLst>
              <a:ext uri="{FF2B5EF4-FFF2-40B4-BE49-F238E27FC236}">
                <a16:creationId xmlns:a16="http://schemas.microsoft.com/office/drawing/2014/main" id="{38B36C3E-AA98-4475-AA2F-1CC1D4CBE771}"/>
              </a:ext>
            </a:extLst>
          </p:cNvPr>
          <p:cNvSpPr/>
          <p:nvPr/>
        </p:nvSpPr>
        <p:spPr>
          <a:xfrm>
            <a:off x="4691270" y="1000625"/>
            <a:ext cx="556592" cy="5232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latin typeface="Miriam Libre" panose="00000500000000000000" pitchFamily="2" charset="-79"/>
                <a:cs typeface="Miriam Libre" panose="00000500000000000000" pitchFamily="2" charset="-79"/>
              </a:rPr>
              <a:t>2</a:t>
            </a:r>
            <a:endParaRPr lang="en-US" b="1" dirty="0">
              <a:solidFill>
                <a:schemeClr val="accent1"/>
              </a:solidFill>
              <a:latin typeface="Miriam Libre" panose="00000500000000000000" pitchFamily="2" charset="-79"/>
              <a:cs typeface="Miriam Libre" panose="00000500000000000000" pitchFamily="2" charset="-79"/>
            </a:endParaRPr>
          </a:p>
        </p:txBody>
      </p:sp>
      <p:sp>
        <p:nvSpPr>
          <p:cNvPr id="28" name="Oval 27">
            <a:extLst>
              <a:ext uri="{FF2B5EF4-FFF2-40B4-BE49-F238E27FC236}">
                <a16:creationId xmlns:a16="http://schemas.microsoft.com/office/drawing/2014/main" id="{125B7A5B-8534-4C48-9843-4FD2C1F8A345}"/>
              </a:ext>
            </a:extLst>
          </p:cNvPr>
          <p:cNvSpPr/>
          <p:nvPr/>
        </p:nvSpPr>
        <p:spPr>
          <a:xfrm>
            <a:off x="1382635" y="2746071"/>
            <a:ext cx="556592" cy="52322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4"/>
                </a:solidFill>
                <a:latin typeface="Miriam Libre" panose="00000500000000000000" pitchFamily="2" charset="-79"/>
                <a:cs typeface="Miriam Libre" panose="00000500000000000000" pitchFamily="2" charset="-79"/>
              </a:rPr>
              <a:t>3</a:t>
            </a:r>
            <a:endParaRPr lang="en-US" b="1" dirty="0">
              <a:solidFill>
                <a:schemeClr val="accent4"/>
              </a:solidFill>
              <a:latin typeface="Miriam Libre" panose="00000500000000000000" pitchFamily="2" charset="-79"/>
              <a:cs typeface="Miriam Libre" panose="00000500000000000000" pitchFamily="2" charset="-79"/>
            </a:endParaRPr>
          </a:p>
        </p:txBody>
      </p:sp>
      <p:sp>
        <p:nvSpPr>
          <p:cNvPr id="29" name="Oval 28">
            <a:extLst>
              <a:ext uri="{FF2B5EF4-FFF2-40B4-BE49-F238E27FC236}">
                <a16:creationId xmlns:a16="http://schemas.microsoft.com/office/drawing/2014/main" id="{34976D78-73B4-4B76-A282-07BE53C4349B}"/>
              </a:ext>
            </a:extLst>
          </p:cNvPr>
          <p:cNvSpPr/>
          <p:nvPr/>
        </p:nvSpPr>
        <p:spPr>
          <a:xfrm>
            <a:off x="6683516" y="2146696"/>
            <a:ext cx="556592" cy="52322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Miriam Libre" panose="00000500000000000000" pitchFamily="2" charset="-79"/>
                <a:cs typeface="Miriam Libre" panose="00000500000000000000" pitchFamily="2" charset="-79"/>
              </a:rPr>
              <a:t>4</a:t>
            </a:r>
            <a:endParaRPr lang="en-US" b="1" dirty="0">
              <a:solidFill>
                <a:schemeClr val="accent2"/>
              </a:solidFill>
              <a:latin typeface="Miriam Libre" panose="00000500000000000000" pitchFamily="2" charset="-79"/>
              <a:cs typeface="Miriam Libre" panose="00000500000000000000" pitchFamily="2" charset="-79"/>
            </a:endParaRPr>
          </a:p>
        </p:txBody>
      </p:sp>
      <p:sp>
        <p:nvSpPr>
          <p:cNvPr id="30" name="Oval 29">
            <a:extLst>
              <a:ext uri="{FF2B5EF4-FFF2-40B4-BE49-F238E27FC236}">
                <a16:creationId xmlns:a16="http://schemas.microsoft.com/office/drawing/2014/main" id="{3DE85BE5-1CC3-43D0-8F59-15C19C079703}"/>
              </a:ext>
            </a:extLst>
          </p:cNvPr>
          <p:cNvSpPr/>
          <p:nvPr/>
        </p:nvSpPr>
        <p:spPr>
          <a:xfrm>
            <a:off x="5057925" y="2112582"/>
            <a:ext cx="556592" cy="5232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latin typeface="Miriam Libre" panose="00000500000000000000" pitchFamily="2" charset="-79"/>
                <a:cs typeface="Miriam Libre" panose="00000500000000000000" pitchFamily="2" charset="-79"/>
              </a:rPr>
              <a:t>5</a:t>
            </a:r>
            <a:endParaRPr lang="en-US" b="1" dirty="0">
              <a:solidFill>
                <a:schemeClr val="accent1"/>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27157272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1" nodeType="clickEffect">
                                  <p:stCondLst>
                                    <p:cond delay="0"/>
                                  </p:stCondLst>
                                  <p:childTnLst>
                                    <p:animEffect transition="out" filter="fade">
                                      <p:cBhvr>
                                        <p:cTn id="51" dur="500" tmFilter="0, 0; .2, .5; .8, .5; 1, 0"/>
                                        <p:tgtEl>
                                          <p:spTgt spid="28"/>
                                        </p:tgtEl>
                                      </p:cBhvr>
                                    </p:animEffect>
                                    <p:animScale>
                                      <p:cBhvr>
                                        <p:cTn id="52" dur="250" autoRev="1" fill="hold"/>
                                        <p:tgtEl>
                                          <p:spTgt spid="28"/>
                                        </p:tgtEl>
                                      </p:cBhvr>
                                      <p:by x="105000" y="105000"/>
                                    </p:animScale>
                                  </p:childTnLst>
                                </p:cTn>
                              </p:par>
                            </p:childTnLst>
                          </p:cTn>
                        </p:par>
                        <p:par>
                          <p:cTn id="53" fill="hold">
                            <p:stCondLst>
                              <p:cond delay="500"/>
                            </p:stCondLst>
                            <p:childTnLst>
                              <p:par>
                                <p:cTn id="54" presetID="26" presetClass="emph" presetSubtype="0" fill="hold" grpId="2" nodeType="afterEffect">
                                  <p:stCondLst>
                                    <p:cond delay="0"/>
                                  </p:stCondLst>
                                  <p:childTnLst>
                                    <p:animEffect transition="out" filter="fade">
                                      <p:cBhvr>
                                        <p:cTn id="55" dur="500" tmFilter="0, 0; .2, .5; .8, .5; 1, 0"/>
                                        <p:tgtEl>
                                          <p:spTgt spid="28"/>
                                        </p:tgtEl>
                                      </p:cBhvr>
                                    </p:animEffect>
                                    <p:animScale>
                                      <p:cBhvr>
                                        <p:cTn id="56" dur="250" autoRev="1" fill="hold"/>
                                        <p:tgtEl>
                                          <p:spTgt spid="28"/>
                                        </p:tgtEl>
                                      </p:cBhvr>
                                      <p:by x="105000" y="105000"/>
                                    </p:animScale>
                                  </p:childTnLst>
                                </p:cTn>
                              </p:par>
                            </p:childTnLst>
                          </p:cTn>
                        </p:par>
                        <p:par>
                          <p:cTn id="57" fill="hold">
                            <p:stCondLst>
                              <p:cond delay="1000"/>
                            </p:stCondLst>
                            <p:childTnLst>
                              <p:par>
                                <p:cTn id="58" presetID="26" presetClass="emph" presetSubtype="0" fill="hold" grpId="1" nodeType="afterEffect">
                                  <p:stCondLst>
                                    <p:cond delay="0"/>
                                  </p:stCondLst>
                                  <p:childTnLst>
                                    <p:animEffect transition="out" filter="fade">
                                      <p:cBhvr>
                                        <p:cTn id="59" dur="500" tmFilter="0, 0; .2, .5; .8, .5; 1, 0"/>
                                        <p:tgtEl>
                                          <p:spTgt spid="29"/>
                                        </p:tgtEl>
                                      </p:cBhvr>
                                    </p:animEffect>
                                    <p:animScale>
                                      <p:cBhvr>
                                        <p:cTn id="60" dur="250" autoRev="1" fill="hold"/>
                                        <p:tgtEl>
                                          <p:spTgt spid="29"/>
                                        </p:tgtEl>
                                      </p:cBhvr>
                                      <p:by x="105000" y="105000"/>
                                    </p:animScale>
                                  </p:childTnLst>
                                </p:cTn>
                              </p:par>
                            </p:childTnLst>
                          </p:cTn>
                        </p:par>
                        <p:par>
                          <p:cTn id="61" fill="hold">
                            <p:stCondLst>
                              <p:cond delay="1500"/>
                            </p:stCondLst>
                            <p:childTnLst>
                              <p:par>
                                <p:cTn id="62" presetID="26" presetClass="emph" presetSubtype="0" fill="hold" grpId="2" nodeType="afterEffect">
                                  <p:stCondLst>
                                    <p:cond delay="0"/>
                                  </p:stCondLst>
                                  <p:childTnLst>
                                    <p:animEffect transition="out" filter="fade">
                                      <p:cBhvr>
                                        <p:cTn id="63" dur="500" tmFilter="0, 0; .2, .5; .8, .5; 1, 0"/>
                                        <p:tgtEl>
                                          <p:spTgt spid="29"/>
                                        </p:tgtEl>
                                      </p:cBhvr>
                                    </p:animEffect>
                                    <p:animScale>
                                      <p:cBhvr>
                                        <p:cTn id="64" dur="250" autoRev="1" fill="hold"/>
                                        <p:tgtEl>
                                          <p:spTgt spid="29"/>
                                        </p:tgtEl>
                                      </p:cBhvr>
                                      <p:by x="105000" y="105000"/>
                                    </p:animScale>
                                  </p:childTnLst>
                                </p:cTn>
                              </p:par>
                            </p:childTnLst>
                          </p:cTn>
                        </p:par>
                        <p:par>
                          <p:cTn id="65" fill="hold">
                            <p:stCondLst>
                              <p:cond delay="2000"/>
                            </p:stCondLst>
                            <p:childTnLst>
                              <p:par>
                                <p:cTn id="66" presetID="26" presetClass="emph" presetSubtype="0" fill="hold" grpId="1" nodeType="afterEffect">
                                  <p:stCondLst>
                                    <p:cond delay="0"/>
                                  </p:stCondLst>
                                  <p:childTnLst>
                                    <p:animEffect transition="out" filter="fade">
                                      <p:cBhvr>
                                        <p:cTn id="67" dur="500" tmFilter="0, 0; .2, .5; .8, .5; 1, 0"/>
                                        <p:tgtEl>
                                          <p:spTgt spid="30"/>
                                        </p:tgtEl>
                                      </p:cBhvr>
                                    </p:animEffect>
                                    <p:animScale>
                                      <p:cBhvr>
                                        <p:cTn id="68" dur="250" autoRev="1" fill="hold"/>
                                        <p:tgtEl>
                                          <p:spTgt spid="30"/>
                                        </p:tgtEl>
                                      </p:cBhvr>
                                      <p:by x="105000" y="105000"/>
                                    </p:animScale>
                                  </p:childTnLst>
                                </p:cTn>
                              </p:par>
                            </p:childTnLst>
                          </p:cTn>
                        </p:par>
                        <p:par>
                          <p:cTn id="69" fill="hold">
                            <p:stCondLst>
                              <p:cond delay="2500"/>
                            </p:stCondLst>
                            <p:childTnLst>
                              <p:par>
                                <p:cTn id="70" presetID="26" presetClass="emph" presetSubtype="0" fill="hold" grpId="2" nodeType="afterEffect">
                                  <p:stCondLst>
                                    <p:cond delay="0"/>
                                  </p:stCondLst>
                                  <p:childTnLst>
                                    <p:animEffect transition="out" filter="fade">
                                      <p:cBhvr>
                                        <p:cTn id="71" dur="500" tmFilter="0, 0; .2, .5; .8, .5; 1, 0"/>
                                        <p:tgtEl>
                                          <p:spTgt spid="30"/>
                                        </p:tgtEl>
                                      </p:cBhvr>
                                    </p:animEffect>
                                    <p:animScale>
                                      <p:cBhvr>
                                        <p:cTn id="72" dur="250" autoRev="1" fill="hold"/>
                                        <p:tgtEl>
                                          <p:spTgt spid="30"/>
                                        </p:tgtEl>
                                      </p:cBhvr>
                                      <p:by x="105000" y="105000"/>
                                    </p:animScale>
                                  </p:childTnLst>
                                </p:cTn>
                              </p:par>
                            </p:childTnLst>
                          </p:cTn>
                        </p:par>
                        <p:par>
                          <p:cTn id="73" fill="hold">
                            <p:stCondLst>
                              <p:cond delay="3000"/>
                            </p:stCondLst>
                            <p:childTnLst>
                              <p:par>
                                <p:cTn id="74" presetID="26" presetClass="emph" presetSubtype="0" fill="hold" grpId="3" nodeType="afterEffect">
                                  <p:stCondLst>
                                    <p:cond delay="1000"/>
                                  </p:stCondLst>
                                  <p:childTnLst>
                                    <p:animEffect transition="out" filter="fade">
                                      <p:cBhvr>
                                        <p:cTn id="75" dur="500" tmFilter="0, 0; .2, .5; .8, .5; 1, 0"/>
                                        <p:tgtEl>
                                          <p:spTgt spid="28"/>
                                        </p:tgtEl>
                                      </p:cBhvr>
                                    </p:animEffect>
                                    <p:animScale>
                                      <p:cBhvr>
                                        <p:cTn id="76" dur="250" autoRev="1" fill="hold"/>
                                        <p:tgtEl>
                                          <p:spTgt spid="28"/>
                                        </p:tgtEl>
                                      </p:cBhvr>
                                      <p:by x="105000" y="105000"/>
                                    </p:animScale>
                                  </p:childTnLst>
                                </p:cTn>
                              </p:par>
                            </p:childTnLst>
                          </p:cTn>
                        </p:par>
                        <p:par>
                          <p:cTn id="77" fill="hold">
                            <p:stCondLst>
                              <p:cond delay="4500"/>
                            </p:stCondLst>
                            <p:childTnLst>
                              <p:par>
                                <p:cTn id="78" presetID="26" presetClass="emph" presetSubtype="0" fill="hold" grpId="4" nodeType="afterEffect">
                                  <p:stCondLst>
                                    <p:cond delay="0"/>
                                  </p:stCondLst>
                                  <p:childTnLst>
                                    <p:animEffect transition="out" filter="fade">
                                      <p:cBhvr>
                                        <p:cTn id="79" dur="500" tmFilter="0, 0; .2, .5; .8, .5; 1, 0"/>
                                        <p:tgtEl>
                                          <p:spTgt spid="28"/>
                                        </p:tgtEl>
                                      </p:cBhvr>
                                    </p:animEffect>
                                    <p:animScale>
                                      <p:cBhvr>
                                        <p:cTn id="80" dur="250" autoRev="1" fill="hold"/>
                                        <p:tgtEl>
                                          <p:spTgt spid="28"/>
                                        </p:tgtEl>
                                      </p:cBhvr>
                                      <p:by x="105000" y="105000"/>
                                    </p:animScale>
                                  </p:childTnLst>
                                </p:cTn>
                              </p:par>
                            </p:childTnLst>
                          </p:cTn>
                        </p:par>
                        <p:par>
                          <p:cTn id="81" fill="hold">
                            <p:stCondLst>
                              <p:cond delay="5000"/>
                            </p:stCondLst>
                            <p:childTnLst>
                              <p:par>
                                <p:cTn id="82" presetID="26" presetClass="emph" presetSubtype="0" fill="hold" grpId="3" nodeType="afterEffect">
                                  <p:stCondLst>
                                    <p:cond delay="0"/>
                                  </p:stCondLst>
                                  <p:childTnLst>
                                    <p:animEffect transition="out" filter="fade">
                                      <p:cBhvr>
                                        <p:cTn id="83" dur="500" tmFilter="0, 0; .2, .5; .8, .5; 1, 0"/>
                                        <p:tgtEl>
                                          <p:spTgt spid="29"/>
                                        </p:tgtEl>
                                      </p:cBhvr>
                                    </p:animEffect>
                                    <p:animScale>
                                      <p:cBhvr>
                                        <p:cTn id="84" dur="250" autoRev="1" fill="hold"/>
                                        <p:tgtEl>
                                          <p:spTgt spid="29"/>
                                        </p:tgtEl>
                                      </p:cBhvr>
                                      <p:by x="105000" y="105000"/>
                                    </p:animScale>
                                  </p:childTnLst>
                                </p:cTn>
                              </p:par>
                            </p:childTnLst>
                          </p:cTn>
                        </p:par>
                        <p:par>
                          <p:cTn id="85" fill="hold">
                            <p:stCondLst>
                              <p:cond delay="5500"/>
                            </p:stCondLst>
                            <p:childTnLst>
                              <p:par>
                                <p:cTn id="86" presetID="26" presetClass="emph" presetSubtype="0" fill="hold" grpId="4" nodeType="afterEffect">
                                  <p:stCondLst>
                                    <p:cond delay="0"/>
                                  </p:stCondLst>
                                  <p:childTnLst>
                                    <p:animEffect transition="out" filter="fade">
                                      <p:cBhvr>
                                        <p:cTn id="87" dur="500" tmFilter="0, 0; .2, .5; .8, .5; 1, 0"/>
                                        <p:tgtEl>
                                          <p:spTgt spid="29"/>
                                        </p:tgtEl>
                                      </p:cBhvr>
                                    </p:animEffect>
                                    <p:animScale>
                                      <p:cBhvr>
                                        <p:cTn id="88" dur="250" autoRev="1" fill="hold"/>
                                        <p:tgtEl>
                                          <p:spTgt spid="29"/>
                                        </p:tgtEl>
                                      </p:cBhvr>
                                      <p:by x="105000" y="105000"/>
                                    </p:animScale>
                                  </p:childTnLst>
                                </p:cTn>
                              </p:par>
                            </p:childTnLst>
                          </p:cTn>
                        </p:par>
                        <p:par>
                          <p:cTn id="89" fill="hold">
                            <p:stCondLst>
                              <p:cond delay="6000"/>
                            </p:stCondLst>
                            <p:childTnLst>
                              <p:par>
                                <p:cTn id="90" presetID="26" presetClass="emph" presetSubtype="0" fill="hold" grpId="3" nodeType="afterEffect">
                                  <p:stCondLst>
                                    <p:cond delay="0"/>
                                  </p:stCondLst>
                                  <p:childTnLst>
                                    <p:animEffect transition="out" filter="fade">
                                      <p:cBhvr>
                                        <p:cTn id="91" dur="500" tmFilter="0, 0; .2, .5; .8, .5; 1, 0"/>
                                        <p:tgtEl>
                                          <p:spTgt spid="30"/>
                                        </p:tgtEl>
                                      </p:cBhvr>
                                    </p:animEffect>
                                    <p:animScale>
                                      <p:cBhvr>
                                        <p:cTn id="92" dur="250" autoRev="1" fill="hold"/>
                                        <p:tgtEl>
                                          <p:spTgt spid="30"/>
                                        </p:tgtEl>
                                      </p:cBhvr>
                                      <p:by x="105000" y="105000"/>
                                    </p:animScale>
                                  </p:childTnLst>
                                </p:cTn>
                              </p:par>
                            </p:childTnLst>
                          </p:cTn>
                        </p:par>
                        <p:par>
                          <p:cTn id="93" fill="hold">
                            <p:stCondLst>
                              <p:cond delay="6500"/>
                            </p:stCondLst>
                            <p:childTnLst>
                              <p:par>
                                <p:cTn id="94" presetID="26" presetClass="emph" presetSubtype="0" fill="hold" grpId="4" nodeType="afterEffect">
                                  <p:stCondLst>
                                    <p:cond delay="0"/>
                                  </p:stCondLst>
                                  <p:childTnLst>
                                    <p:animEffect transition="out" filter="fade">
                                      <p:cBhvr>
                                        <p:cTn id="95" dur="500" tmFilter="0, 0; .2, .5; .8, .5; 1, 0"/>
                                        <p:tgtEl>
                                          <p:spTgt spid="30"/>
                                        </p:tgtEl>
                                      </p:cBhvr>
                                    </p:animEffect>
                                    <p:animScale>
                                      <p:cBhvr>
                                        <p:cTn id="96"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animBg="1"/>
      <p:bldP spid="27" grpId="0"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0</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&lt;</a:t>
            </a:r>
            <a:r>
              <a:rPr lang="en-US" sz="3600" b="0" dirty="0">
                <a:solidFill>
                  <a:srgbClr val="3F374B"/>
                </a:solidFill>
                <a:effectLst/>
                <a:latin typeface="Consolas" panose="020B0609020204030204" pitchFamily="49" charset="0"/>
              </a:rPr>
              <a:t> </a:t>
            </a:r>
            <a:r>
              <a:rPr lang="en-US" sz="3600" b="0"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a:solidFill>
                  <a:srgbClr val="4D5EFF"/>
                </a:solidFill>
                <a:effectLst/>
                <a:latin typeface="Consolas" panose="020B0609020204030204" pitchFamily="49" charset="0"/>
              </a:rPr>
              <a:t>current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4D5EFF"/>
                </a:solidFill>
                <a:effectLst/>
                <a:latin typeface="Consolas" panose="020B0609020204030204" pitchFamily="49" charset="0"/>
              </a:rPr>
              <a:t> </a:t>
            </a:r>
            <a:r>
              <a:rPr lang="en-US" sz="3600" b="0" dirty="0">
                <a:solidFill>
                  <a:srgbClr val="FF16B0"/>
                </a:solidFill>
                <a:effectLst/>
                <a:latin typeface="Consolas" panose="020B0609020204030204" pitchFamily="49" charset="0"/>
              </a:rPr>
              <a:t>+ 1</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251B50"/>
                </a:solidFill>
                <a:effectLst/>
                <a:latin typeface="Consolas" panose="020B0609020204030204" pitchFamily="49" charset="0"/>
              </a:rPr>
              <a:t>alert</a:t>
            </a:r>
            <a:r>
              <a:rPr lang="en-US" sz="3600" b="0" dirty="0">
                <a:solidFill>
                  <a:srgbClr val="3F374B"/>
                </a:solidFill>
                <a:effectLst/>
                <a:latin typeface="Consolas" panose="020B0609020204030204" pitchFamily="49" charset="0"/>
              </a:rPr>
              <a:t>(</a:t>
            </a:r>
            <a:r>
              <a:rPr lang="en-US" sz="3600" b="0" dirty="0">
                <a:solidFill>
                  <a:srgbClr val="C300FF"/>
                </a:solidFill>
                <a:effectLst/>
                <a:latin typeface="Consolas" panose="020B0609020204030204" pitchFamily="49" charset="0"/>
              </a:rPr>
              <a:t>`Now: </a:t>
            </a:r>
            <a:r>
              <a:rPr lang="en-US" sz="3600" b="0" dirty="0">
                <a:solidFill>
                  <a:srgbClr val="FF16B0"/>
                </a:solidFill>
                <a:effectLst/>
                <a:latin typeface="Consolas" panose="020B0609020204030204" pitchFamily="49" charset="0"/>
              </a:rPr>
              <a:t>${</a:t>
            </a:r>
            <a:r>
              <a:rPr lang="en-US" sz="3600" b="0" dirty="0">
                <a:solidFill>
                  <a:srgbClr val="4D5EFF"/>
                </a:solidFill>
                <a:effectLst/>
                <a:latin typeface="Consolas" panose="020B0609020204030204" pitchFamily="49" charset="0"/>
              </a:rPr>
              <a:t>current</a:t>
            </a:r>
            <a:r>
              <a:rPr lang="en-US" sz="3600" b="0" dirty="0">
                <a:solidFill>
                  <a:srgbClr val="FF16B0"/>
                </a:solidFill>
                <a:effectLst/>
                <a:latin typeface="Consolas" panose="020B0609020204030204" pitchFamily="49" charset="0"/>
              </a:rPr>
              <a:t>}</a:t>
            </a:r>
            <a:r>
              <a:rPr lang="en-US" sz="3600" b="0" dirty="0">
                <a:solidFill>
                  <a:srgbClr val="C300FF"/>
                </a:solidFill>
                <a:effectLst/>
                <a:latin typeface="Consolas" panose="020B0609020204030204" pitchFamily="49" charset="0"/>
              </a:rPr>
              <a:t>`</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p:txBody>
      </p:sp>
    </p:spTree>
    <p:extLst>
      <p:ext uri="{BB962C8B-B14F-4D97-AF65-F5344CB8AC3E}">
        <p14:creationId xmlns:p14="http://schemas.microsoft.com/office/powerpoint/2010/main" val="4337798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0</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&lt;</a:t>
            </a:r>
            <a:r>
              <a:rPr lang="en-US" sz="3600" b="0" dirty="0">
                <a:solidFill>
                  <a:srgbClr val="3F374B"/>
                </a:solidFill>
                <a:effectLst/>
                <a:latin typeface="Consolas" panose="020B0609020204030204" pitchFamily="49" charset="0"/>
              </a:rPr>
              <a:t> </a:t>
            </a:r>
            <a:r>
              <a:rPr lang="en-US" sz="3600" b="0"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a:solidFill>
                  <a:srgbClr val="4D5EFF"/>
                </a:solidFill>
                <a:effectLst/>
                <a:latin typeface="Consolas" panose="020B0609020204030204" pitchFamily="49" charset="0"/>
              </a:rPr>
              <a:t>current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4D5EFF"/>
                </a:solidFill>
                <a:effectLst/>
                <a:latin typeface="Consolas" panose="020B0609020204030204" pitchFamily="49" charset="0"/>
              </a:rPr>
              <a:t> </a:t>
            </a:r>
            <a:r>
              <a:rPr lang="en-US" sz="3600" b="0" dirty="0">
                <a:solidFill>
                  <a:srgbClr val="FF16B0"/>
                </a:solidFill>
                <a:effectLst/>
                <a:latin typeface="Consolas" panose="020B0609020204030204" pitchFamily="49" charset="0"/>
              </a:rPr>
              <a:t>+ 1</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251B50"/>
                </a:solidFill>
                <a:effectLst/>
                <a:latin typeface="Consolas" panose="020B0609020204030204" pitchFamily="49" charset="0"/>
              </a:rPr>
              <a:t>alert</a:t>
            </a:r>
            <a:r>
              <a:rPr lang="en-US" sz="3600" b="0" dirty="0">
                <a:solidFill>
                  <a:srgbClr val="3F374B"/>
                </a:solidFill>
                <a:effectLst/>
                <a:latin typeface="Consolas" panose="020B0609020204030204" pitchFamily="49" charset="0"/>
              </a:rPr>
              <a:t>(</a:t>
            </a:r>
            <a:r>
              <a:rPr lang="en-US" sz="3600" b="0" dirty="0">
                <a:solidFill>
                  <a:srgbClr val="C300FF"/>
                </a:solidFill>
                <a:effectLst/>
                <a:latin typeface="Consolas" panose="020B0609020204030204" pitchFamily="49" charset="0"/>
              </a:rPr>
              <a:t>`Now: </a:t>
            </a:r>
            <a:r>
              <a:rPr lang="en-US" sz="3600" b="0" dirty="0">
                <a:solidFill>
                  <a:srgbClr val="FF16B0"/>
                </a:solidFill>
                <a:effectLst/>
                <a:latin typeface="Consolas" panose="020B0609020204030204" pitchFamily="49" charset="0"/>
              </a:rPr>
              <a:t>${</a:t>
            </a:r>
            <a:r>
              <a:rPr lang="en-US" sz="3600" b="0" dirty="0">
                <a:solidFill>
                  <a:srgbClr val="4D5EFF"/>
                </a:solidFill>
                <a:effectLst/>
                <a:latin typeface="Consolas" panose="020B0609020204030204" pitchFamily="49" charset="0"/>
              </a:rPr>
              <a:t>current</a:t>
            </a:r>
            <a:r>
              <a:rPr lang="en-US" sz="3600" b="0" dirty="0">
                <a:solidFill>
                  <a:srgbClr val="FF16B0"/>
                </a:solidFill>
                <a:effectLst/>
                <a:latin typeface="Consolas" panose="020B0609020204030204" pitchFamily="49" charset="0"/>
              </a:rPr>
              <a:t>}</a:t>
            </a:r>
            <a:r>
              <a:rPr lang="en-US" sz="3600" b="0" dirty="0">
                <a:solidFill>
                  <a:srgbClr val="C300FF"/>
                </a:solidFill>
                <a:effectLst/>
                <a:latin typeface="Consolas" panose="020B0609020204030204" pitchFamily="49" charset="0"/>
              </a:rPr>
              <a:t>`</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Tree>
    <p:extLst>
      <p:ext uri="{BB962C8B-B14F-4D97-AF65-F5344CB8AC3E}">
        <p14:creationId xmlns:p14="http://schemas.microsoft.com/office/powerpoint/2010/main" val="14701491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1"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Tree>
    <p:extLst>
      <p:ext uri="{BB962C8B-B14F-4D97-AF65-F5344CB8AC3E}">
        <p14:creationId xmlns:p14="http://schemas.microsoft.com/office/powerpoint/2010/main" val="17643416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0</a:t>
            </a:r>
            <a:r>
              <a:rPr lang="en-US" sz="3600" b="1"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3" name="TextBox 2">
            <a:extLst>
              <a:ext uri="{FF2B5EF4-FFF2-40B4-BE49-F238E27FC236}">
                <a16:creationId xmlns:a16="http://schemas.microsoft.com/office/drawing/2014/main" id="{DF8C59D8-FFD3-4D5C-B105-D483C656475C}"/>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Tree>
    <p:extLst>
      <p:ext uri="{BB962C8B-B14F-4D97-AF65-F5344CB8AC3E}">
        <p14:creationId xmlns:p14="http://schemas.microsoft.com/office/powerpoint/2010/main" val="29667158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1"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Rectangle 8">
            <a:extLst>
              <a:ext uri="{FF2B5EF4-FFF2-40B4-BE49-F238E27FC236}">
                <a16:creationId xmlns:a16="http://schemas.microsoft.com/office/drawing/2014/main" id="{B65FE448-3320-4B38-B508-D095E98E3EEF}"/>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
        <p:nvSpPr>
          <p:cNvPr id="10" name="TextBox 9">
            <a:extLst>
              <a:ext uri="{FF2B5EF4-FFF2-40B4-BE49-F238E27FC236}">
                <a16:creationId xmlns:a16="http://schemas.microsoft.com/office/drawing/2014/main" id="{402683E7-8410-42A2-8541-463BAF155C2A}"/>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Tree>
    <p:extLst>
      <p:ext uri="{BB962C8B-B14F-4D97-AF65-F5344CB8AC3E}">
        <p14:creationId xmlns:p14="http://schemas.microsoft.com/office/powerpoint/2010/main" val="18696030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1"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chemeClr val="tx1"/>
                </a:solidFill>
                <a:effectLst/>
                <a:latin typeface="Consolas" panose="020B0609020204030204" pitchFamily="49" charset="0"/>
              </a:rPr>
              <a:t>{</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3706"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Rectangle 8">
            <a:extLst>
              <a:ext uri="{FF2B5EF4-FFF2-40B4-BE49-F238E27FC236}">
                <a16:creationId xmlns:a16="http://schemas.microsoft.com/office/drawing/2014/main" id="{B65FE448-3320-4B38-B508-D095E98E3EEF}"/>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
        <p:nvSpPr>
          <p:cNvPr id="10" name="TextBox 9">
            <a:extLst>
              <a:ext uri="{FF2B5EF4-FFF2-40B4-BE49-F238E27FC236}">
                <a16:creationId xmlns:a16="http://schemas.microsoft.com/office/drawing/2014/main" id="{402683E7-8410-42A2-8541-463BAF155C2A}"/>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Tree>
    <p:extLst>
      <p:ext uri="{BB962C8B-B14F-4D97-AF65-F5344CB8AC3E}">
        <p14:creationId xmlns:p14="http://schemas.microsoft.com/office/powerpoint/2010/main" val="35276875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a:solidFill>
                  <a:srgbClr val="4D5EFF"/>
                </a:solidFill>
                <a:effectLst/>
                <a:latin typeface="Consolas" panose="020B0609020204030204" pitchFamily="49" charset="0"/>
              </a:rPr>
              <a:t>current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4D5EFF"/>
                </a:solidFill>
                <a:effectLst/>
                <a:latin typeface="Consolas" panose="020B0609020204030204" pitchFamily="49" charset="0"/>
              </a:rPr>
              <a:t> </a:t>
            </a:r>
            <a:r>
              <a:rPr lang="en-US" sz="3600" b="1" dirty="0">
                <a:solidFill>
                  <a:srgbClr val="FF16B0"/>
                </a:solidFill>
                <a:effectLst/>
                <a:latin typeface="Consolas" panose="020B0609020204030204" pitchFamily="49" charset="0"/>
              </a:rPr>
              <a:t>+ 1</a:t>
            </a:r>
            <a:r>
              <a:rPr lang="en-US" sz="3600" b="1" dirty="0">
                <a:solidFill>
                  <a:srgbClr val="3F374B"/>
                </a:solidFill>
                <a:effectLst/>
                <a:latin typeface="Consolas" panose="020B0609020204030204" pitchFamily="49" charset="0"/>
              </a:rPr>
              <a:t>;</a:t>
            </a:r>
            <a:endParaRPr lang="en-US" sz="3600" b="1" dirty="0">
              <a:solidFill>
                <a:schemeClr val="accent5">
                  <a:lumMod val="85000"/>
                </a:schemeClr>
              </a:solidFill>
              <a:effectLst/>
              <a:latin typeface="Consolas" panose="020B0609020204030204" pitchFamily="49" charset="0"/>
            </a:endParaRP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34138666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rgbClr val="3F374B"/>
                </a:solidFill>
                <a:effectLst/>
                <a:latin typeface="Consolas" panose="020B0609020204030204" pitchFamily="49" charset="0"/>
              </a:rPr>
              <a:t>  </a:t>
            </a:r>
            <a:r>
              <a:rPr lang="en-US" sz="3600" b="1" dirty="0">
                <a:solidFill>
                  <a:srgbClr val="251B50"/>
                </a:solidFill>
                <a:effectLst/>
                <a:latin typeface="Consolas" panose="020B0609020204030204" pitchFamily="49" charset="0"/>
              </a:rPr>
              <a:t>alert</a:t>
            </a:r>
            <a:r>
              <a:rPr lang="en-US" sz="3600" b="1" dirty="0">
                <a:solidFill>
                  <a:srgbClr val="3F374B"/>
                </a:solidFill>
                <a:effectLst/>
                <a:latin typeface="Consolas" panose="020B0609020204030204" pitchFamily="49" charset="0"/>
              </a:rPr>
              <a:t>(</a:t>
            </a:r>
            <a:r>
              <a:rPr lang="en-US" sz="3600" b="1" dirty="0">
                <a:solidFill>
                  <a:srgbClr val="C300FF"/>
                </a:solidFill>
                <a:effectLst/>
                <a:latin typeface="Consolas" panose="020B0609020204030204" pitchFamily="49" charset="0"/>
              </a:rPr>
              <a:t>`Now: </a:t>
            </a:r>
            <a:r>
              <a:rPr lang="en-US" sz="3600" b="1" dirty="0">
                <a:solidFill>
                  <a:srgbClr val="FF16B0"/>
                </a:solidFill>
                <a:effectLst/>
                <a:latin typeface="Consolas" panose="020B0609020204030204" pitchFamily="49" charset="0"/>
              </a:rPr>
              <a:t>${</a:t>
            </a:r>
            <a:r>
              <a:rPr lang="en-US" sz="3600" b="1" dirty="0">
                <a:solidFill>
                  <a:srgbClr val="4D5EFF"/>
                </a:solidFill>
                <a:effectLst/>
                <a:latin typeface="Consolas" panose="020B0609020204030204" pitchFamily="49" charset="0"/>
              </a:rPr>
              <a:t>current</a:t>
            </a:r>
            <a:r>
              <a:rPr lang="en-US" sz="3600" b="1" dirty="0">
                <a:solidFill>
                  <a:srgbClr val="FF16B0"/>
                </a:solidFill>
                <a:effectLst/>
                <a:latin typeface="Consolas" panose="020B0609020204030204" pitchFamily="49" charset="0"/>
              </a:rPr>
              <a:t>}</a:t>
            </a:r>
            <a:r>
              <a:rPr lang="en-US" sz="3600" b="1" dirty="0">
                <a:solidFill>
                  <a:srgbClr val="C300FF"/>
                </a:solidFill>
                <a:effectLst/>
                <a:latin typeface="Consolas" panose="020B0609020204030204" pitchFamily="49" charset="0"/>
              </a:rPr>
              <a:t>`</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8" name="Rectangle 7">
            <a:extLst>
              <a:ext uri="{FF2B5EF4-FFF2-40B4-BE49-F238E27FC236}">
                <a16:creationId xmlns:a16="http://schemas.microsoft.com/office/drawing/2014/main" id="{EDF20F8A-B7DB-4690-9B1F-F7FD824C38C1}"/>
              </a:ext>
            </a:extLst>
          </p:cNvPr>
          <p:cNvSpPr/>
          <p:nvPr/>
        </p:nvSpPr>
        <p:spPr>
          <a:xfrm>
            <a:off x="5993393" y="3548804"/>
            <a:ext cx="2213325" cy="10221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iriam Libre" panose="00000500000000000000" pitchFamily="2" charset="-79"/>
                <a:cs typeface="Miriam Libre" panose="00000500000000000000" pitchFamily="2" charset="-79"/>
              </a:rPr>
              <a:t>Now: 1</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12641111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844B-1187-4000-9531-1CB06F367DAF}"/>
              </a:ext>
            </a:extLst>
          </p:cNvPr>
          <p:cNvSpPr>
            <a:spLocks noGrp="1"/>
          </p:cNvSpPr>
          <p:nvPr>
            <p:ph type="title"/>
          </p:nvPr>
        </p:nvSpPr>
        <p:spPr/>
        <p:txBody>
          <a:bodyPr/>
          <a:lstStyle/>
          <a:p>
            <a:r>
              <a:rPr lang="en-US" dirty="0"/>
              <a:t>Repetition is a beautiful thing…</a:t>
            </a:r>
          </a:p>
        </p:txBody>
      </p:sp>
      <p:pic>
        <p:nvPicPr>
          <p:cNvPr id="4" name="Picture 3">
            <a:extLst>
              <a:ext uri="{FF2B5EF4-FFF2-40B4-BE49-F238E27FC236}">
                <a16:creationId xmlns:a16="http://schemas.microsoft.com/office/drawing/2014/main" id="{C1D7474A-D49C-4475-983C-80F40ABDDDB6}"/>
              </a:ext>
            </a:extLst>
          </p:cNvPr>
          <p:cNvPicPr>
            <a:picLocks noChangeAspect="1"/>
          </p:cNvPicPr>
          <p:nvPr/>
        </p:nvPicPr>
        <p:blipFill rotWithShape="1">
          <a:blip r:embed="rId5"/>
          <a:srcRect l="26448" t="19787"/>
          <a:stretch/>
        </p:blipFill>
        <p:spPr>
          <a:xfrm>
            <a:off x="3597214" y="1495588"/>
            <a:ext cx="2605759" cy="4717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aroundtheworld">
            <a:hlinkClick r:id="" action="ppaction://media"/>
            <a:extLst>
              <a:ext uri="{FF2B5EF4-FFF2-40B4-BE49-F238E27FC236}">
                <a16:creationId xmlns:a16="http://schemas.microsoft.com/office/drawing/2014/main" id="{5A6C81DD-B035-4A3C-9148-8DF10E8D04DB}"/>
              </a:ext>
            </a:extLst>
          </p:cNvPr>
          <p:cNvPicPr>
            <a:picLocks noChangeAspect="1"/>
          </p:cNvPicPr>
          <p:nvPr>
            <a:audioFile r:link="rId2"/>
            <p:extLst>
              <p:ext uri="{DAA4B4D4-6D71-4841-9C94-3DE7FCFB9230}">
                <p14:media xmlns:p14="http://schemas.microsoft.com/office/powerpoint/2010/main" r:embed="rId1"/>
              </p:ext>
            </p:extLst>
          </p:nvPr>
        </p:nvPicPr>
        <p:blipFill>
          <a:blip r:embed="rId6">
            <a:extLst>
              <a:ext uri="{837473B0-CC2E-450A-ABE3-18F120FF3D39}">
                <a1611:picAttrSrcUrl xmlns:a1611="http://schemas.microsoft.com/office/drawing/2016/11/main" r:id="rId7"/>
              </a:ext>
            </a:extLst>
          </a:blip>
          <a:srcRect/>
          <a:stretch/>
        </p:blipFill>
        <p:spPr>
          <a:xfrm>
            <a:off x="720000" y="1495588"/>
            <a:ext cx="2682626" cy="2950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8A193F4D-CACE-447B-A951-38021CBF84B4}"/>
              </a:ext>
            </a:extLst>
          </p:cNvPr>
          <p:cNvSpPr/>
          <p:nvPr/>
        </p:nvSpPr>
        <p:spPr>
          <a:xfrm>
            <a:off x="6397561" y="1495588"/>
            <a:ext cx="2095808" cy="2950892"/>
          </a:xfrm>
          <a:prstGeom prst="rect">
            <a:avLst/>
          </a:prstGeom>
          <a:solidFill>
            <a:srgbClr val="00B1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What if we wanted to make a program to display these lyrics line by line?</a:t>
            </a:r>
          </a:p>
        </p:txBody>
      </p:sp>
    </p:spTree>
    <p:extLst>
      <p:ext uri="{BB962C8B-B14F-4D97-AF65-F5344CB8AC3E}">
        <p14:creationId xmlns:p14="http://schemas.microsoft.com/office/powerpoint/2010/main" val="8744075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8" fill="hold" display="0">
                  <p:stCondLst>
                    <p:cond delay="indefinite"/>
                  </p:stCondLst>
                  <p:endCondLst>
                    <p:cond evt="onStopAudio" delay="0">
                      <p:tgtEl>
                        <p:sldTgt/>
                      </p:tgtEl>
                    </p:cond>
                  </p:endCondLst>
                </p:cTn>
                <p:tgtEl>
                  <p:spTgt spid="5"/>
                </p:tgtEl>
              </p:cMediaNode>
            </p:audio>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20978625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FF16B0"/>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0</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1" name="TextBox 10">
            <a:extLst>
              <a:ext uri="{FF2B5EF4-FFF2-40B4-BE49-F238E27FC236}">
                <a16:creationId xmlns:a16="http://schemas.microsoft.com/office/drawing/2014/main" id="{A9AF892C-3AB9-4D4B-BA23-E57EEE866C69}"/>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Tree>
    <p:extLst>
      <p:ext uri="{BB962C8B-B14F-4D97-AF65-F5344CB8AC3E}">
        <p14:creationId xmlns:p14="http://schemas.microsoft.com/office/powerpoint/2010/main" val="18198801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6"/>
                                        </p:tgtEl>
                                      </p:cBhvr>
                                    </p:animEffect>
                                    <p:animScale>
                                      <p:cBhvr>
                                        <p:cTn id="14" dur="250" autoRev="1" fill="hold"/>
                                        <p:tgtEl>
                                          <p:spTgt spid="6"/>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9"/>
                                        </p:tgtEl>
                                      </p:cBhvr>
                                    </p:animEffect>
                                    <p:animScale>
                                      <p:cBhvr>
                                        <p:cTn id="17" dur="250" autoRev="1" fill="hold"/>
                                        <p:tgtEl>
                                          <p:spTgt spid="9"/>
                                        </p:tgtEl>
                                      </p:cBhvr>
                                      <p:by x="105000" y="105000"/>
                                    </p:animScale>
                                  </p:childTnLst>
                                </p:cTn>
                              </p:par>
                            </p:childTnLst>
                          </p:cTn>
                        </p:par>
                        <p:par>
                          <p:cTn id="18" fill="hold">
                            <p:stCondLst>
                              <p:cond delay="1000"/>
                            </p:stCondLst>
                            <p:childTnLst>
                              <p:par>
                                <p:cTn id="19" presetID="10" presetClass="exit" presetSubtype="0" fill="hold" grpId="0" nodeType="after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9" grpId="2"/>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1" name="Rectangle 10">
            <a:extLst>
              <a:ext uri="{FF2B5EF4-FFF2-40B4-BE49-F238E27FC236}">
                <a16:creationId xmlns:a16="http://schemas.microsoft.com/office/drawing/2014/main" id="{48F7A4F7-A598-4D06-92AC-79D74D3985FD}"/>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Tree>
    <p:extLst>
      <p:ext uri="{BB962C8B-B14F-4D97-AF65-F5344CB8AC3E}">
        <p14:creationId xmlns:p14="http://schemas.microsoft.com/office/powerpoint/2010/main" val="3982278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a:solidFill>
                  <a:srgbClr val="4D5EFF"/>
                </a:solidFill>
                <a:effectLst/>
                <a:latin typeface="Consolas" panose="020B0609020204030204" pitchFamily="49" charset="0"/>
              </a:rPr>
              <a:t>current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4D5EFF"/>
                </a:solidFill>
                <a:effectLst/>
                <a:latin typeface="Consolas" panose="020B0609020204030204" pitchFamily="49" charset="0"/>
              </a:rPr>
              <a:t> </a:t>
            </a:r>
            <a:r>
              <a:rPr lang="en-US" sz="3600" b="1" dirty="0">
                <a:solidFill>
                  <a:srgbClr val="FF16B0"/>
                </a:solidFill>
                <a:effectLst/>
                <a:latin typeface="Consolas" panose="020B0609020204030204" pitchFamily="49" charset="0"/>
              </a:rPr>
              <a:t>+ 1</a:t>
            </a:r>
            <a:r>
              <a:rPr lang="en-US" sz="3600" b="1" dirty="0">
                <a:solidFill>
                  <a:srgbClr val="3F374B"/>
                </a:solidFill>
                <a:effectLst/>
                <a:latin typeface="Consolas" panose="020B0609020204030204" pitchFamily="49" charset="0"/>
              </a:rPr>
              <a:t>;</a:t>
            </a:r>
            <a:endParaRPr lang="en-US" sz="3600" b="1" dirty="0">
              <a:solidFill>
                <a:schemeClr val="accent5">
                  <a:lumMod val="85000"/>
                </a:schemeClr>
              </a:solidFill>
              <a:effectLst/>
              <a:latin typeface="Consolas" panose="020B0609020204030204" pitchFamily="49" charset="0"/>
            </a:endParaRPr>
          </a:p>
          <a:p>
            <a:r>
              <a:rPr lang="en-US" sz="3600" b="0" dirty="0">
                <a:solidFill>
                  <a:schemeClr val="accent5">
                    <a:lumMod val="85000"/>
                  </a:schemeClr>
                </a:solidFill>
                <a:effectLst/>
                <a:latin typeface="Consolas" panose="020B0609020204030204" pitchFamily="49" charset="0"/>
              </a:rPr>
              <a:t>  alert(`Now: ${current}`);</a:t>
            </a:r>
          </a:p>
          <a:p>
            <a:r>
              <a:rPr lang="en-US" sz="3600" b="1" dirty="0">
                <a:solidFill>
                  <a:schemeClr val="tx1"/>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1" name="TextBox 10">
            <a:extLst>
              <a:ext uri="{FF2B5EF4-FFF2-40B4-BE49-F238E27FC236}">
                <a16:creationId xmlns:a16="http://schemas.microsoft.com/office/drawing/2014/main" id="{0282F9AB-4875-48CF-82AE-90B523B121AC}"/>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Tree>
    <p:extLst>
      <p:ext uri="{BB962C8B-B14F-4D97-AF65-F5344CB8AC3E}">
        <p14:creationId xmlns:p14="http://schemas.microsoft.com/office/powerpoint/2010/main" val="17981063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0"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0" grpId="1"/>
      <p:bldP spid="10" grpId="2"/>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rgbClr val="3F374B"/>
                </a:solidFill>
                <a:effectLst/>
                <a:latin typeface="Consolas" panose="020B0609020204030204" pitchFamily="49" charset="0"/>
              </a:rPr>
              <a:t>  </a:t>
            </a:r>
            <a:r>
              <a:rPr lang="en-US" sz="3600" b="1" dirty="0">
                <a:solidFill>
                  <a:srgbClr val="251B50"/>
                </a:solidFill>
                <a:effectLst/>
                <a:latin typeface="Consolas" panose="020B0609020204030204" pitchFamily="49" charset="0"/>
              </a:rPr>
              <a:t>alert</a:t>
            </a:r>
            <a:r>
              <a:rPr lang="en-US" sz="3600" b="1" dirty="0">
                <a:solidFill>
                  <a:srgbClr val="3F374B"/>
                </a:solidFill>
                <a:effectLst/>
                <a:latin typeface="Consolas" panose="020B0609020204030204" pitchFamily="49" charset="0"/>
              </a:rPr>
              <a:t>(</a:t>
            </a:r>
            <a:r>
              <a:rPr lang="en-US" sz="3600" b="1" dirty="0">
                <a:solidFill>
                  <a:srgbClr val="C300FF"/>
                </a:solidFill>
                <a:effectLst/>
                <a:latin typeface="Consolas" panose="020B0609020204030204" pitchFamily="49" charset="0"/>
              </a:rPr>
              <a:t>`Now: </a:t>
            </a:r>
            <a:r>
              <a:rPr lang="en-US" sz="3600" b="1" dirty="0">
                <a:solidFill>
                  <a:srgbClr val="FF16B0"/>
                </a:solidFill>
                <a:effectLst/>
                <a:latin typeface="Consolas" panose="020B0609020204030204" pitchFamily="49" charset="0"/>
              </a:rPr>
              <a:t>${</a:t>
            </a:r>
            <a:r>
              <a:rPr lang="en-US" sz="3600" b="1" dirty="0">
                <a:solidFill>
                  <a:srgbClr val="4D5EFF"/>
                </a:solidFill>
                <a:effectLst/>
                <a:latin typeface="Consolas" panose="020B0609020204030204" pitchFamily="49" charset="0"/>
              </a:rPr>
              <a:t>current</a:t>
            </a:r>
            <a:r>
              <a:rPr lang="en-US" sz="3600" b="1" dirty="0">
                <a:solidFill>
                  <a:srgbClr val="FF16B0"/>
                </a:solidFill>
                <a:effectLst/>
                <a:latin typeface="Consolas" panose="020B0609020204030204" pitchFamily="49" charset="0"/>
              </a:rPr>
              <a:t>}</a:t>
            </a:r>
            <a:r>
              <a:rPr lang="en-US" sz="3600" b="1" dirty="0">
                <a:solidFill>
                  <a:srgbClr val="C300FF"/>
                </a:solidFill>
                <a:effectLst/>
                <a:latin typeface="Consolas" panose="020B0609020204030204" pitchFamily="49" charset="0"/>
              </a:rPr>
              <a:t>`</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8" name="Rectangle 7">
            <a:extLst>
              <a:ext uri="{FF2B5EF4-FFF2-40B4-BE49-F238E27FC236}">
                <a16:creationId xmlns:a16="http://schemas.microsoft.com/office/drawing/2014/main" id="{EDF20F8A-B7DB-4690-9B1F-F7FD824C38C1}"/>
              </a:ext>
            </a:extLst>
          </p:cNvPr>
          <p:cNvSpPr/>
          <p:nvPr/>
        </p:nvSpPr>
        <p:spPr>
          <a:xfrm>
            <a:off x="5993393" y="3548804"/>
            <a:ext cx="2213325" cy="10221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iriam Libre" panose="00000500000000000000" pitchFamily="2" charset="-79"/>
                <a:cs typeface="Miriam Libre" panose="00000500000000000000" pitchFamily="2" charset="-79"/>
              </a:rPr>
              <a:t>Now: 2</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Tree>
    <p:extLst>
      <p:ext uri="{BB962C8B-B14F-4D97-AF65-F5344CB8AC3E}">
        <p14:creationId xmlns:p14="http://schemas.microsoft.com/office/powerpoint/2010/main" val="8052228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FF16B0"/>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1</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1" name="TextBox 10">
            <a:extLst>
              <a:ext uri="{FF2B5EF4-FFF2-40B4-BE49-F238E27FC236}">
                <a16:creationId xmlns:a16="http://schemas.microsoft.com/office/drawing/2014/main" id="{3CCB85F3-506A-4988-B9B5-1E08B953BE78}"/>
              </a:ext>
            </a:extLst>
          </p:cNvPr>
          <p:cNvSpPr txBox="1"/>
          <p:nvPr/>
        </p:nvSpPr>
        <p:spPr>
          <a:xfrm>
            <a:off x="1816853" y="3755851"/>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Tree>
    <p:extLst>
      <p:ext uri="{BB962C8B-B14F-4D97-AF65-F5344CB8AC3E}">
        <p14:creationId xmlns:p14="http://schemas.microsoft.com/office/powerpoint/2010/main" val="19182423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9"/>
                                        </p:tgtEl>
                                      </p:cBhvr>
                                    </p:animEffect>
                                    <p:animScale>
                                      <p:cBhvr>
                                        <p:cTn id="14" dur="250" autoRev="1" fill="hold"/>
                                        <p:tgtEl>
                                          <p:spTgt spid="9"/>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0"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9" grpId="2"/>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1" dirty="0">
                <a:solidFill>
                  <a:srgbClr val="3F374B"/>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1" name="Rectangle 10">
            <a:extLst>
              <a:ext uri="{FF2B5EF4-FFF2-40B4-BE49-F238E27FC236}">
                <a16:creationId xmlns:a16="http://schemas.microsoft.com/office/drawing/2014/main" id="{6B3137A3-8E4E-41BE-9EBD-EC186F3F5BF6}"/>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 </a:t>
            </a:r>
            <a:r>
              <a:rPr lang="en-US" sz="4000" b="1" dirty="0">
                <a:solidFill>
                  <a:srgbClr val="0070C0"/>
                </a:solidFill>
                <a:latin typeface="Consolas" panose="020B0609020204030204" pitchFamily="49" charset="0"/>
                <a:cs typeface="Miriam Libre" panose="00000500000000000000" pitchFamily="2" charset="-79"/>
              </a:rPr>
              <a:t>true</a:t>
            </a:r>
            <a:r>
              <a:rPr lang="en-US" sz="4000" dirty="0">
                <a:solidFill>
                  <a:schemeClr val="tx1"/>
                </a:solidFill>
                <a:latin typeface="Consolas" panose="020B0609020204030204" pitchFamily="49" charset="0"/>
                <a:cs typeface="Miriam Libre" panose="00000500000000000000" pitchFamily="2" charset="-79"/>
              </a:rPr>
              <a:t> </a:t>
            </a:r>
          </a:p>
        </p:txBody>
      </p:sp>
    </p:spTree>
    <p:extLst>
      <p:ext uri="{BB962C8B-B14F-4D97-AF65-F5344CB8AC3E}">
        <p14:creationId xmlns:p14="http://schemas.microsoft.com/office/powerpoint/2010/main" val="26293792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let</a:t>
            </a:r>
            <a:r>
              <a:rPr lang="en-US" sz="3600" b="1" dirty="0">
                <a:solidFill>
                  <a:srgbClr val="3F374B"/>
                </a:solidFill>
                <a:effectLst/>
                <a:latin typeface="Consolas" panose="020B0609020204030204" pitchFamily="49" charset="0"/>
              </a:rPr>
              <a:t> </a:t>
            </a:r>
            <a:r>
              <a:rPr lang="en-US" sz="3600" b="1" dirty="0">
                <a:solidFill>
                  <a:srgbClr val="4D5EFF"/>
                </a:solidFill>
                <a:effectLst/>
                <a:latin typeface="Consolas" panose="020B0609020204030204" pitchFamily="49" charset="0"/>
              </a:rPr>
              <a:t>current</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a:t>
            </a:r>
            <a:r>
              <a:rPr lang="en-US" sz="3600" b="1" dirty="0">
                <a:solidFill>
                  <a:srgbClr val="3F374B"/>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4D5EFF"/>
                </a:solidFill>
                <a:effectLst/>
                <a:latin typeface="Consolas" panose="020B0609020204030204" pitchFamily="49" charset="0"/>
              </a:rPr>
              <a:t> </a:t>
            </a:r>
            <a:r>
              <a:rPr lang="en-US" sz="3600" b="1" dirty="0">
                <a:solidFill>
                  <a:srgbClr val="FF16B0"/>
                </a:solidFill>
                <a:effectLst/>
                <a:latin typeface="Consolas" panose="020B0609020204030204" pitchFamily="49" charset="0"/>
              </a:rPr>
              <a:t>+ 1</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alert(`Now: ${current}`);</a:t>
            </a: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1" name="TextBox 10">
            <a:extLst>
              <a:ext uri="{FF2B5EF4-FFF2-40B4-BE49-F238E27FC236}">
                <a16:creationId xmlns:a16="http://schemas.microsoft.com/office/drawing/2014/main" id="{FB9DD665-C818-4C62-B968-4C3ED12F37E6}"/>
              </a:ext>
            </a:extLst>
          </p:cNvPr>
          <p:cNvSpPr txBox="1"/>
          <p:nvPr/>
        </p:nvSpPr>
        <p:spPr>
          <a:xfrm>
            <a:off x="4923791"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Tree>
    <p:extLst>
      <p:ext uri="{BB962C8B-B14F-4D97-AF65-F5344CB8AC3E}">
        <p14:creationId xmlns:p14="http://schemas.microsoft.com/office/powerpoint/2010/main" val="8891327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7"/>
                                        </p:tgtEl>
                                      </p:cBhvr>
                                    </p:animEffect>
                                    <p:animScale>
                                      <p:cBhvr>
                                        <p:cTn id="10" dur="250" autoRev="1" fill="hold"/>
                                        <p:tgtEl>
                                          <p:spTgt spid="7"/>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10"/>
                                        </p:tgtEl>
                                      </p:cBhvr>
                                    </p:animEffect>
                                    <p:animScale>
                                      <p:cBhvr>
                                        <p:cTn id="14" dur="250" autoRev="1" fill="hold"/>
                                        <p:tgtEl>
                                          <p:spTgt spid="10"/>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2"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0" grpId="1"/>
      <p:bldP spid="10" grpId="2"/>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chemeClr val="accent5">
                    <a:lumMod val="85000"/>
                  </a:schemeClr>
                </a:solidFill>
                <a:effectLst/>
                <a:latin typeface="Consolas" panose="020B0609020204030204" pitchFamily="49" charset="0"/>
              </a:rPr>
              <a:t>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rgbClr val="3F374B"/>
                </a:solidFill>
                <a:effectLst/>
                <a:latin typeface="Consolas" panose="020B0609020204030204" pitchFamily="49" charset="0"/>
              </a:rPr>
              <a:t>  </a:t>
            </a:r>
            <a:r>
              <a:rPr lang="en-US" sz="3600" b="1" dirty="0">
                <a:solidFill>
                  <a:srgbClr val="251B50"/>
                </a:solidFill>
                <a:effectLst/>
                <a:latin typeface="Consolas" panose="020B0609020204030204" pitchFamily="49" charset="0"/>
              </a:rPr>
              <a:t>alert</a:t>
            </a:r>
            <a:r>
              <a:rPr lang="en-US" sz="3600" b="1" dirty="0">
                <a:solidFill>
                  <a:srgbClr val="3F374B"/>
                </a:solidFill>
                <a:effectLst/>
                <a:latin typeface="Consolas" panose="020B0609020204030204" pitchFamily="49" charset="0"/>
              </a:rPr>
              <a:t>(</a:t>
            </a:r>
            <a:r>
              <a:rPr lang="en-US" sz="3600" b="1" dirty="0">
                <a:solidFill>
                  <a:srgbClr val="C300FF"/>
                </a:solidFill>
                <a:effectLst/>
                <a:latin typeface="Consolas" panose="020B0609020204030204" pitchFamily="49" charset="0"/>
              </a:rPr>
              <a:t>`Now: </a:t>
            </a:r>
            <a:r>
              <a:rPr lang="en-US" sz="3600" b="1" dirty="0">
                <a:solidFill>
                  <a:srgbClr val="FF16B0"/>
                </a:solidFill>
                <a:effectLst/>
                <a:latin typeface="Consolas" panose="020B0609020204030204" pitchFamily="49" charset="0"/>
              </a:rPr>
              <a:t>${</a:t>
            </a:r>
            <a:r>
              <a:rPr lang="en-US" sz="3600" b="1" dirty="0">
                <a:solidFill>
                  <a:srgbClr val="4D5EFF"/>
                </a:solidFill>
                <a:effectLst/>
                <a:latin typeface="Consolas" panose="020B0609020204030204" pitchFamily="49" charset="0"/>
              </a:rPr>
              <a:t>current</a:t>
            </a:r>
            <a:r>
              <a:rPr lang="en-US" sz="3600" b="1" dirty="0">
                <a:solidFill>
                  <a:srgbClr val="FF16B0"/>
                </a:solidFill>
                <a:effectLst/>
                <a:latin typeface="Consolas" panose="020B0609020204030204" pitchFamily="49" charset="0"/>
              </a:rPr>
              <a:t>}</a:t>
            </a:r>
            <a:r>
              <a:rPr lang="en-US" sz="3600" b="1" dirty="0">
                <a:solidFill>
                  <a:srgbClr val="C300FF"/>
                </a:solidFill>
                <a:effectLst/>
                <a:latin typeface="Consolas" panose="020B0609020204030204" pitchFamily="49" charset="0"/>
              </a:rPr>
              <a:t>`</a:t>
            </a:r>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a:p>
            <a:r>
              <a:rPr lang="en-US" sz="3600" b="1" dirty="0">
                <a:solidFill>
                  <a:srgbClr val="3F374B"/>
                </a:solidFill>
                <a:effectLst/>
                <a:latin typeface="Consolas" panose="020B0609020204030204" pitchFamily="49" charset="0"/>
              </a:rPr>
              <a:t>}</a:t>
            </a:r>
            <a:endParaRPr lang="en-US" sz="36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8" name="Rectangle 7">
            <a:extLst>
              <a:ext uri="{FF2B5EF4-FFF2-40B4-BE49-F238E27FC236}">
                <a16:creationId xmlns:a16="http://schemas.microsoft.com/office/drawing/2014/main" id="{EDF20F8A-B7DB-4690-9B1F-F7FD824C38C1}"/>
              </a:ext>
            </a:extLst>
          </p:cNvPr>
          <p:cNvSpPr/>
          <p:nvPr/>
        </p:nvSpPr>
        <p:spPr>
          <a:xfrm>
            <a:off x="5993393" y="3548804"/>
            <a:ext cx="2213325" cy="10221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iriam Libre" panose="00000500000000000000" pitchFamily="2" charset="-79"/>
                <a:cs typeface="Miriam Libre" panose="00000500000000000000" pitchFamily="2" charset="-79"/>
              </a:rPr>
              <a:t>Now: 3</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Tree>
    <p:extLst>
      <p:ext uri="{BB962C8B-B14F-4D97-AF65-F5344CB8AC3E}">
        <p14:creationId xmlns:p14="http://schemas.microsoft.com/office/powerpoint/2010/main" val="33056424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&lt; </a:t>
            </a:r>
            <a:r>
              <a:rPr lang="en-US" sz="3600" b="0" dirty="0">
                <a:solidFill>
                  <a:schemeClr val="accent5">
                    <a:lumMod val="85000"/>
                  </a:schemeClr>
                </a:solidFill>
                <a:latin typeface="Consolas" panose="020B0609020204030204" pitchFamily="49" charset="0"/>
              </a:rPr>
              <a:t>3</a:t>
            </a:r>
            <a:r>
              <a:rPr lang="en-US" sz="3600" b="0" dirty="0">
                <a:solidFill>
                  <a:schemeClr val="accent5">
                    <a:lumMod val="85000"/>
                  </a:schemeClr>
                </a:solidFill>
                <a:effectLst/>
                <a:latin typeface="Consolas" panose="020B0609020204030204" pitchFamily="49" charset="0"/>
              </a:rPr>
              <a:t>; </a:t>
            </a:r>
            <a:r>
              <a:rPr lang="en-US" sz="3600" b="1" dirty="0" err="1">
                <a:solidFill>
                  <a:srgbClr val="4D5EFF"/>
                </a:solidFill>
                <a:effectLst/>
                <a:latin typeface="Consolas" panose="020B0609020204030204" pitchFamily="49" charset="0"/>
              </a:rPr>
              <a:t>i</a:t>
            </a:r>
            <a:r>
              <a:rPr lang="en-US" sz="3600" b="1" dirty="0">
                <a:solidFill>
                  <a:srgbClr val="FF16B0"/>
                </a:solidFill>
                <a:effectLst/>
                <a:latin typeface="Consolas" panose="020B0609020204030204" pitchFamily="49" charset="0"/>
              </a:rPr>
              <a:t>++</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2</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
        <p:nvSpPr>
          <p:cNvPr id="11" name="TextBox 10">
            <a:extLst>
              <a:ext uri="{FF2B5EF4-FFF2-40B4-BE49-F238E27FC236}">
                <a16:creationId xmlns:a16="http://schemas.microsoft.com/office/drawing/2014/main" id="{D7DDB91C-E56E-4B2E-8CE9-DAC101D50AD2}"/>
              </a:ext>
            </a:extLst>
          </p:cNvPr>
          <p:cNvSpPr txBox="1"/>
          <p:nvPr/>
        </p:nvSpPr>
        <p:spPr>
          <a:xfrm>
            <a:off x="1816853" y="375482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Tree>
    <p:extLst>
      <p:ext uri="{BB962C8B-B14F-4D97-AF65-F5344CB8AC3E}">
        <p14:creationId xmlns:p14="http://schemas.microsoft.com/office/powerpoint/2010/main" val="15062190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6"/>
                                        </p:tgtEl>
                                      </p:cBhvr>
                                    </p:animEffect>
                                    <p:animScale>
                                      <p:cBhvr>
                                        <p:cTn id="14" dur="250" autoRev="1" fill="hold"/>
                                        <p:tgtEl>
                                          <p:spTgt spid="6"/>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9"/>
                                        </p:tgtEl>
                                      </p:cBhvr>
                                    </p:animEffect>
                                    <p:animScale>
                                      <p:cBhvr>
                                        <p:cTn id="17" dur="250" autoRev="1" fill="hold"/>
                                        <p:tgtEl>
                                          <p:spTgt spid="9"/>
                                        </p:tgtEl>
                                      </p:cBhvr>
                                      <p:by x="105000" y="105000"/>
                                    </p:animScale>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xit" presetSubtype="0" fill="hold" grpId="2"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9" grpId="2"/>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Repeating code…</a:t>
            </a:r>
          </a:p>
        </p:txBody>
      </p:sp>
      <p:sp>
        <p:nvSpPr>
          <p:cNvPr id="7" name="Rectangle 6">
            <a:extLst>
              <a:ext uri="{FF2B5EF4-FFF2-40B4-BE49-F238E27FC236}">
                <a16:creationId xmlns:a16="http://schemas.microsoft.com/office/drawing/2014/main" id="{E12B22E0-4837-45AE-B2AB-C3EC193F4D2B}"/>
              </a:ext>
            </a:extLst>
          </p:cNvPr>
          <p:cNvSpPr/>
          <p:nvPr/>
        </p:nvSpPr>
        <p:spPr>
          <a:xfrm>
            <a:off x="720000" y="3749890"/>
            <a:ext cx="7934599" cy="723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latin typeface="Miriam Libre" panose="00000500000000000000" pitchFamily="2" charset="-79"/>
                <a:cs typeface="Miriam Libre" panose="00000500000000000000" pitchFamily="2" charset="-79"/>
              </a:rPr>
              <a:t>Manually copying the same statement many times is tedious and makes the code messy!</a:t>
            </a:r>
          </a:p>
        </p:txBody>
      </p:sp>
      <p:pic>
        <p:nvPicPr>
          <p:cNvPr id="1026" name="Picture 2" descr="Repeat GIFs | Tenor">
            <a:extLst>
              <a:ext uri="{FF2B5EF4-FFF2-40B4-BE49-F238E27FC236}">
                <a16:creationId xmlns:a16="http://schemas.microsoft.com/office/drawing/2014/main" id="{FBB9E87B-1E99-4C2B-8377-19566F745CF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06108" y="1446518"/>
            <a:ext cx="3517892" cy="22866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AF4C71-2F3D-40EE-8BCB-D9BC65549E55}"/>
              </a:ext>
            </a:extLst>
          </p:cNvPr>
          <p:cNvSpPr/>
          <p:nvPr/>
        </p:nvSpPr>
        <p:spPr>
          <a:xfrm>
            <a:off x="720000" y="1446519"/>
            <a:ext cx="4186108" cy="2286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800" b="0" dirty="0">
                <a:solidFill>
                  <a:srgbClr val="569CD6"/>
                </a:solidFill>
                <a:effectLst/>
                <a:latin typeface="Consolas" panose="020B0609020204030204" pitchFamily="49" charset="0"/>
              </a:rPr>
              <a:t>function</a:t>
            </a:r>
            <a:r>
              <a:rPr lang="en-US" sz="1800" b="0" dirty="0">
                <a:solidFill>
                  <a:srgbClr val="D4D4D4"/>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daftPunk</a:t>
            </a:r>
            <a:r>
              <a:rPr lang="en-US" sz="1800" b="0" dirty="0">
                <a:solidFill>
                  <a:srgbClr val="D4D4D4"/>
                </a:solidFill>
                <a:effectLst/>
                <a:latin typeface="Consolas" panose="020B0609020204030204" pitchFamily="49" charset="0"/>
              </a:rPr>
              <a:t>() {</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 */</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alert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"Around the world"</a:t>
            </a:r>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4886778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left)">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chemeClr val="accent5">
                    <a:lumMod val="85000"/>
                  </a:schemeClr>
                </a:solidFill>
                <a:effectLst/>
                <a:latin typeface="Consolas" panose="020B0609020204030204" pitchFamily="49" charset="0"/>
              </a:rPr>
              <a:t>for (let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0; </a:t>
            </a:r>
            <a:r>
              <a:rPr lang="en-US" sz="3600" b="1" dirty="0" err="1">
                <a:solidFill>
                  <a:srgbClr val="4D5EFF"/>
                </a:solidFill>
                <a:effectLst/>
                <a:latin typeface="Consolas" panose="020B0609020204030204" pitchFamily="49" charset="0"/>
              </a:rPr>
              <a:t>i</a:t>
            </a:r>
            <a:r>
              <a:rPr lang="en-US" sz="3600" b="1" dirty="0">
                <a:solidFill>
                  <a:srgbClr val="3F374B"/>
                </a:solidFill>
                <a:effectLst/>
                <a:latin typeface="Consolas" panose="020B0609020204030204" pitchFamily="49" charset="0"/>
              </a:rPr>
              <a:t> </a:t>
            </a:r>
            <a:r>
              <a:rPr lang="en-US" sz="3600" b="1" dirty="0">
                <a:solidFill>
                  <a:srgbClr val="FF16B0"/>
                </a:solidFill>
                <a:effectLst/>
                <a:latin typeface="Consolas" panose="020B0609020204030204" pitchFamily="49" charset="0"/>
              </a:rPr>
              <a:t>&lt;</a:t>
            </a:r>
            <a:r>
              <a:rPr lang="en-US" sz="3600" b="1" dirty="0">
                <a:solidFill>
                  <a:srgbClr val="3F374B"/>
                </a:solidFill>
                <a:effectLst/>
                <a:latin typeface="Consolas" panose="020B0609020204030204" pitchFamily="49" charset="0"/>
              </a:rPr>
              <a:t> </a:t>
            </a:r>
            <a:r>
              <a:rPr lang="en-US" sz="3600" b="1"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a:t>
            </a:r>
          </a:p>
          <a:p>
            <a:r>
              <a:rPr lang="en-US" sz="3600" b="0" dirty="0">
                <a:solidFill>
                  <a:schemeClr val="accent5">
                    <a:lumMod val="85000"/>
                  </a:schemeClr>
                </a:solidFill>
                <a:effectLst/>
                <a:latin typeface="Consolas" panose="020B0609020204030204" pitchFamily="49" charset="0"/>
              </a:rPr>
              <a:t>  let current = </a:t>
            </a:r>
            <a:r>
              <a:rPr lang="en-US" sz="3600" b="0" dirty="0" err="1">
                <a:solidFill>
                  <a:schemeClr val="accent5">
                    <a:lumMod val="85000"/>
                  </a:schemeClr>
                </a:solidFill>
                <a:effectLst/>
                <a:latin typeface="Consolas" panose="020B0609020204030204" pitchFamily="49" charset="0"/>
              </a:rPr>
              <a:t>i</a:t>
            </a:r>
            <a:r>
              <a:rPr lang="en-US" sz="3600" b="0" dirty="0">
                <a:solidFill>
                  <a:schemeClr val="accent5">
                    <a:lumMod val="85000"/>
                  </a:schemeClr>
                </a:solidFill>
                <a:effectLst/>
                <a:latin typeface="Consolas" panose="020B0609020204030204" pitchFamily="49" charset="0"/>
              </a:rPr>
              <a:t> + 1;</a:t>
            </a:r>
          </a:p>
          <a:p>
            <a:r>
              <a:rPr lang="en-US" sz="3600" b="0" dirty="0">
                <a:solidFill>
                  <a:schemeClr val="accent5">
                    <a:lumMod val="85000"/>
                  </a:schemeClr>
                </a:solidFill>
                <a:effectLst/>
                <a:latin typeface="Consolas" panose="020B0609020204030204" pitchFamily="49" charset="0"/>
              </a:rPr>
              <a:t>  alert(`Now: ${current}`);</a:t>
            </a:r>
          </a:p>
          <a:p>
            <a:r>
              <a:rPr lang="en-US" sz="3600" b="0" dirty="0">
                <a:solidFill>
                  <a:schemeClr val="accent5">
                    <a:lumMod val="85000"/>
                  </a:schemeClr>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0F21F5FC-D912-4662-8F15-3C5AD9B35971}"/>
              </a:ext>
            </a:extLst>
          </p:cNvPr>
          <p:cNvSpPr/>
          <p:nvPr/>
        </p:nvSpPr>
        <p:spPr>
          <a:xfrm>
            <a:off x="1226992" y="3729926"/>
            <a:ext cx="1179722" cy="759737"/>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i: </a:t>
            </a:r>
          </a:p>
        </p:txBody>
      </p:sp>
      <p:sp>
        <p:nvSpPr>
          <p:cNvPr id="7" name="Rectangle 6">
            <a:extLst>
              <a:ext uri="{FF2B5EF4-FFF2-40B4-BE49-F238E27FC236}">
                <a16:creationId xmlns:a16="http://schemas.microsoft.com/office/drawing/2014/main" id="{7715F209-E767-4587-A571-88ECC29C3B80}"/>
              </a:ext>
            </a:extLst>
          </p:cNvPr>
          <p:cNvSpPr/>
          <p:nvPr/>
        </p:nvSpPr>
        <p:spPr>
          <a:xfrm>
            <a:off x="2552322"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Consolas" panose="020B0609020204030204" pitchFamily="49" charset="0"/>
                <a:cs typeface="Miriam Libre" panose="00000500000000000000" pitchFamily="2" charset="-79"/>
              </a:rPr>
              <a:t>current: </a:t>
            </a:r>
          </a:p>
        </p:txBody>
      </p:sp>
      <p:sp>
        <p:nvSpPr>
          <p:cNvPr id="9" name="TextBox 8">
            <a:extLst>
              <a:ext uri="{FF2B5EF4-FFF2-40B4-BE49-F238E27FC236}">
                <a16:creationId xmlns:a16="http://schemas.microsoft.com/office/drawing/2014/main" id="{C3AF65B6-924E-4FFB-9CF5-D7C7DF7D3B93}"/>
              </a:ext>
            </a:extLst>
          </p:cNvPr>
          <p:cNvSpPr txBox="1"/>
          <p:nvPr/>
        </p:nvSpPr>
        <p:spPr>
          <a:xfrm>
            <a:off x="1816853" y="3746798"/>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
        <p:nvSpPr>
          <p:cNvPr id="10" name="TextBox 9">
            <a:extLst>
              <a:ext uri="{FF2B5EF4-FFF2-40B4-BE49-F238E27FC236}">
                <a16:creationId xmlns:a16="http://schemas.microsoft.com/office/drawing/2014/main" id="{C15741EE-B87B-468E-ACAF-FE92CF3CA4CA}"/>
              </a:ext>
            </a:extLst>
          </p:cNvPr>
          <p:cNvSpPr txBox="1"/>
          <p:nvPr/>
        </p:nvSpPr>
        <p:spPr>
          <a:xfrm>
            <a:off x="4900403" y="3760274"/>
            <a:ext cx="466794" cy="707886"/>
          </a:xfrm>
          <a:prstGeom prst="rect">
            <a:avLst/>
          </a:prstGeom>
          <a:noFill/>
        </p:spPr>
        <p:txBody>
          <a:bodyPr wrap="none" rtlCol="0">
            <a:spAutoFit/>
          </a:bodyPr>
          <a:lstStyle/>
          <a:p>
            <a:r>
              <a:rPr lang="en-US" sz="4000" b="1" dirty="0">
                <a:latin typeface="Consolas" panose="020B0609020204030204" pitchFamily="49" charset="0"/>
              </a:rPr>
              <a:t>3</a:t>
            </a:r>
          </a:p>
        </p:txBody>
      </p:sp>
      <p:sp>
        <p:nvSpPr>
          <p:cNvPr id="11" name="Rectangle 10">
            <a:extLst>
              <a:ext uri="{FF2B5EF4-FFF2-40B4-BE49-F238E27FC236}">
                <a16:creationId xmlns:a16="http://schemas.microsoft.com/office/drawing/2014/main" id="{2E65AD42-E226-4F73-AE57-2767EE6CE440}"/>
              </a:ext>
            </a:extLst>
          </p:cNvPr>
          <p:cNvSpPr/>
          <p:nvPr/>
        </p:nvSpPr>
        <p:spPr>
          <a:xfrm>
            <a:off x="5562348" y="3738772"/>
            <a:ext cx="2861650" cy="750891"/>
          </a:xfrm>
          <a:prstGeom prst="rect">
            <a:avLst/>
          </a:prstGeom>
          <a:solidFill>
            <a:srgbClr val="A9B1FF">
              <a:alpha val="20000"/>
            </a:srgbClr>
          </a:solidFill>
          <a:ln>
            <a:solidFill>
              <a:srgbClr val="A9B1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000" dirty="0" err="1">
                <a:solidFill>
                  <a:schemeClr val="tx1"/>
                </a:solidFill>
                <a:latin typeface="Consolas" panose="020B0609020204030204" pitchFamily="49" charset="0"/>
                <a:cs typeface="Miriam Libre" panose="00000500000000000000" pitchFamily="2" charset="-79"/>
              </a:rPr>
              <a:t>i</a:t>
            </a:r>
            <a:r>
              <a:rPr lang="en-US" sz="4000" dirty="0">
                <a:solidFill>
                  <a:schemeClr val="tx1"/>
                </a:solidFill>
                <a:latin typeface="Consolas" panose="020B0609020204030204" pitchFamily="49" charset="0"/>
                <a:cs typeface="Miriam Libre" panose="00000500000000000000" pitchFamily="2" charset="-79"/>
              </a:rPr>
              <a:t>&lt;3:</a:t>
            </a:r>
            <a:r>
              <a:rPr lang="en-US" sz="2000" dirty="0">
                <a:solidFill>
                  <a:schemeClr val="tx1"/>
                </a:solidFill>
                <a:latin typeface="Consolas" panose="020B0609020204030204" pitchFamily="49" charset="0"/>
                <a:cs typeface="Miriam Libre" panose="00000500000000000000" pitchFamily="2" charset="-79"/>
              </a:rPr>
              <a:t> </a:t>
            </a:r>
            <a:r>
              <a:rPr lang="en-US" sz="4000" b="1" dirty="0">
                <a:solidFill>
                  <a:srgbClr val="0070C0"/>
                </a:solidFill>
                <a:latin typeface="Consolas" panose="020B0609020204030204" pitchFamily="49" charset="0"/>
                <a:cs typeface="Miriam Libre" panose="00000500000000000000" pitchFamily="2" charset="-79"/>
              </a:rPr>
              <a:t>false</a:t>
            </a:r>
            <a:r>
              <a:rPr lang="en-US" sz="4000" dirty="0">
                <a:solidFill>
                  <a:schemeClr val="tx1"/>
                </a:solidFill>
                <a:latin typeface="Consolas" panose="020B0609020204030204" pitchFamily="49" charset="0"/>
                <a:cs typeface="Miriam Libre" panose="00000500000000000000" pitchFamily="2" charset="-79"/>
              </a:rPr>
              <a:t> </a:t>
            </a:r>
          </a:p>
        </p:txBody>
      </p:sp>
      <p:sp>
        <p:nvSpPr>
          <p:cNvPr id="12" name="Rectangle 11">
            <a:extLst>
              <a:ext uri="{FF2B5EF4-FFF2-40B4-BE49-F238E27FC236}">
                <a16:creationId xmlns:a16="http://schemas.microsoft.com/office/drawing/2014/main" id="{3C2C696E-5357-4E8D-B38B-808E0CBD25A3}"/>
              </a:ext>
            </a:extLst>
          </p:cNvPr>
          <p:cNvSpPr/>
          <p:nvPr/>
        </p:nvSpPr>
        <p:spPr>
          <a:xfrm>
            <a:off x="2283647" y="2107095"/>
            <a:ext cx="4405388" cy="1218953"/>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2"/>
                </a:solidFill>
                <a:latin typeface="Miriam Libre" panose="00000500000000000000" pitchFamily="2" charset="-79"/>
                <a:cs typeface="Miriam Libre" panose="00000500000000000000" pitchFamily="2" charset="-79"/>
              </a:rPr>
              <a:t>We’re Done!</a:t>
            </a:r>
          </a:p>
        </p:txBody>
      </p:sp>
    </p:spTree>
    <p:extLst>
      <p:ext uri="{BB962C8B-B14F-4D97-AF65-F5344CB8AC3E}">
        <p14:creationId xmlns:p14="http://schemas.microsoft.com/office/powerpoint/2010/main" val="19454728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37B-B758-4935-99DE-2C3378F1D6BF}"/>
              </a:ext>
            </a:extLst>
          </p:cNvPr>
          <p:cNvSpPr>
            <a:spLocks noGrp="1"/>
          </p:cNvSpPr>
          <p:nvPr>
            <p:ph type="title"/>
          </p:nvPr>
        </p:nvSpPr>
        <p:spPr/>
        <p:txBody>
          <a:bodyPr/>
          <a:lstStyle/>
          <a:p>
            <a:r>
              <a:rPr lang="en-US" dirty="0"/>
              <a:t>Step by Step Example</a:t>
            </a:r>
          </a:p>
        </p:txBody>
      </p:sp>
      <p:sp>
        <p:nvSpPr>
          <p:cNvPr id="4" name="TextBox 3">
            <a:extLst>
              <a:ext uri="{FF2B5EF4-FFF2-40B4-BE49-F238E27FC236}">
                <a16:creationId xmlns:a16="http://schemas.microsoft.com/office/drawing/2014/main" id="{CD1DCDC1-8DF9-4359-8C83-F5CFEFE47AB0}"/>
              </a:ext>
            </a:extLst>
          </p:cNvPr>
          <p:cNvSpPr txBox="1"/>
          <p:nvPr/>
        </p:nvSpPr>
        <p:spPr>
          <a:xfrm>
            <a:off x="719999" y="1430448"/>
            <a:ext cx="7703999" cy="2308324"/>
          </a:xfrm>
          <a:prstGeom prst="rect">
            <a:avLst/>
          </a:prstGeom>
          <a:noFill/>
        </p:spPr>
        <p:txBody>
          <a:bodyPr wrap="square">
            <a:spAutoFit/>
          </a:bodyPr>
          <a:lstStyle/>
          <a:p>
            <a:r>
              <a:rPr lang="en-US" sz="3600" b="0" dirty="0">
                <a:solidFill>
                  <a:srgbClr val="FF16B0"/>
                </a:solidFill>
                <a:effectLst/>
                <a:latin typeface="Consolas" panose="020B0609020204030204" pitchFamily="49" charset="0"/>
              </a:rPr>
              <a:t>for</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0</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&lt;</a:t>
            </a:r>
            <a:r>
              <a:rPr lang="en-US" sz="3600" b="0" dirty="0">
                <a:solidFill>
                  <a:srgbClr val="3F374B"/>
                </a:solidFill>
                <a:effectLst/>
                <a:latin typeface="Consolas" panose="020B0609020204030204" pitchFamily="49" charset="0"/>
              </a:rPr>
              <a:t> </a:t>
            </a:r>
            <a:r>
              <a:rPr lang="en-US" sz="3600" b="0" dirty="0">
                <a:solidFill>
                  <a:srgbClr val="FF16B0"/>
                </a:solidFill>
                <a:latin typeface="Consolas" panose="020B0609020204030204" pitchFamily="49" charset="0"/>
              </a:rPr>
              <a:t>3</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let</a:t>
            </a:r>
            <a:r>
              <a:rPr lang="en-US" sz="3600" b="0" dirty="0">
                <a:solidFill>
                  <a:srgbClr val="3F374B"/>
                </a:solidFill>
                <a:effectLst/>
                <a:latin typeface="Consolas" panose="020B0609020204030204" pitchFamily="49" charset="0"/>
              </a:rPr>
              <a:t> </a:t>
            </a:r>
            <a:r>
              <a:rPr lang="en-US" sz="3600" b="0" dirty="0">
                <a:solidFill>
                  <a:srgbClr val="4D5EFF"/>
                </a:solidFill>
                <a:effectLst/>
                <a:latin typeface="Consolas" panose="020B0609020204030204" pitchFamily="49" charset="0"/>
              </a:rPr>
              <a:t>current</a:t>
            </a:r>
            <a:r>
              <a:rPr lang="en-US" sz="3600" b="0" dirty="0">
                <a:solidFill>
                  <a:srgbClr val="3F374B"/>
                </a:solidFill>
                <a:effectLst/>
                <a:latin typeface="Consolas" panose="020B0609020204030204" pitchFamily="49" charset="0"/>
              </a:rPr>
              <a:t> </a:t>
            </a:r>
            <a:r>
              <a:rPr lang="en-US" sz="3600" b="0" dirty="0">
                <a:solidFill>
                  <a:srgbClr val="FF16B0"/>
                </a:solidFill>
                <a:effectLst/>
                <a:latin typeface="Consolas" panose="020B0609020204030204" pitchFamily="49" charset="0"/>
              </a:rPr>
              <a:t>=</a:t>
            </a:r>
            <a:r>
              <a:rPr lang="en-US" sz="3600" b="0" dirty="0">
                <a:solidFill>
                  <a:srgbClr val="3F374B"/>
                </a:solidFill>
                <a:effectLst/>
                <a:latin typeface="Consolas" panose="020B0609020204030204" pitchFamily="49" charset="0"/>
              </a:rPr>
              <a:t> </a:t>
            </a:r>
            <a:r>
              <a:rPr lang="en-US" sz="3600" b="0" dirty="0" err="1">
                <a:solidFill>
                  <a:srgbClr val="4D5EFF"/>
                </a:solidFill>
                <a:effectLst/>
                <a:latin typeface="Consolas" panose="020B0609020204030204" pitchFamily="49" charset="0"/>
              </a:rPr>
              <a:t>i</a:t>
            </a:r>
            <a:r>
              <a:rPr lang="en-US" sz="3600" b="0" dirty="0">
                <a:solidFill>
                  <a:srgbClr val="4D5EFF"/>
                </a:solidFill>
                <a:effectLst/>
                <a:latin typeface="Consolas" panose="020B0609020204030204" pitchFamily="49" charset="0"/>
              </a:rPr>
              <a:t> </a:t>
            </a:r>
            <a:r>
              <a:rPr lang="en-US" sz="3600" b="0" dirty="0">
                <a:solidFill>
                  <a:srgbClr val="FF16B0"/>
                </a:solidFill>
                <a:effectLst/>
                <a:latin typeface="Consolas" panose="020B0609020204030204" pitchFamily="49" charset="0"/>
              </a:rPr>
              <a:t>+ 1</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  </a:t>
            </a:r>
            <a:r>
              <a:rPr lang="en-US" sz="3600" b="0" dirty="0">
                <a:solidFill>
                  <a:srgbClr val="251B50"/>
                </a:solidFill>
                <a:effectLst/>
                <a:latin typeface="Consolas" panose="020B0609020204030204" pitchFamily="49" charset="0"/>
              </a:rPr>
              <a:t>alert</a:t>
            </a:r>
            <a:r>
              <a:rPr lang="en-US" sz="3600" b="0" dirty="0">
                <a:solidFill>
                  <a:srgbClr val="3F374B"/>
                </a:solidFill>
                <a:effectLst/>
                <a:latin typeface="Consolas" panose="020B0609020204030204" pitchFamily="49" charset="0"/>
              </a:rPr>
              <a:t>(</a:t>
            </a:r>
            <a:r>
              <a:rPr lang="en-US" sz="3600" b="0" dirty="0">
                <a:solidFill>
                  <a:srgbClr val="C300FF"/>
                </a:solidFill>
                <a:effectLst/>
                <a:latin typeface="Consolas" panose="020B0609020204030204" pitchFamily="49" charset="0"/>
              </a:rPr>
              <a:t>`Now: </a:t>
            </a:r>
            <a:r>
              <a:rPr lang="en-US" sz="3600" b="0" dirty="0">
                <a:solidFill>
                  <a:srgbClr val="FF16B0"/>
                </a:solidFill>
                <a:effectLst/>
                <a:latin typeface="Consolas" panose="020B0609020204030204" pitchFamily="49" charset="0"/>
              </a:rPr>
              <a:t>${</a:t>
            </a:r>
            <a:r>
              <a:rPr lang="en-US" sz="3600" b="0" dirty="0">
                <a:solidFill>
                  <a:srgbClr val="4D5EFF"/>
                </a:solidFill>
                <a:effectLst/>
                <a:latin typeface="Consolas" panose="020B0609020204030204" pitchFamily="49" charset="0"/>
              </a:rPr>
              <a:t>current</a:t>
            </a:r>
            <a:r>
              <a:rPr lang="en-US" sz="3600" b="0" dirty="0">
                <a:solidFill>
                  <a:srgbClr val="FF16B0"/>
                </a:solidFill>
                <a:effectLst/>
                <a:latin typeface="Consolas" panose="020B0609020204030204" pitchFamily="49" charset="0"/>
              </a:rPr>
              <a:t>}</a:t>
            </a:r>
            <a:r>
              <a:rPr lang="en-US" sz="3600" b="0" dirty="0">
                <a:solidFill>
                  <a:srgbClr val="C300FF"/>
                </a:solidFill>
                <a:effectLst/>
                <a:latin typeface="Consolas" panose="020B0609020204030204" pitchFamily="49" charset="0"/>
              </a:rPr>
              <a:t>`</a:t>
            </a:r>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a:p>
            <a:r>
              <a:rPr lang="en-US" sz="3600" b="0" dirty="0">
                <a:solidFill>
                  <a:srgbClr val="3F374B"/>
                </a:solidFill>
                <a:effectLst/>
                <a:latin typeface="Consolas" panose="020B0609020204030204" pitchFamily="49" charset="0"/>
              </a:rPr>
              <a:t>}</a:t>
            </a:r>
            <a:endParaRPr lang="en-US" sz="3600" b="0" dirty="0">
              <a:solidFill>
                <a:srgbClr val="19152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E12B7303-9B8D-4B57-B9FB-AFA46CD54018}"/>
              </a:ext>
            </a:extLst>
          </p:cNvPr>
          <p:cNvSpPr/>
          <p:nvPr/>
        </p:nvSpPr>
        <p:spPr>
          <a:xfrm>
            <a:off x="1846324" y="3359425"/>
            <a:ext cx="6134797" cy="1560445"/>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2"/>
                </a:solidFill>
                <a:latin typeface="Miriam Libre" panose="00000500000000000000" pitchFamily="2" charset="-79"/>
                <a:cs typeface="Miriam Libre" panose="00000500000000000000" pitchFamily="2" charset="-79"/>
              </a:rPr>
              <a:t>We’re Done!</a:t>
            </a:r>
          </a:p>
        </p:txBody>
      </p:sp>
    </p:spTree>
    <p:extLst>
      <p:ext uri="{BB962C8B-B14F-4D97-AF65-F5344CB8AC3E}">
        <p14:creationId xmlns:p14="http://schemas.microsoft.com/office/powerpoint/2010/main" val="23033169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D1404E2-1EDB-4AC1-B56A-57CF7998B6B5}"/>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C18CF-6FE9-417F-82DF-BBC8F3FBE82C}"/>
              </a:ext>
            </a:extLst>
          </p:cNvPr>
          <p:cNvSpPr>
            <a:spLocks noGrp="1"/>
          </p:cNvSpPr>
          <p:nvPr>
            <p:ph type="title"/>
          </p:nvPr>
        </p:nvSpPr>
        <p:spPr/>
        <p:txBody>
          <a:bodyPr/>
          <a:lstStyle/>
          <a:p>
            <a:r>
              <a:rPr lang="en-US" dirty="0"/>
              <a:t>For Loop Steps Recap</a:t>
            </a:r>
          </a:p>
        </p:txBody>
      </p:sp>
      <p:sp>
        <p:nvSpPr>
          <p:cNvPr id="3" name="Rectangle 2">
            <a:extLst>
              <a:ext uri="{FF2B5EF4-FFF2-40B4-BE49-F238E27FC236}">
                <a16:creationId xmlns:a16="http://schemas.microsoft.com/office/drawing/2014/main" id="{20E225DE-B6BA-4848-A32B-2CA16698974D}"/>
              </a:ext>
            </a:extLst>
          </p:cNvPr>
          <p:cNvSpPr/>
          <p:nvPr/>
        </p:nvSpPr>
        <p:spPr>
          <a:xfrm>
            <a:off x="719999" y="1430448"/>
            <a:ext cx="7790257" cy="3096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Initialization </a:t>
            </a:r>
            <a:r>
              <a:rPr lang="en-US" sz="3200" b="1" dirty="0">
                <a:solidFill>
                  <a:srgbClr val="FF16B0"/>
                </a:solidFill>
                <a:effectLst/>
                <a:latin typeface="Consolas" panose="020B0609020204030204" pitchFamily="49" charset="0"/>
              </a:rPr>
              <a:t>let</a:t>
            </a:r>
            <a:r>
              <a:rPr lang="en-US" sz="3200" b="1" dirty="0">
                <a:solidFill>
                  <a:srgbClr val="3F374B"/>
                </a:solidFill>
                <a:effectLst/>
                <a:latin typeface="Consolas" panose="020B0609020204030204" pitchFamily="49" charset="0"/>
              </a:rPr>
              <a:t> </a:t>
            </a:r>
            <a:r>
              <a:rPr lang="en-US" sz="3200" b="1" dirty="0" err="1">
                <a:solidFill>
                  <a:srgbClr val="4D5EFF"/>
                </a:solidFill>
                <a:effectLst/>
                <a:latin typeface="Consolas" panose="020B0609020204030204" pitchFamily="49" charset="0"/>
              </a:rPr>
              <a:t>i</a:t>
            </a:r>
            <a:r>
              <a:rPr lang="en-US" sz="3200" b="1" dirty="0">
                <a:solidFill>
                  <a:srgbClr val="3F374B"/>
                </a:solidFill>
                <a:effectLst/>
                <a:latin typeface="Consolas" panose="020B0609020204030204" pitchFamily="49" charset="0"/>
              </a:rPr>
              <a:t> </a:t>
            </a:r>
            <a:r>
              <a:rPr lang="en-US" sz="3200" b="1" dirty="0">
                <a:solidFill>
                  <a:srgbClr val="FF16B0"/>
                </a:solidFill>
                <a:effectLst/>
                <a:latin typeface="Consolas" panose="020B0609020204030204" pitchFamily="49" charset="0"/>
              </a:rPr>
              <a:t>=</a:t>
            </a:r>
            <a:r>
              <a:rPr lang="en-US" sz="3200" b="1" dirty="0">
                <a:solidFill>
                  <a:srgbClr val="3F374B"/>
                </a:solidFill>
                <a:effectLst/>
                <a:latin typeface="Consolas" panose="020B0609020204030204" pitchFamily="49" charset="0"/>
              </a:rPr>
              <a:t> </a:t>
            </a:r>
            <a:r>
              <a:rPr lang="en-US" sz="3200" b="1" dirty="0">
                <a:solidFill>
                  <a:srgbClr val="FF16B0"/>
                </a:solidFill>
                <a:effectLst/>
                <a:latin typeface="Consolas" panose="020B0609020204030204" pitchFamily="49" charset="0"/>
              </a:rPr>
              <a:t>0</a:t>
            </a:r>
            <a:r>
              <a:rPr lang="en-US" sz="3200" b="1" dirty="0">
                <a:solidFill>
                  <a:srgbClr val="3F374B"/>
                </a:solidFill>
                <a:effectLst/>
                <a:latin typeface="Consolas" panose="020B0609020204030204" pitchFamily="49" charset="0"/>
              </a:rPr>
              <a:t>;</a:t>
            </a:r>
            <a:endParaRPr lang="en-US" sz="3200" b="1" dirty="0">
              <a:solidFill>
                <a:schemeClr val="tx1"/>
              </a:solidFill>
              <a:latin typeface="Consolas" panose="020B0609020204030204" pitchFamily="49" charset="0"/>
              <a:cs typeface="Miriam Libre" panose="00000500000000000000" pitchFamily="2" charset="-79"/>
            </a:endParaRPr>
          </a:p>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Condition </a:t>
            </a:r>
            <a:r>
              <a:rPr lang="en-US" sz="3200" b="1" dirty="0" err="1">
                <a:solidFill>
                  <a:srgbClr val="4D5EFF"/>
                </a:solidFill>
                <a:effectLst/>
                <a:latin typeface="Consolas" panose="020B0609020204030204" pitchFamily="49" charset="0"/>
              </a:rPr>
              <a:t>i</a:t>
            </a:r>
            <a:r>
              <a:rPr lang="en-US" sz="3200" b="1" dirty="0">
                <a:solidFill>
                  <a:srgbClr val="3F374B"/>
                </a:solidFill>
                <a:effectLst/>
                <a:latin typeface="Consolas" panose="020B0609020204030204" pitchFamily="49" charset="0"/>
              </a:rPr>
              <a:t> </a:t>
            </a:r>
            <a:r>
              <a:rPr lang="en-US" sz="3200" b="1" dirty="0">
                <a:solidFill>
                  <a:srgbClr val="FF16B0"/>
                </a:solidFill>
                <a:effectLst/>
                <a:latin typeface="Consolas" panose="020B0609020204030204" pitchFamily="49" charset="0"/>
              </a:rPr>
              <a:t>&lt;</a:t>
            </a:r>
            <a:r>
              <a:rPr lang="en-US" sz="3200" b="1" dirty="0">
                <a:solidFill>
                  <a:srgbClr val="3F374B"/>
                </a:solidFill>
                <a:effectLst/>
                <a:latin typeface="Consolas" panose="020B0609020204030204" pitchFamily="49" charset="0"/>
              </a:rPr>
              <a:t> </a:t>
            </a:r>
            <a:r>
              <a:rPr lang="en-US" sz="3200" b="1" dirty="0">
                <a:solidFill>
                  <a:srgbClr val="FF16B0"/>
                </a:solidFill>
                <a:latin typeface="Consolas" panose="020B0609020204030204" pitchFamily="49" charset="0"/>
              </a:rPr>
              <a:t>3</a:t>
            </a:r>
            <a:r>
              <a:rPr lang="en-US" sz="3200" b="1" dirty="0">
                <a:solidFill>
                  <a:srgbClr val="3F374B"/>
                </a:solidFill>
                <a:effectLst/>
                <a:latin typeface="Consolas" panose="020B0609020204030204" pitchFamily="49" charset="0"/>
              </a:rPr>
              <a:t>;</a:t>
            </a:r>
            <a:endParaRPr lang="en-US" sz="3200" b="1" dirty="0">
              <a:solidFill>
                <a:schemeClr val="accent5">
                  <a:lumMod val="85000"/>
                </a:schemeClr>
              </a:solidFill>
              <a:latin typeface="Consolas" panose="020B0609020204030204" pitchFamily="49" charset="0"/>
            </a:endParaRPr>
          </a:p>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Body </a:t>
            </a:r>
            <a:r>
              <a:rPr lang="en-US" sz="3200" b="1" dirty="0">
                <a:solidFill>
                  <a:schemeClr val="tx1"/>
                </a:solidFill>
                <a:latin typeface="Consolas" panose="020B0609020204030204" pitchFamily="49" charset="0"/>
                <a:cs typeface="Miriam Libre" panose="00000500000000000000" pitchFamily="2" charset="-79"/>
              </a:rPr>
              <a:t>{ }</a:t>
            </a:r>
          </a:p>
          <a:p>
            <a:pPr marL="914400" indent="-914400">
              <a:buFont typeface="+mj-lt"/>
              <a:buAutoNum type="arabicPeriod"/>
            </a:pPr>
            <a:r>
              <a:rPr lang="en-US" sz="4800" dirty="0">
                <a:solidFill>
                  <a:schemeClr val="tx1"/>
                </a:solidFill>
                <a:latin typeface="Miriam Libre" panose="00000500000000000000" pitchFamily="2" charset="-79"/>
                <a:cs typeface="Miriam Libre" panose="00000500000000000000" pitchFamily="2" charset="-79"/>
              </a:rPr>
              <a:t>Increment </a:t>
            </a:r>
            <a:r>
              <a:rPr lang="en-US" sz="3200" b="1" dirty="0" err="1">
                <a:solidFill>
                  <a:srgbClr val="4D5EFF"/>
                </a:solidFill>
                <a:effectLst/>
                <a:latin typeface="Consolas" panose="020B0609020204030204" pitchFamily="49" charset="0"/>
              </a:rPr>
              <a:t>i</a:t>
            </a:r>
            <a:r>
              <a:rPr lang="en-US" sz="3200" b="1" dirty="0">
                <a:solidFill>
                  <a:srgbClr val="FF16B0"/>
                </a:solidFill>
                <a:effectLst/>
                <a:latin typeface="Consolas" panose="020B0609020204030204" pitchFamily="49" charset="0"/>
              </a:rPr>
              <a:t>++</a:t>
            </a:r>
            <a:endParaRPr lang="en-US" sz="3200" dirty="0">
              <a:solidFill>
                <a:schemeClr val="tx1"/>
              </a:solidFill>
              <a:latin typeface="Consolas" panose="020B0609020204030204" pitchFamily="49" charset="0"/>
              <a:cs typeface="Miriam Libre" panose="00000500000000000000" pitchFamily="2" charset="-79"/>
            </a:endParaRPr>
          </a:p>
        </p:txBody>
      </p:sp>
      <p:cxnSp>
        <p:nvCxnSpPr>
          <p:cNvPr id="9" name="Straight Connector 8">
            <a:extLst>
              <a:ext uri="{FF2B5EF4-FFF2-40B4-BE49-F238E27FC236}">
                <a16:creationId xmlns:a16="http://schemas.microsoft.com/office/drawing/2014/main" id="{48B7BCB0-B1E1-4DA2-8FFF-AA70347CFEB1}"/>
              </a:ext>
            </a:extLst>
          </p:cNvPr>
          <p:cNvCxnSpPr>
            <a:cxnSpLocks/>
          </p:cNvCxnSpPr>
          <p:nvPr/>
        </p:nvCxnSpPr>
        <p:spPr>
          <a:xfrm flipH="1">
            <a:off x="1411357" y="4015409"/>
            <a:ext cx="298173" cy="0"/>
          </a:xfrm>
          <a:prstGeom prst="line">
            <a:avLst/>
          </a:prstGeom>
          <a:ln w="50800" cap="rnd">
            <a:solidFill>
              <a:srgbClr val="4D5E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31E8BF-7FAE-480F-8264-17DD2B8AD0EC}"/>
              </a:ext>
            </a:extLst>
          </p:cNvPr>
          <p:cNvCxnSpPr>
            <a:cxnSpLocks/>
          </p:cNvCxnSpPr>
          <p:nvPr/>
        </p:nvCxnSpPr>
        <p:spPr>
          <a:xfrm flipV="1">
            <a:off x="1411357" y="2571750"/>
            <a:ext cx="0" cy="1443660"/>
          </a:xfrm>
          <a:prstGeom prst="line">
            <a:avLst/>
          </a:prstGeom>
          <a:ln w="50800" cap="rnd">
            <a:solidFill>
              <a:srgbClr val="4D5E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98BBF3-D8CE-410E-A4CC-AC28ED7391AD}"/>
              </a:ext>
            </a:extLst>
          </p:cNvPr>
          <p:cNvCxnSpPr>
            <a:cxnSpLocks/>
          </p:cNvCxnSpPr>
          <p:nvPr/>
        </p:nvCxnSpPr>
        <p:spPr>
          <a:xfrm>
            <a:off x="1411357" y="2571750"/>
            <a:ext cx="298173" cy="1"/>
          </a:xfrm>
          <a:prstGeom prst="line">
            <a:avLst/>
          </a:prstGeom>
          <a:ln w="50800" cap="rnd">
            <a:solidFill>
              <a:srgbClr val="4D5EFF"/>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Sonic Mania GIFs - Get the best GIF on GIPHY">
            <a:extLst>
              <a:ext uri="{FF2B5EF4-FFF2-40B4-BE49-F238E27FC236}">
                <a16:creationId xmlns:a16="http://schemas.microsoft.com/office/drawing/2014/main" id="{B7B1CBC3-5860-436E-B6B6-DFBE86EA658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74088" y="2397534"/>
            <a:ext cx="2541922" cy="2541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268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500"/>
                                        <p:tgtEl>
                                          <p:spTgt spid="2052"/>
                                        </p:tgtEl>
                                      </p:cBhvr>
                                    </p:animEffect>
                                  </p:childTnLst>
                                </p:cTn>
                              </p:par>
                              <p:par>
                                <p:cTn id="28" presetID="22" presetClass="entr" presetSubtype="2"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100"/>
                                        <p:tgtEl>
                                          <p:spTgt spid="9"/>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1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4E5A6-1128-4DCC-86FF-9C6418D2E560}"/>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The Count Revisited</a:t>
            </a:r>
          </a:p>
        </p:txBody>
      </p:sp>
      <p:sp>
        <p:nvSpPr>
          <p:cNvPr id="6" name="Rectangle 5">
            <a:extLst>
              <a:ext uri="{FF2B5EF4-FFF2-40B4-BE49-F238E27FC236}">
                <a16:creationId xmlns:a16="http://schemas.microsoft.com/office/drawing/2014/main" id="{753493BE-DD05-483F-BC81-B5F6273BC737}"/>
              </a:ext>
            </a:extLst>
          </p:cNvPr>
          <p:cNvSpPr/>
          <p:nvPr/>
        </p:nvSpPr>
        <p:spPr>
          <a:xfrm>
            <a:off x="720000" y="1430448"/>
            <a:ext cx="7704000" cy="3096285"/>
          </a:xfrm>
          <a:prstGeom prst="rect">
            <a:avLst/>
          </a:prstGeom>
          <a:solidFill>
            <a:srgbClr val="00B1F0"/>
          </a:solidFill>
          <a:ln>
            <a:solidFill>
              <a:srgbClr val="008E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F0B9"/>
                </a:solidFill>
                <a:latin typeface="Miriam Libre" panose="00000500000000000000" pitchFamily="2" charset="-79"/>
                <a:cs typeface="Miriam Libre" panose="00000500000000000000" pitchFamily="2" charset="-79"/>
                <a:hlinkClick r:id="rId3">
                  <a:extLst>
                    <a:ext uri="{A12FA001-AC4F-418D-AE19-62706E023703}">
                      <ahyp:hlinkClr xmlns:ahyp="http://schemas.microsoft.com/office/drawing/2018/hyperlinkcolor" val="tx"/>
                    </a:ext>
                  </a:extLst>
                </a:hlinkClick>
              </a:rPr>
              <a:t>https://replit.com/@HylandOutreach/TheCountWithLoops#script.js</a:t>
            </a:r>
            <a:endParaRPr lang="en-US" sz="5400" dirty="0">
              <a:solidFill>
                <a:srgbClr val="FFF0B9"/>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18339926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DCB255-C73A-49F8-8EFA-CF89DFF7D4B2}"/>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E8EBA-4DA2-4B5E-8446-16D152185A04}"/>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F961C137-FDD2-46C9-981F-6D72F59390FD}"/>
              </a:ext>
            </a:extLst>
          </p:cNvPr>
          <p:cNvSpPr txBox="1"/>
          <p:nvPr/>
        </p:nvSpPr>
        <p:spPr>
          <a:xfrm>
            <a:off x="720000" y="1480930"/>
            <a:ext cx="7704000" cy="2123658"/>
          </a:xfrm>
          <a:prstGeom prst="rect">
            <a:avLst/>
          </a:prstGeom>
          <a:noFill/>
        </p:spPr>
        <p:txBody>
          <a:bodyPr wrap="square">
            <a:spAutoFit/>
          </a:bodyPr>
          <a:lstStyle/>
          <a:p>
            <a:r>
              <a:rPr lang="en-US" sz="4400" b="0" dirty="0">
                <a:solidFill>
                  <a:srgbClr val="FF16B0"/>
                </a:solidFill>
                <a:effectLst/>
                <a:latin typeface="Consolas" panose="020B0609020204030204" pitchFamily="49" charset="0"/>
              </a:rPr>
              <a:t>for</a:t>
            </a:r>
            <a:r>
              <a:rPr lang="en-US" sz="4400" b="0" dirty="0">
                <a:solidFill>
                  <a:srgbClr val="3F374B"/>
                </a:solidFill>
                <a:effectLst/>
                <a:latin typeface="Consolas" panose="020B0609020204030204" pitchFamily="49" charset="0"/>
              </a:rPr>
              <a:t> (</a:t>
            </a:r>
            <a:r>
              <a:rPr lang="en-US" sz="4400" i="1" dirty="0" err="1">
                <a:solidFill>
                  <a:schemeClr val="bg2"/>
                </a:solidFill>
                <a:latin typeface="Consolas" panose="020B0609020204030204" pitchFamily="49" charset="0"/>
              </a:rPr>
              <a:t>init</a:t>
            </a:r>
            <a:r>
              <a:rPr lang="en-US" sz="4400" b="0" dirty="0">
                <a:solidFill>
                  <a:srgbClr val="3F374B"/>
                </a:solidFill>
                <a:effectLst/>
                <a:latin typeface="Consolas" panose="020B0609020204030204" pitchFamily="49" charset="0"/>
              </a:rPr>
              <a:t>; </a:t>
            </a:r>
            <a:r>
              <a:rPr lang="en-US" sz="4400" b="0" i="1" dirty="0" err="1">
                <a:solidFill>
                  <a:schemeClr val="accent1"/>
                </a:solidFill>
                <a:effectLst/>
                <a:latin typeface="Consolas" panose="020B0609020204030204" pitchFamily="49" charset="0"/>
              </a:rPr>
              <a:t>cond</a:t>
            </a:r>
            <a:r>
              <a:rPr lang="en-US" sz="4400" b="0" dirty="0">
                <a:solidFill>
                  <a:srgbClr val="3F374B"/>
                </a:solidFill>
                <a:effectLst/>
                <a:latin typeface="Consolas" panose="020B0609020204030204" pitchFamily="49" charset="0"/>
              </a:rPr>
              <a:t>; </a:t>
            </a:r>
            <a:r>
              <a:rPr lang="en-US" sz="4400" i="1" dirty="0" err="1">
                <a:solidFill>
                  <a:schemeClr val="accent2">
                    <a:lumMod val="75000"/>
                  </a:schemeClr>
                </a:solidFill>
                <a:latin typeface="Consolas" panose="020B0609020204030204" pitchFamily="49" charset="0"/>
              </a:rPr>
              <a:t>inc</a:t>
            </a:r>
            <a:r>
              <a:rPr lang="en-US" sz="4400" b="0" dirty="0">
                <a:solidFill>
                  <a:srgbClr val="3F374B"/>
                </a:solidFill>
                <a:effectLst/>
                <a:latin typeface="Consolas" panose="020B0609020204030204" pitchFamily="49" charset="0"/>
              </a:rPr>
              <a:t>) {</a:t>
            </a:r>
            <a:endParaRPr lang="en-US" sz="4400" b="0" dirty="0">
              <a:solidFill>
                <a:srgbClr val="19152C"/>
              </a:solidFill>
              <a:effectLst/>
              <a:latin typeface="Consolas" panose="020B0609020204030204" pitchFamily="49" charset="0"/>
            </a:endParaRPr>
          </a:p>
          <a:p>
            <a:r>
              <a:rPr lang="en-US" sz="4400" b="0" dirty="0">
                <a:solidFill>
                  <a:srgbClr val="3F374B"/>
                </a:solidFill>
                <a:effectLst/>
                <a:latin typeface="Consolas" panose="020B0609020204030204" pitchFamily="49" charset="0"/>
              </a:rPr>
              <a:t>  </a:t>
            </a:r>
            <a:r>
              <a:rPr lang="en-US" sz="4400" b="0" i="1" dirty="0">
                <a:solidFill>
                  <a:schemeClr val="accent4"/>
                </a:solidFill>
                <a:effectLst/>
                <a:latin typeface="Consolas" panose="020B0609020204030204" pitchFamily="49" charset="0"/>
              </a:rPr>
              <a:t>body</a:t>
            </a:r>
          </a:p>
          <a:p>
            <a:r>
              <a:rPr lang="en-US" sz="4400" b="0" dirty="0">
                <a:solidFill>
                  <a:srgbClr val="3F374B"/>
                </a:solidFill>
                <a:effectLst/>
                <a:latin typeface="Consolas" panose="020B0609020204030204" pitchFamily="49" charset="0"/>
              </a:rPr>
              <a:t>}</a:t>
            </a:r>
            <a:endParaRPr lang="en-US" sz="4400" b="0" dirty="0">
              <a:solidFill>
                <a:srgbClr val="19152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8B1161AD-28C2-41BD-B27C-1EF1E309BCDA}"/>
              </a:ext>
            </a:extLst>
          </p:cNvPr>
          <p:cNvSpPr/>
          <p:nvPr/>
        </p:nvSpPr>
        <p:spPr>
          <a:xfrm>
            <a:off x="720001" y="3922245"/>
            <a:ext cx="7703999" cy="658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3">
                    <a:lumMod val="50000"/>
                  </a:schemeClr>
                </a:solidFill>
                <a:latin typeface="Miriam Libre" panose="00000500000000000000" pitchFamily="2" charset="-79"/>
                <a:cs typeface="Miriam Libre" panose="00000500000000000000" pitchFamily="2" charset="-79"/>
              </a:rPr>
              <a:t>Use loops to avoid repeated code</a:t>
            </a:r>
          </a:p>
        </p:txBody>
      </p:sp>
      <p:sp>
        <p:nvSpPr>
          <p:cNvPr id="6" name="Rectangle 5">
            <a:extLst>
              <a:ext uri="{FF2B5EF4-FFF2-40B4-BE49-F238E27FC236}">
                <a16:creationId xmlns:a16="http://schemas.microsoft.com/office/drawing/2014/main" id="{E835AF28-F99E-4622-B6FE-9668CD4AD9FB}"/>
              </a:ext>
            </a:extLst>
          </p:cNvPr>
          <p:cNvSpPr/>
          <p:nvPr/>
        </p:nvSpPr>
        <p:spPr>
          <a:xfrm>
            <a:off x="2835966" y="2571750"/>
            <a:ext cx="5588034" cy="50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3">
                    <a:lumMod val="50000"/>
                  </a:schemeClr>
                </a:solidFill>
                <a:latin typeface="Miriam Libre" panose="00000500000000000000" pitchFamily="2" charset="-79"/>
                <a:cs typeface="Miriam Libre" panose="00000500000000000000" pitchFamily="2" charset="-79"/>
              </a:rPr>
              <a:t>Memorize the boiler-plate:</a:t>
            </a:r>
            <a:endParaRPr lang="en-US" sz="2800" b="1" dirty="0">
              <a:solidFill>
                <a:schemeClr val="tx1"/>
              </a:solidFill>
              <a:latin typeface="Consolas" panose="020B0609020204030204" pitchFamily="49" charset="0"/>
              <a:cs typeface="Miriam Libre" panose="00000500000000000000" pitchFamily="2" charset="-79"/>
            </a:endParaRPr>
          </a:p>
        </p:txBody>
      </p:sp>
      <p:sp>
        <p:nvSpPr>
          <p:cNvPr id="10" name="TextBox 9">
            <a:extLst>
              <a:ext uri="{FF2B5EF4-FFF2-40B4-BE49-F238E27FC236}">
                <a16:creationId xmlns:a16="http://schemas.microsoft.com/office/drawing/2014/main" id="{949BD665-2095-41A7-BDCF-519A94FBB9A2}"/>
              </a:ext>
            </a:extLst>
          </p:cNvPr>
          <p:cNvSpPr txBox="1"/>
          <p:nvPr/>
        </p:nvSpPr>
        <p:spPr>
          <a:xfrm>
            <a:off x="2146852" y="3055531"/>
            <a:ext cx="6104868" cy="707886"/>
          </a:xfrm>
          <a:prstGeom prst="rect">
            <a:avLst/>
          </a:prstGeom>
          <a:solidFill>
            <a:schemeClr val="accent3">
              <a:alpha val="42000"/>
            </a:schemeClr>
          </a:solidFill>
          <a:ln w="25400">
            <a:solidFill>
              <a:schemeClr val="accent3">
                <a:lumMod val="50000"/>
              </a:schemeClr>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24069D">
                    <a:lumMod val="60000"/>
                    <a:lumOff val="40000"/>
                  </a:srgbClr>
                </a:solidFill>
                <a:effectLst/>
                <a:uLnTx/>
                <a:uFillTx/>
                <a:latin typeface="Consolas" panose="020B0609020204030204" pitchFamily="49" charset="0"/>
                <a:ea typeface="+mn-ea"/>
                <a:cs typeface="Miriam Libre" panose="00000500000000000000" pitchFamily="2" charset="-79"/>
                <a:sym typeface="Arial"/>
              </a:rPr>
              <a:t>let</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r>
              <a:rPr kumimoji="0" lang="en-US" sz="4000" b="1" i="0" u="none" strike="noStrike" kern="0" cap="none" spc="0" normalizeH="0" baseline="0" noProof="0" dirty="0" err="1">
                <a:ln>
                  <a:noFill/>
                </a:ln>
                <a:solidFill>
                  <a:srgbClr val="FFA27A">
                    <a:lumMod val="75000"/>
                  </a:srgbClr>
                </a:solidFill>
                <a:effectLst/>
                <a:uLnTx/>
                <a:uFillTx/>
                <a:latin typeface="Consolas" panose="020B0609020204030204" pitchFamily="49" charset="0"/>
                <a:ea typeface="+mn-ea"/>
                <a:cs typeface="Miriam Libre" panose="00000500000000000000" pitchFamily="2" charset="-79"/>
                <a:sym typeface="Arial"/>
              </a:rPr>
              <a:t>i</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 </a:t>
            </a:r>
            <a:r>
              <a:rPr kumimoji="0" lang="en-US" sz="4000" b="1" i="0" u="none" strike="noStrike" kern="0" cap="none" spc="0" normalizeH="0" baseline="0" noProof="0" dirty="0">
                <a:ln>
                  <a:noFill/>
                </a:ln>
                <a:solidFill>
                  <a:srgbClr val="FF7ACD">
                    <a:lumMod val="75000"/>
                  </a:srgbClr>
                </a:solidFill>
                <a:effectLst/>
                <a:uLnTx/>
                <a:uFillTx/>
                <a:latin typeface="Consolas" panose="020B0609020204030204" pitchFamily="49" charset="0"/>
                <a:ea typeface="+mn-ea"/>
                <a:cs typeface="Miriam Libre" panose="00000500000000000000" pitchFamily="2" charset="-79"/>
                <a:sym typeface="Arial"/>
              </a:rPr>
              <a:t>0</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r>
              <a:rPr kumimoji="0" lang="en-US" sz="4000" b="1" i="0" u="none" strike="noStrike" kern="0" cap="none" spc="0" normalizeH="0" baseline="0" noProof="0" dirty="0" err="1">
                <a:ln>
                  <a:noFill/>
                </a:ln>
                <a:solidFill>
                  <a:srgbClr val="FFA27A">
                    <a:lumMod val="75000"/>
                  </a:srgbClr>
                </a:solidFill>
                <a:effectLst/>
                <a:uLnTx/>
                <a:uFillTx/>
                <a:latin typeface="Consolas" panose="020B0609020204030204" pitchFamily="49" charset="0"/>
                <a:ea typeface="+mn-ea"/>
                <a:cs typeface="Miriam Libre" panose="00000500000000000000" pitchFamily="2" charset="-79"/>
                <a:sym typeface="Arial"/>
              </a:rPr>
              <a:t>i</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&lt; </a:t>
            </a:r>
            <a:r>
              <a:rPr kumimoji="0" lang="en-US" sz="4000" b="1" i="0" u="none" strike="noStrike" kern="0" cap="none" spc="0" normalizeH="0" baseline="0" noProof="0" dirty="0">
                <a:ln>
                  <a:noFill/>
                </a:ln>
                <a:solidFill>
                  <a:srgbClr val="FF7ACD">
                    <a:lumMod val="75000"/>
                  </a:srgbClr>
                </a:solidFill>
                <a:effectLst/>
                <a:uLnTx/>
                <a:uFillTx/>
                <a:latin typeface="Consolas" panose="020B0609020204030204" pitchFamily="49" charset="0"/>
                <a:ea typeface="+mn-ea"/>
                <a:cs typeface="Miriam Libre" panose="00000500000000000000" pitchFamily="2" charset="-79"/>
                <a:sym typeface="Arial"/>
              </a:rPr>
              <a:t>1</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r>
              <a:rPr kumimoji="0" lang="en-US" sz="4000" b="1" i="0" u="none" strike="noStrike" kern="0" cap="none" spc="0" normalizeH="0" baseline="0" noProof="0" dirty="0" err="1">
                <a:ln>
                  <a:noFill/>
                </a:ln>
                <a:solidFill>
                  <a:srgbClr val="FFA27A">
                    <a:lumMod val="75000"/>
                  </a:srgbClr>
                </a:solidFill>
                <a:effectLst/>
                <a:uLnTx/>
                <a:uFillTx/>
                <a:latin typeface="Consolas" panose="020B0609020204030204" pitchFamily="49" charset="0"/>
                <a:ea typeface="+mn-ea"/>
                <a:cs typeface="Miriam Libre" panose="00000500000000000000" pitchFamily="2" charset="-79"/>
                <a:sym typeface="Arial"/>
              </a:rPr>
              <a:t>i</a:t>
            </a:r>
            <a:r>
              <a:rPr kumimoji="0" lang="en-US" sz="4000" b="1" i="0" u="none" strike="noStrike" kern="0" cap="none" spc="0" normalizeH="0" baseline="0" noProof="0" dirty="0">
                <a:ln>
                  <a:noFill/>
                </a:ln>
                <a:solidFill>
                  <a:srgbClr val="000000"/>
                </a:solidFill>
                <a:effectLst/>
                <a:uLnTx/>
                <a:uFillTx/>
                <a:latin typeface="Consolas" panose="020B0609020204030204" pitchFamily="49" charset="0"/>
                <a:ea typeface="+mn-ea"/>
                <a:cs typeface="Miriam Libre" panose="00000500000000000000" pitchFamily="2" charset="-79"/>
                <a:sym typeface="Arial"/>
              </a:rPr>
              <a:t>++ </a:t>
            </a:r>
          </a:p>
        </p:txBody>
      </p:sp>
      <p:sp>
        <p:nvSpPr>
          <p:cNvPr id="11" name="Rectangle 10">
            <a:extLst>
              <a:ext uri="{FF2B5EF4-FFF2-40B4-BE49-F238E27FC236}">
                <a16:creationId xmlns:a16="http://schemas.microsoft.com/office/drawing/2014/main" id="{1B2FB95B-E31F-4E38-82D8-AD45F0A34E9C}"/>
              </a:ext>
            </a:extLst>
          </p:cNvPr>
          <p:cNvSpPr/>
          <p:nvPr/>
        </p:nvSpPr>
        <p:spPr>
          <a:xfrm>
            <a:off x="4373217" y="139247"/>
            <a:ext cx="3558209" cy="12622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2"/>
                </a:solidFill>
                <a:latin typeface="Miriam Libre" panose="00000500000000000000" pitchFamily="2" charset="-79"/>
                <a:cs typeface="Miriam Libre" panose="00000500000000000000" pitchFamily="2" charset="-79"/>
              </a:rPr>
              <a:t>Practice!</a:t>
            </a:r>
          </a:p>
        </p:txBody>
      </p:sp>
    </p:spTree>
    <p:extLst>
      <p:ext uri="{BB962C8B-B14F-4D97-AF65-F5344CB8AC3E}">
        <p14:creationId xmlns:p14="http://schemas.microsoft.com/office/powerpoint/2010/main" val="37626554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693494" y="2122164"/>
            <a:ext cx="7171671" cy="418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QUESTIONS DO YOU HAVE?</a:t>
            </a:r>
            <a:endParaRPr sz="2400" dirty="0"/>
          </a:p>
        </p:txBody>
      </p:sp>
      <p:sp>
        <p:nvSpPr>
          <p:cNvPr id="1504" name="Google Shape;1504;p54"/>
          <p:cNvSpPr txBox="1">
            <a:spLocks noGrp="1"/>
          </p:cNvSpPr>
          <p:nvPr>
            <p:ph type="ctrTitle"/>
          </p:nvPr>
        </p:nvSpPr>
        <p:spPr>
          <a:xfrm>
            <a:off x="693494" y="1305339"/>
            <a:ext cx="6601723" cy="85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a:t>
            </a:r>
            <a:endParaRPr sz="4800" dirty="0"/>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344-B41A-48E9-BA7B-F61E0F453FB3}"/>
              </a:ext>
            </a:extLst>
          </p:cNvPr>
          <p:cNvSpPr>
            <a:spLocks noGrp="1"/>
          </p:cNvSpPr>
          <p:nvPr>
            <p:ph type="title"/>
          </p:nvPr>
        </p:nvSpPr>
        <p:spPr/>
        <p:txBody>
          <a:bodyPr/>
          <a:lstStyle/>
          <a:p>
            <a:r>
              <a:rPr lang="en-US" dirty="0"/>
              <a:t>Introducing Loops</a:t>
            </a:r>
          </a:p>
        </p:txBody>
      </p:sp>
      <p:sp>
        <p:nvSpPr>
          <p:cNvPr id="5" name="Rectangle 4">
            <a:extLst>
              <a:ext uri="{FF2B5EF4-FFF2-40B4-BE49-F238E27FC236}">
                <a16:creationId xmlns:a16="http://schemas.microsoft.com/office/drawing/2014/main" id="{99FF251B-FD93-45BB-A1EB-7574846DC10B}"/>
              </a:ext>
            </a:extLst>
          </p:cNvPr>
          <p:cNvSpPr/>
          <p:nvPr/>
        </p:nvSpPr>
        <p:spPr>
          <a:xfrm>
            <a:off x="604700" y="1370399"/>
            <a:ext cx="7934599" cy="57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Miriam Libre" panose="00000500000000000000" pitchFamily="2" charset="-79"/>
                <a:cs typeface="Miriam Libre" panose="00000500000000000000" pitchFamily="2" charset="-79"/>
              </a:rPr>
              <a:t>Loops</a:t>
            </a:r>
            <a:r>
              <a:rPr lang="en-US" sz="2400" dirty="0">
                <a:solidFill>
                  <a:schemeClr val="tx1"/>
                </a:solidFill>
                <a:latin typeface="Miriam Libre" panose="00000500000000000000" pitchFamily="2" charset="-79"/>
                <a:cs typeface="Miriam Libre" panose="00000500000000000000" pitchFamily="2" charset="-79"/>
              </a:rPr>
              <a:t> </a:t>
            </a:r>
            <a:r>
              <a:rPr lang="en-US" sz="2000" dirty="0">
                <a:solidFill>
                  <a:schemeClr val="tx1"/>
                </a:solidFill>
                <a:latin typeface="Miriam Libre" panose="00000500000000000000" pitchFamily="2" charset="-79"/>
                <a:cs typeface="Miriam Libre" panose="00000500000000000000" pitchFamily="2" charset="-79"/>
              </a:rPr>
              <a:t>allow developers to repeat code </a:t>
            </a:r>
            <a:r>
              <a:rPr lang="en-US" sz="2400" dirty="0">
                <a:solidFill>
                  <a:schemeClr val="tx1"/>
                </a:solidFill>
                <a:latin typeface="Miriam Libre" panose="00000500000000000000" pitchFamily="2" charset="-79"/>
                <a:cs typeface="Miriam Libre" panose="00000500000000000000" pitchFamily="2" charset="-79"/>
              </a:rPr>
              <a:t>programmatically!</a:t>
            </a:r>
          </a:p>
        </p:txBody>
      </p:sp>
      <p:pic>
        <p:nvPicPr>
          <p:cNvPr id="6" name="Online Media 5" title="Nathan For You - The &quot;I Love You&quot; Loop">
            <a:hlinkClick r:id="" action="ppaction://media"/>
            <a:extLst>
              <a:ext uri="{FF2B5EF4-FFF2-40B4-BE49-F238E27FC236}">
                <a16:creationId xmlns:a16="http://schemas.microsoft.com/office/drawing/2014/main" id="{391E4828-0BEB-4C99-8962-7363070DBF49}"/>
              </a:ext>
            </a:extLst>
          </p:cNvPr>
          <p:cNvPicPr>
            <a:picLocks noRot="1" noChangeAspect="1"/>
          </p:cNvPicPr>
          <p:nvPr>
            <a:videoFile r:link="rId1"/>
          </p:nvPr>
        </p:nvPicPr>
        <p:blipFill>
          <a:blip r:embed="rId4"/>
          <a:stretch>
            <a:fillRect/>
          </a:stretch>
        </p:blipFill>
        <p:spPr>
          <a:xfrm>
            <a:off x="720000" y="1943099"/>
            <a:ext cx="4632536" cy="2617383"/>
          </a:xfrm>
          <a:prstGeom prst="rect">
            <a:avLst/>
          </a:prstGeom>
        </p:spPr>
      </p:pic>
      <p:sp>
        <p:nvSpPr>
          <p:cNvPr id="7" name="Rectangle 6">
            <a:extLst>
              <a:ext uri="{FF2B5EF4-FFF2-40B4-BE49-F238E27FC236}">
                <a16:creationId xmlns:a16="http://schemas.microsoft.com/office/drawing/2014/main" id="{6849D066-6B02-4AF1-A44C-98728162CFF8}"/>
              </a:ext>
            </a:extLst>
          </p:cNvPr>
          <p:cNvSpPr/>
          <p:nvPr/>
        </p:nvSpPr>
        <p:spPr>
          <a:xfrm>
            <a:off x="5467836" y="1943099"/>
            <a:ext cx="3071463" cy="26173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solidFill>
                  <a:schemeClr val="bg1"/>
                </a:solidFill>
                <a:latin typeface="Miriam Libre" panose="00000500000000000000" pitchFamily="2" charset="-79"/>
                <a:cs typeface="Miriam Libre" panose="00000500000000000000" pitchFamily="2" charset="-79"/>
              </a:rPr>
              <a:t>Statements can be repeated a certain number of times using a </a:t>
            </a:r>
            <a:r>
              <a:rPr lang="en-US" sz="4800" b="1" dirty="0">
                <a:solidFill>
                  <a:schemeClr val="tx2"/>
                </a:solidFill>
                <a:latin typeface="Nitti" panose="02000509060000060004" pitchFamily="49" charset="0"/>
                <a:ea typeface="MingLiU" panose="02020509000000000000" pitchFamily="49" charset="-120"/>
                <a:cs typeface="Dubai Light" panose="020B0303030403030204" pitchFamily="34" charset="-78"/>
              </a:rPr>
              <a:t>for</a:t>
            </a:r>
            <a:r>
              <a:rPr lang="en-US" sz="4800" dirty="0">
                <a:solidFill>
                  <a:schemeClr val="tx2"/>
                </a:solidFill>
                <a:latin typeface="Miriam Libre" panose="00000500000000000000" pitchFamily="2" charset="-79"/>
                <a:cs typeface="Miriam Libre" panose="00000500000000000000" pitchFamily="2" charset="-79"/>
              </a:rPr>
              <a:t> loop</a:t>
            </a:r>
            <a:endParaRPr lang="en-US" sz="2800" dirty="0">
              <a:solidFill>
                <a:schemeClr val="tx2"/>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36731739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6"/>
                </p:tgtEl>
              </p:cMediaNode>
            </p:video>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rgbClr val="FF16B0"/>
                </a:solidFill>
                <a:effectLst/>
                <a:latin typeface="Consolas" panose="020B0609020204030204" pitchFamily="49" charset="0"/>
              </a:rPr>
              <a:t>for</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let</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10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  </a:t>
            </a:r>
            <a:r>
              <a:rPr lang="en-US" sz="2900" b="0" dirty="0">
                <a:solidFill>
                  <a:srgbClr val="251B50"/>
                </a:solidFill>
                <a:effectLst/>
                <a:latin typeface="Consolas" panose="020B0609020204030204" pitchFamily="49" charset="0"/>
              </a:rPr>
              <a:t>alert</a:t>
            </a:r>
            <a:r>
              <a:rPr lang="en-US" sz="2900" b="0" dirty="0">
                <a:solidFill>
                  <a:srgbClr val="3F374B"/>
                </a:solidFill>
                <a:effectLst/>
                <a:latin typeface="Consolas" panose="020B0609020204030204" pitchFamily="49" charset="0"/>
              </a:rPr>
              <a:t>(</a:t>
            </a:r>
            <a:r>
              <a:rPr lang="en-US" sz="2900" b="0" dirty="0">
                <a:solidFill>
                  <a:srgbClr val="C300FF"/>
                </a:solidFill>
                <a:effectLst/>
                <a:latin typeface="Consolas" panose="020B0609020204030204" pitchFamily="49" charset="0"/>
              </a:rPr>
              <a:t>"</a:t>
            </a:r>
            <a:r>
              <a:rPr lang="en-US" sz="2900" dirty="0">
                <a:solidFill>
                  <a:srgbClr val="C300FF"/>
                </a:solidFill>
                <a:latin typeface="Consolas" panose="020B0609020204030204" pitchFamily="49" charset="0"/>
              </a:rPr>
              <a:t>All</a:t>
            </a:r>
            <a:r>
              <a:rPr lang="en-US" sz="2900" b="0" dirty="0">
                <a:solidFill>
                  <a:srgbClr val="C300FF"/>
                </a:solidFill>
                <a:effectLst/>
                <a:latin typeface="Consolas" panose="020B0609020204030204" pitchFamily="49" charset="0"/>
              </a:rPr>
              <a:t> I need is within me."</a:t>
            </a:r>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115A5676-C3D4-45F4-9FBE-61B583CC14F0}"/>
              </a:ext>
            </a:extLst>
          </p:cNvPr>
          <p:cNvSpPr/>
          <p:nvPr/>
        </p:nvSpPr>
        <p:spPr>
          <a:xfrm>
            <a:off x="4793672" y="1461260"/>
            <a:ext cx="683491" cy="407470"/>
          </a:xfrm>
          <a:prstGeom prst="rect">
            <a:avLst/>
          </a:prstGeom>
          <a:solidFill>
            <a:schemeClr val="accent2">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53493BE-DD05-483F-BC81-B5F6273BC737}"/>
              </a:ext>
            </a:extLst>
          </p:cNvPr>
          <p:cNvSpPr/>
          <p:nvPr/>
        </p:nvSpPr>
        <p:spPr>
          <a:xfrm>
            <a:off x="2770910" y="2534165"/>
            <a:ext cx="5310909" cy="451951"/>
          </a:xfrm>
          <a:prstGeom prst="rect">
            <a:avLst/>
          </a:prstGeom>
          <a:solidFill>
            <a:schemeClr val="accent2">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This loop will execute __ times</a:t>
            </a:r>
          </a:p>
        </p:txBody>
      </p:sp>
      <p:sp>
        <p:nvSpPr>
          <p:cNvPr id="12" name="TextBox 11">
            <a:extLst>
              <a:ext uri="{FF2B5EF4-FFF2-40B4-BE49-F238E27FC236}">
                <a16:creationId xmlns:a16="http://schemas.microsoft.com/office/drawing/2014/main" id="{CBFBD9F1-17DF-4A28-827C-D69053B1386E}"/>
              </a:ext>
            </a:extLst>
          </p:cNvPr>
          <p:cNvSpPr txBox="1"/>
          <p:nvPr/>
        </p:nvSpPr>
        <p:spPr>
          <a:xfrm>
            <a:off x="6359238" y="2524451"/>
            <a:ext cx="595745" cy="461665"/>
          </a:xfrm>
          <a:prstGeom prst="rect">
            <a:avLst/>
          </a:prstGeom>
          <a:noFill/>
        </p:spPr>
        <p:txBody>
          <a:bodyPr wrap="square">
            <a:spAutoFit/>
          </a:bodyPr>
          <a:lstStyle/>
          <a:p>
            <a:r>
              <a:rPr kumimoji="0" lang="en-US" sz="2400" b="1" i="0" u="none" strike="noStrike" kern="0" cap="none" spc="0" normalizeH="0" baseline="0" noProof="0" dirty="0">
                <a:ln>
                  <a:noFill/>
                </a:ln>
                <a:solidFill>
                  <a:srgbClr val="000000"/>
                </a:solidFill>
                <a:effectLst/>
                <a:uLnTx/>
                <a:uFillTx/>
                <a:latin typeface="Miriam Libre" panose="00000500000000000000" pitchFamily="2" charset="-79"/>
                <a:ea typeface="+mn-ea"/>
                <a:cs typeface="Miriam Libre" panose="00000500000000000000" pitchFamily="2" charset="-79"/>
                <a:sym typeface="Arial"/>
              </a:rPr>
              <a:t>10</a:t>
            </a:r>
            <a:endParaRPr lang="en-US" b="1" dirty="0"/>
          </a:p>
        </p:txBody>
      </p:sp>
      <p:sp>
        <p:nvSpPr>
          <p:cNvPr id="13" name="Rectangle 12">
            <a:extLst>
              <a:ext uri="{FF2B5EF4-FFF2-40B4-BE49-F238E27FC236}">
                <a16:creationId xmlns:a16="http://schemas.microsoft.com/office/drawing/2014/main" id="{55644FAF-D858-4F6A-B3AC-501345B0E931}"/>
              </a:ext>
            </a:extLst>
          </p:cNvPr>
          <p:cNvSpPr/>
          <p:nvPr/>
        </p:nvSpPr>
        <p:spPr>
          <a:xfrm>
            <a:off x="719999" y="3245706"/>
            <a:ext cx="7784163" cy="498765"/>
          </a:xfrm>
          <a:prstGeom prst="rect">
            <a:avLst/>
          </a:prstGeom>
          <a:solidFill>
            <a:schemeClr val="tx2">
              <a:alpha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It will ____________________________ when executed</a:t>
            </a:r>
          </a:p>
        </p:txBody>
      </p:sp>
      <p:sp>
        <p:nvSpPr>
          <p:cNvPr id="14" name="TextBox 13">
            <a:extLst>
              <a:ext uri="{FF2B5EF4-FFF2-40B4-BE49-F238E27FC236}">
                <a16:creationId xmlns:a16="http://schemas.microsoft.com/office/drawing/2014/main" id="{E6936CDC-3E67-435F-9230-6190900B0292}"/>
              </a:ext>
            </a:extLst>
          </p:cNvPr>
          <p:cNvSpPr txBox="1"/>
          <p:nvPr/>
        </p:nvSpPr>
        <p:spPr>
          <a:xfrm>
            <a:off x="1863218" y="3245783"/>
            <a:ext cx="4636654" cy="461665"/>
          </a:xfrm>
          <a:prstGeom prst="rect">
            <a:avLst/>
          </a:prstGeom>
          <a:noFill/>
        </p:spPr>
        <p:txBody>
          <a:bodyPr wrap="square">
            <a:spAutoFit/>
          </a:bodyPr>
          <a:lstStyle/>
          <a:p>
            <a:r>
              <a:rPr lang="en-US" sz="2400" dirty="0">
                <a:latin typeface="Miriam Libre" panose="00000500000000000000" pitchFamily="2" charset="-79"/>
                <a:ea typeface="+mn-ea"/>
                <a:cs typeface="Miriam Libre" panose="00000500000000000000" pitchFamily="2" charset="-79"/>
              </a:rPr>
              <a:t>s</a:t>
            </a:r>
            <a:r>
              <a:rPr kumimoji="0" lang="en-US" sz="2400" i="0" u="none" strike="noStrike" kern="0" cap="none" spc="0" normalizeH="0" baseline="0" noProof="0" dirty="0">
                <a:ln>
                  <a:noFill/>
                </a:ln>
                <a:solidFill>
                  <a:srgbClr val="000000"/>
                </a:solidFill>
                <a:effectLst/>
                <a:uLnTx/>
                <a:uFillTx/>
                <a:latin typeface="Miriam Libre" panose="00000500000000000000" pitchFamily="2" charset="-79"/>
                <a:ea typeface="+mn-ea"/>
                <a:cs typeface="Miriam Libre" panose="00000500000000000000" pitchFamily="2" charset="-79"/>
                <a:sym typeface="Arial"/>
              </a:rPr>
              <a:t>ay</a:t>
            </a:r>
            <a:r>
              <a:rPr kumimoji="0" lang="en-US" sz="2400" b="1" i="0" u="none" strike="noStrike" kern="0" cap="none" spc="0" normalizeH="0" baseline="0" noProof="0" dirty="0">
                <a:ln>
                  <a:noFill/>
                </a:ln>
                <a:solidFill>
                  <a:srgbClr val="000000"/>
                </a:solidFill>
                <a:effectLst/>
                <a:uLnTx/>
                <a:uFillTx/>
                <a:latin typeface="Miriam Libre" panose="00000500000000000000" pitchFamily="2" charset="-79"/>
                <a:ea typeface="+mn-ea"/>
                <a:cs typeface="Miriam Libre" panose="00000500000000000000" pitchFamily="2" charset="-79"/>
                <a:sym typeface="Arial"/>
              </a:rPr>
              <a:t> </a:t>
            </a:r>
            <a:r>
              <a:rPr kumimoji="0" lang="en-US" sz="2400" b="1" i="0" u="none" strike="noStrike" kern="0" cap="none" spc="0" normalizeH="0" baseline="0" noProof="0" dirty="0">
                <a:ln>
                  <a:noFill/>
                </a:ln>
                <a:solidFill>
                  <a:schemeClr val="bg2">
                    <a:lumMod val="75000"/>
                  </a:schemeClr>
                </a:solidFill>
                <a:effectLst/>
                <a:uLnTx/>
                <a:uFillTx/>
                <a:latin typeface="Miriam Libre" panose="00000500000000000000" pitchFamily="2" charset="-79"/>
                <a:ea typeface="+mn-ea"/>
                <a:cs typeface="Miriam Libre" panose="00000500000000000000" pitchFamily="2" charset="-79"/>
                <a:sym typeface="Arial"/>
              </a:rPr>
              <a:t>All I need is within me.</a:t>
            </a:r>
            <a:endParaRPr lang="en-US" b="1" dirty="0">
              <a:solidFill>
                <a:schemeClr val="bg2">
                  <a:lumMod val="75000"/>
                </a:schemeClr>
              </a:solidFill>
            </a:endParaRPr>
          </a:p>
        </p:txBody>
      </p:sp>
      <p:sp>
        <p:nvSpPr>
          <p:cNvPr id="15" name="Rectangle 14">
            <a:extLst>
              <a:ext uri="{FF2B5EF4-FFF2-40B4-BE49-F238E27FC236}">
                <a16:creationId xmlns:a16="http://schemas.microsoft.com/office/drawing/2014/main" id="{F564CF16-CA01-4511-847B-8522E10F178B}"/>
              </a:ext>
            </a:extLst>
          </p:cNvPr>
          <p:cNvSpPr/>
          <p:nvPr/>
        </p:nvSpPr>
        <p:spPr>
          <a:xfrm>
            <a:off x="741000" y="1912406"/>
            <a:ext cx="7516310" cy="451068"/>
          </a:xfrm>
          <a:prstGeom prst="rect">
            <a:avLst/>
          </a:prstGeom>
          <a:solidFill>
            <a:schemeClr val="tx2">
              <a:alpha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17" name="Rectangle 16">
            <a:extLst>
              <a:ext uri="{FF2B5EF4-FFF2-40B4-BE49-F238E27FC236}">
                <a16:creationId xmlns:a16="http://schemas.microsoft.com/office/drawing/2014/main" id="{AF5E19CE-0209-4799-ADB9-82AE5FB66358}"/>
              </a:ext>
            </a:extLst>
          </p:cNvPr>
          <p:cNvSpPr/>
          <p:nvPr/>
        </p:nvSpPr>
        <p:spPr>
          <a:xfrm>
            <a:off x="741001" y="2359155"/>
            <a:ext cx="321182" cy="451068"/>
          </a:xfrm>
          <a:prstGeom prst="rect">
            <a:avLst/>
          </a:prstGeom>
          <a:solidFill>
            <a:schemeClr val="accent4">
              <a:lumMod val="60000"/>
              <a:lumOff val="4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19" name="Rectangle 18">
            <a:extLst>
              <a:ext uri="{FF2B5EF4-FFF2-40B4-BE49-F238E27FC236}">
                <a16:creationId xmlns:a16="http://schemas.microsoft.com/office/drawing/2014/main" id="{4E5D5881-05F6-4F4F-8088-DA183257A675}"/>
              </a:ext>
            </a:extLst>
          </p:cNvPr>
          <p:cNvSpPr/>
          <p:nvPr/>
        </p:nvSpPr>
        <p:spPr>
          <a:xfrm>
            <a:off x="6647656" y="1461338"/>
            <a:ext cx="321182" cy="451068"/>
          </a:xfrm>
          <a:prstGeom prst="rect">
            <a:avLst/>
          </a:prstGeom>
          <a:solidFill>
            <a:schemeClr val="accent4">
              <a:lumMod val="60000"/>
              <a:lumOff val="4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20" name="Rectangle 19">
            <a:extLst>
              <a:ext uri="{FF2B5EF4-FFF2-40B4-BE49-F238E27FC236}">
                <a16:creationId xmlns:a16="http://schemas.microsoft.com/office/drawing/2014/main" id="{ED69C3EF-2000-46BF-80A8-4981E34CCB0D}"/>
              </a:ext>
            </a:extLst>
          </p:cNvPr>
          <p:cNvSpPr/>
          <p:nvPr/>
        </p:nvSpPr>
        <p:spPr>
          <a:xfrm>
            <a:off x="719998" y="3992681"/>
            <a:ext cx="7761073" cy="451068"/>
          </a:xfrm>
          <a:prstGeom prst="rect">
            <a:avLst/>
          </a:prstGeom>
          <a:solidFill>
            <a:schemeClr val="accent4">
              <a:lumMod val="60000"/>
              <a:lumOff val="4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The </a:t>
            </a:r>
            <a:r>
              <a:rPr lang="en-US" sz="2400" b="1" i="1" dirty="0">
                <a:solidFill>
                  <a:schemeClr val="tx1"/>
                </a:solidFill>
                <a:latin typeface="Miriam Libre" panose="00000500000000000000" pitchFamily="2" charset="-79"/>
                <a:cs typeface="Miriam Libre" panose="00000500000000000000" pitchFamily="2" charset="-79"/>
              </a:rPr>
              <a:t>body</a:t>
            </a:r>
            <a:r>
              <a:rPr lang="en-US" sz="2400" dirty="0">
                <a:solidFill>
                  <a:schemeClr val="tx1"/>
                </a:solidFill>
                <a:latin typeface="Miriam Libre" panose="00000500000000000000" pitchFamily="2" charset="-79"/>
                <a:cs typeface="Miriam Libre" panose="00000500000000000000" pitchFamily="2" charset="-79"/>
              </a:rPr>
              <a:t> of a for loop goes between curly brackets</a:t>
            </a:r>
          </a:p>
        </p:txBody>
      </p:sp>
    </p:spTree>
    <p:extLst>
      <p:ext uri="{BB962C8B-B14F-4D97-AF65-F5344CB8AC3E}">
        <p14:creationId xmlns:p14="http://schemas.microsoft.com/office/powerpoint/2010/main" val="16767919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500"/>
                            </p:stCondLst>
                            <p:childTnLst>
                              <p:par>
                                <p:cTn id="33" presetID="10" presetClass="entr" presetSubtype="0" fill="hold" grpId="0" nodeType="afterEffect">
                                  <p:stCondLst>
                                    <p:cond delay="5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500"/>
                            </p:stCondLst>
                            <p:childTnLst>
                              <p:par>
                                <p:cTn id="42" presetID="10" presetClass="entr" presetSubtype="0" fill="hold" grpId="0" nodeType="afterEffect">
                                  <p:stCondLst>
                                    <p:cond delay="5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2" grpId="0"/>
      <p:bldP spid="13" grpId="0" animBg="1"/>
      <p:bldP spid="14" grpId="0"/>
      <p:bldP spid="15" grpId="0" animBg="1"/>
      <p:bldP spid="17"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rgbClr val="FF16B0"/>
                </a:solidFill>
                <a:effectLst/>
                <a:latin typeface="Consolas" panose="020B0609020204030204" pitchFamily="49" charset="0"/>
              </a:rPr>
              <a:t>for</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let</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10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  </a:t>
            </a:r>
            <a:r>
              <a:rPr lang="en-US" sz="2900" b="0" dirty="0">
                <a:solidFill>
                  <a:srgbClr val="251B50"/>
                </a:solidFill>
                <a:effectLst/>
                <a:latin typeface="Consolas" panose="020B0609020204030204" pitchFamily="49" charset="0"/>
              </a:rPr>
              <a:t>alert</a:t>
            </a:r>
            <a:r>
              <a:rPr lang="en-US" sz="2900" b="0" dirty="0">
                <a:solidFill>
                  <a:srgbClr val="3F374B"/>
                </a:solidFill>
                <a:effectLst/>
                <a:latin typeface="Consolas" panose="020B0609020204030204" pitchFamily="49" charset="0"/>
              </a:rPr>
              <a:t>(</a:t>
            </a:r>
            <a:r>
              <a:rPr lang="en-US" sz="2900" b="0" dirty="0">
                <a:solidFill>
                  <a:srgbClr val="C300FF"/>
                </a:solidFill>
                <a:effectLst/>
                <a:latin typeface="Consolas" panose="020B0609020204030204" pitchFamily="49" charset="0"/>
              </a:rPr>
              <a:t>"</a:t>
            </a:r>
            <a:r>
              <a:rPr lang="en-US" sz="2900" dirty="0">
                <a:solidFill>
                  <a:srgbClr val="C300FF"/>
                </a:solidFill>
                <a:latin typeface="Consolas" panose="020B0609020204030204" pitchFamily="49" charset="0"/>
              </a:rPr>
              <a:t>All</a:t>
            </a:r>
            <a:r>
              <a:rPr lang="en-US" sz="2900" b="0" dirty="0">
                <a:solidFill>
                  <a:srgbClr val="C300FF"/>
                </a:solidFill>
                <a:effectLst/>
                <a:latin typeface="Consolas" panose="020B0609020204030204" pitchFamily="49" charset="0"/>
              </a:rPr>
              <a:t> I need is within me."</a:t>
            </a:r>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ED69C3EF-2000-46BF-80A8-4981E34CCB0D}"/>
              </a:ext>
            </a:extLst>
          </p:cNvPr>
          <p:cNvSpPr/>
          <p:nvPr/>
        </p:nvSpPr>
        <p:spPr>
          <a:xfrm>
            <a:off x="719999" y="3078281"/>
            <a:ext cx="7761073" cy="451068"/>
          </a:xfrm>
          <a:prstGeom prst="rect">
            <a:avLst/>
          </a:prstGeom>
          <a:solidFill>
            <a:schemeClr val="accent3">
              <a:lumMod val="60000"/>
              <a:lumOff val="40000"/>
              <a:alpha val="2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In total, what will these three lines do?</a:t>
            </a:r>
          </a:p>
        </p:txBody>
      </p:sp>
      <p:sp>
        <p:nvSpPr>
          <p:cNvPr id="16" name="Rectangle 15">
            <a:extLst>
              <a:ext uri="{FF2B5EF4-FFF2-40B4-BE49-F238E27FC236}">
                <a16:creationId xmlns:a16="http://schemas.microsoft.com/office/drawing/2014/main" id="{B1AD6E30-129C-444E-8EEA-7F512236B385}"/>
              </a:ext>
            </a:extLst>
          </p:cNvPr>
          <p:cNvSpPr/>
          <p:nvPr/>
        </p:nvSpPr>
        <p:spPr>
          <a:xfrm>
            <a:off x="719998" y="1394691"/>
            <a:ext cx="7761073" cy="1529578"/>
          </a:xfrm>
          <a:prstGeom prst="rect">
            <a:avLst/>
          </a:prstGeom>
          <a:solidFill>
            <a:schemeClr val="accent3">
              <a:lumMod val="60000"/>
              <a:lumOff val="40000"/>
              <a:alpha val="2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iriam Libre" panose="00000500000000000000" pitchFamily="2" charset="-79"/>
              <a:cs typeface="Miriam Libre" panose="00000500000000000000" pitchFamily="2" charset="-79"/>
            </a:endParaRPr>
          </a:p>
        </p:txBody>
      </p:sp>
      <p:sp>
        <p:nvSpPr>
          <p:cNvPr id="18" name="Rectangle 17">
            <a:extLst>
              <a:ext uri="{FF2B5EF4-FFF2-40B4-BE49-F238E27FC236}">
                <a16:creationId xmlns:a16="http://schemas.microsoft.com/office/drawing/2014/main" id="{BAFE71F9-B5BF-42BB-AB18-730B4AAE8A06}"/>
              </a:ext>
            </a:extLst>
          </p:cNvPr>
          <p:cNvSpPr/>
          <p:nvPr/>
        </p:nvSpPr>
        <p:spPr>
          <a:xfrm>
            <a:off x="719997" y="3683361"/>
            <a:ext cx="7761073" cy="7618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Miriam Libre" panose="00000500000000000000" pitchFamily="2" charset="-79"/>
                <a:cs typeface="Miriam Libre" panose="00000500000000000000" pitchFamily="2" charset="-79"/>
              </a:rPr>
              <a:t>Display the message 10 times!</a:t>
            </a:r>
          </a:p>
        </p:txBody>
      </p:sp>
    </p:spTree>
    <p:extLst>
      <p:ext uri="{BB962C8B-B14F-4D97-AF65-F5344CB8AC3E}">
        <p14:creationId xmlns:p14="http://schemas.microsoft.com/office/powerpoint/2010/main" val="646132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Effect transition="in" filter="fade">
                                      <p:cBhvr>
                                        <p:cTn id="1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chemeClr val="accent5">
                    <a:lumMod val="85000"/>
                  </a:schemeClr>
                </a:solidFill>
                <a:effectLst/>
                <a:latin typeface="Consolas" panose="020B0609020204030204" pitchFamily="49" charset="0"/>
              </a:rPr>
              <a:t>for (let </a:t>
            </a:r>
            <a:r>
              <a:rPr lang="en-US" sz="2900" b="0" dirty="0" err="1">
                <a:solidFill>
                  <a:schemeClr val="accent5">
                    <a:lumMod val="85000"/>
                  </a:schemeClr>
                </a:solidFill>
                <a:effectLst/>
                <a:latin typeface="Consolas" panose="020B0609020204030204" pitchFamily="49" charset="0"/>
              </a:rPr>
              <a:t>i</a:t>
            </a:r>
            <a:r>
              <a:rPr lang="en-US" sz="2900" b="0" dirty="0">
                <a:solidFill>
                  <a:schemeClr val="accent5">
                    <a:lumMod val="85000"/>
                  </a:schemeClr>
                </a:solidFill>
                <a:effectLst/>
                <a:latin typeface="Consolas" panose="020B0609020204030204" pitchFamily="49" charset="0"/>
              </a:rPr>
              <a:t> = 0; </a:t>
            </a:r>
            <a:r>
              <a:rPr lang="en-US" sz="2900" b="0" dirty="0" err="1">
                <a:solidFill>
                  <a:schemeClr val="accent5">
                    <a:lumMod val="85000"/>
                  </a:schemeClr>
                </a:solidFill>
                <a:effectLst/>
                <a:latin typeface="Consolas" panose="020B0609020204030204" pitchFamily="49" charset="0"/>
              </a:rPr>
              <a:t>i</a:t>
            </a:r>
            <a:r>
              <a:rPr lang="en-US" sz="2900" b="0" dirty="0">
                <a:solidFill>
                  <a:schemeClr val="accent5">
                    <a:lumMod val="85000"/>
                  </a:schemeClr>
                </a:solidFill>
                <a:effectLst/>
                <a:latin typeface="Consolas" panose="020B0609020204030204" pitchFamily="49" charset="0"/>
              </a:rPr>
              <a:t> &lt; </a:t>
            </a:r>
            <a:r>
              <a:rPr lang="en-US" sz="2900" dirty="0">
                <a:solidFill>
                  <a:srgbClr val="FF16B0"/>
                </a:solidFill>
                <a:effectLst/>
                <a:latin typeface="Consolas" panose="020B0609020204030204" pitchFamily="49" charset="0"/>
              </a:rPr>
              <a:t>10</a:t>
            </a:r>
            <a:r>
              <a:rPr lang="en-US" sz="2900" b="0" dirty="0">
                <a:solidFill>
                  <a:schemeClr val="accent5">
                    <a:lumMod val="85000"/>
                  </a:schemeClr>
                </a:solidFill>
                <a:effectLst/>
                <a:latin typeface="Consolas" panose="020B0609020204030204" pitchFamily="49" charset="0"/>
              </a:rPr>
              <a:t>; </a:t>
            </a:r>
            <a:r>
              <a:rPr lang="en-US" sz="2900" b="0" dirty="0" err="1">
                <a:solidFill>
                  <a:schemeClr val="accent5">
                    <a:lumMod val="85000"/>
                  </a:schemeClr>
                </a:solidFill>
                <a:effectLst/>
                <a:latin typeface="Consolas" panose="020B0609020204030204" pitchFamily="49" charset="0"/>
              </a:rPr>
              <a:t>i</a:t>
            </a:r>
            <a:r>
              <a:rPr lang="en-US" sz="2900" b="0" dirty="0">
                <a:solidFill>
                  <a:schemeClr val="accent5">
                    <a:lumMod val="85000"/>
                  </a:schemeClr>
                </a:solidFill>
                <a:effectLst/>
                <a:latin typeface="Consolas" panose="020B0609020204030204" pitchFamily="49" charset="0"/>
              </a:rPr>
              <a:t>++) {</a:t>
            </a:r>
          </a:p>
          <a:p>
            <a:r>
              <a:rPr lang="en-US" sz="2900" b="0" dirty="0">
                <a:solidFill>
                  <a:srgbClr val="3F374B"/>
                </a:solidFill>
                <a:effectLst/>
                <a:latin typeface="Consolas" panose="020B0609020204030204" pitchFamily="49" charset="0"/>
              </a:rPr>
              <a:t>  </a:t>
            </a:r>
            <a:r>
              <a:rPr lang="en-US" sz="2900" dirty="0">
                <a:solidFill>
                  <a:srgbClr val="251B50"/>
                </a:solidFill>
                <a:effectLst/>
                <a:latin typeface="Consolas" panose="020B0609020204030204" pitchFamily="49" charset="0"/>
              </a:rPr>
              <a:t>alert</a:t>
            </a:r>
            <a:r>
              <a:rPr lang="en-US" sz="2900" dirty="0">
                <a:solidFill>
                  <a:srgbClr val="3F374B"/>
                </a:solidFill>
                <a:effectLst/>
                <a:latin typeface="Consolas" panose="020B0609020204030204" pitchFamily="49" charset="0"/>
              </a:rPr>
              <a:t>(</a:t>
            </a:r>
            <a:r>
              <a:rPr lang="en-US" sz="2900" dirty="0">
                <a:solidFill>
                  <a:srgbClr val="C300FF"/>
                </a:solidFill>
                <a:effectLst/>
                <a:latin typeface="Consolas" panose="020B0609020204030204" pitchFamily="49" charset="0"/>
              </a:rPr>
              <a:t>"</a:t>
            </a:r>
            <a:r>
              <a:rPr lang="en-US" sz="2900" dirty="0">
                <a:solidFill>
                  <a:srgbClr val="C300FF"/>
                </a:solidFill>
                <a:latin typeface="Consolas" panose="020B0609020204030204" pitchFamily="49" charset="0"/>
              </a:rPr>
              <a:t>All</a:t>
            </a:r>
            <a:r>
              <a:rPr lang="en-US" sz="2900" dirty="0">
                <a:solidFill>
                  <a:srgbClr val="C300FF"/>
                </a:solidFill>
                <a:effectLst/>
                <a:latin typeface="Consolas" panose="020B0609020204030204" pitchFamily="49" charset="0"/>
              </a:rPr>
              <a:t> I need is within me."</a:t>
            </a:r>
            <a:r>
              <a:rPr lang="en-US" sz="2900" dirty="0">
                <a:solidFill>
                  <a:srgbClr val="3F374B"/>
                </a:solidFill>
                <a:effectLst/>
                <a:latin typeface="Consolas" panose="020B0609020204030204" pitchFamily="49" charset="0"/>
              </a:rPr>
              <a:t>);</a:t>
            </a:r>
            <a:endParaRPr lang="en-US" sz="2900" dirty="0">
              <a:solidFill>
                <a:srgbClr val="19152C"/>
              </a:solidFill>
              <a:effectLst/>
              <a:latin typeface="Consolas" panose="020B0609020204030204" pitchFamily="49" charset="0"/>
            </a:endParaRPr>
          </a:p>
          <a:p>
            <a:r>
              <a:rPr lang="en-US" sz="2900" b="0" dirty="0">
                <a:solidFill>
                  <a:schemeClr val="accent5">
                    <a:lumMod val="85000"/>
                  </a:schemeClr>
                </a:solidFill>
                <a:effectLst/>
                <a:latin typeface="Consolas" panose="020B0609020204030204" pitchFamily="49" charset="0"/>
              </a:rPr>
              <a:t>}</a:t>
            </a:r>
          </a:p>
        </p:txBody>
      </p:sp>
    </p:spTree>
    <p:extLst>
      <p:ext uri="{BB962C8B-B14F-4D97-AF65-F5344CB8AC3E}">
        <p14:creationId xmlns:p14="http://schemas.microsoft.com/office/powerpoint/2010/main" val="31952430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0" dirty="0">
                <a:solidFill>
                  <a:srgbClr val="FF16B0"/>
                </a:solidFill>
                <a:effectLst/>
                <a:latin typeface="Consolas" panose="020B0609020204030204" pitchFamily="49" charset="0"/>
              </a:rPr>
              <a:t>for</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let</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3F374B"/>
                </a:solidFill>
                <a:effectLst/>
                <a:latin typeface="Consolas" panose="020B0609020204030204" pitchFamily="49" charset="0"/>
              </a:rPr>
              <a:t> </a:t>
            </a:r>
            <a:r>
              <a:rPr lang="en-US" sz="2900" b="0" dirty="0">
                <a:solidFill>
                  <a:srgbClr val="FF16B0"/>
                </a:solidFill>
                <a:effectLst/>
                <a:latin typeface="Consolas" panose="020B0609020204030204" pitchFamily="49" charset="0"/>
              </a:rPr>
              <a:t>&lt;</a:t>
            </a:r>
            <a:r>
              <a:rPr lang="en-US" sz="2900" b="0" dirty="0">
                <a:solidFill>
                  <a:srgbClr val="3F374B"/>
                </a:solidFill>
                <a:effectLst/>
                <a:latin typeface="Consolas" panose="020B0609020204030204" pitchFamily="49" charset="0"/>
              </a:rPr>
              <a:t> </a:t>
            </a:r>
            <a:r>
              <a:rPr lang="en-US" sz="2900" b="0" dirty="0">
                <a:solidFill>
                  <a:schemeClr val="accent5">
                    <a:lumMod val="85000"/>
                  </a:schemeClr>
                </a:solidFill>
                <a:effectLst/>
                <a:latin typeface="Consolas" panose="020B0609020204030204" pitchFamily="49" charset="0"/>
              </a:rPr>
              <a:t>10</a:t>
            </a:r>
            <a:r>
              <a:rPr lang="en-US" sz="2900" b="0" dirty="0">
                <a:solidFill>
                  <a:srgbClr val="3F374B"/>
                </a:solidFill>
                <a:effectLst/>
                <a:latin typeface="Consolas" panose="020B0609020204030204" pitchFamily="49" charset="0"/>
              </a:rPr>
              <a:t>; </a:t>
            </a:r>
            <a:r>
              <a:rPr lang="en-US" sz="2900" b="0" dirty="0" err="1">
                <a:solidFill>
                  <a:srgbClr val="4D5EFF"/>
                </a:solidFill>
                <a:effectLst/>
                <a:latin typeface="Consolas" panose="020B0609020204030204" pitchFamily="49" charset="0"/>
              </a:rPr>
              <a:t>i</a:t>
            </a:r>
            <a:r>
              <a:rPr lang="en-US" sz="2900" b="0" dirty="0">
                <a:solidFill>
                  <a:srgbClr val="FF16B0"/>
                </a:solidFill>
                <a:effectLst/>
                <a:latin typeface="Consolas" panose="020B0609020204030204" pitchFamily="49" charset="0"/>
              </a:rPr>
              <a:t>++</a:t>
            </a:r>
            <a:r>
              <a:rPr lang="en-US" sz="2900" b="0" dirty="0">
                <a:solidFill>
                  <a:srgbClr val="3F374B"/>
                </a:solidFill>
                <a:effectLst/>
                <a:latin typeface="Consolas" panose="020B0609020204030204" pitchFamily="49" charset="0"/>
              </a:rPr>
              <a:t>) {</a:t>
            </a:r>
            <a:endParaRPr lang="en-US" sz="2900" b="0" dirty="0">
              <a:solidFill>
                <a:srgbClr val="19152C"/>
              </a:solidFill>
              <a:effectLst/>
              <a:latin typeface="Consolas" panose="020B0609020204030204" pitchFamily="49" charset="0"/>
            </a:endParaRPr>
          </a:p>
          <a:p>
            <a:r>
              <a:rPr lang="en-US" sz="2900" b="0" dirty="0">
                <a:solidFill>
                  <a:srgbClr val="3F374B"/>
                </a:solidFill>
                <a:effectLst/>
                <a:latin typeface="Consolas" panose="020B0609020204030204" pitchFamily="49" charset="0"/>
              </a:rPr>
              <a:t>  </a:t>
            </a:r>
            <a:r>
              <a:rPr lang="en-US" sz="2900" b="0" dirty="0">
                <a:solidFill>
                  <a:schemeClr val="accent5">
                    <a:lumMod val="85000"/>
                  </a:schemeClr>
                </a:solidFill>
                <a:effectLst/>
                <a:latin typeface="Consolas" panose="020B0609020204030204" pitchFamily="49" charset="0"/>
              </a:rPr>
              <a:t>alert("</a:t>
            </a:r>
            <a:r>
              <a:rPr lang="en-US" sz="2900" dirty="0">
                <a:solidFill>
                  <a:schemeClr val="accent5">
                    <a:lumMod val="85000"/>
                  </a:schemeClr>
                </a:solidFill>
                <a:latin typeface="Consolas" panose="020B0609020204030204" pitchFamily="49" charset="0"/>
              </a:rPr>
              <a:t>All</a:t>
            </a:r>
            <a:r>
              <a:rPr lang="en-US" sz="2900" b="0" dirty="0">
                <a:solidFill>
                  <a:schemeClr val="accent5">
                    <a:lumMod val="85000"/>
                  </a:schemeClr>
                </a:solidFill>
                <a:effectLst/>
                <a:latin typeface="Consolas" panose="020B0609020204030204" pitchFamily="49" charset="0"/>
              </a:rPr>
              <a:t> I need is within me.");</a:t>
            </a:r>
          </a:p>
          <a:p>
            <a:r>
              <a:rPr lang="en-US" sz="2900" b="0" dirty="0">
                <a:solidFill>
                  <a:srgbClr val="3F374B"/>
                </a:solidFill>
                <a:effectLst/>
                <a:latin typeface="Consolas" panose="020B0609020204030204" pitchFamily="49" charset="0"/>
              </a:rPr>
              <a:t>}</a:t>
            </a:r>
            <a:endParaRPr lang="en-US" sz="2900" b="0"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53493BE-DD05-483F-BC81-B5F6273BC737}"/>
              </a:ext>
            </a:extLst>
          </p:cNvPr>
          <p:cNvSpPr/>
          <p:nvPr/>
        </p:nvSpPr>
        <p:spPr>
          <a:xfrm>
            <a:off x="1991762" y="2462006"/>
            <a:ext cx="6432236" cy="860830"/>
          </a:xfrm>
          <a:prstGeom prst="rect">
            <a:avLst/>
          </a:prstGeom>
          <a:solidFill>
            <a:schemeClr val="accent4">
              <a:lumMod val="60000"/>
              <a:lumOff val="4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This is all </a:t>
            </a:r>
            <a:r>
              <a:rPr lang="en-US" sz="2400" b="1" i="1" dirty="0">
                <a:solidFill>
                  <a:schemeClr val="tx1"/>
                </a:solidFill>
                <a:latin typeface="Miriam Libre" panose="00000500000000000000" pitchFamily="2" charset="-79"/>
                <a:cs typeface="Miriam Libre" panose="00000500000000000000" pitchFamily="2" charset="-79"/>
              </a:rPr>
              <a:t>boiler-plate</a:t>
            </a:r>
            <a:r>
              <a:rPr lang="en-US" sz="2400" dirty="0">
                <a:solidFill>
                  <a:schemeClr val="tx1"/>
                </a:solidFill>
                <a:latin typeface="Miriam Libre" panose="00000500000000000000" pitchFamily="2" charset="-79"/>
                <a:cs typeface="Miriam Libre" panose="00000500000000000000" pitchFamily="2" charset="-79"/>
              </a:rPr>
              <a:t> code – it can look </a:t>
            </a:r>
            <a:r>
              <a:rPr lang="en-US" sz="2400" u="sng" dirty="0">
                <a:solidFill>
                  <a:schemeClr val="tx1"/>
                </a:solidFill>
                <a:latin typeface="Miriam Libre" panose="00000500000000000000" pitchFamily="2" charset="-79"/>
                <a:cs typeface="Miriam Libre" panose="00000500000000000000" pitchFamily="2" charset="-79"/>
              </a:rPr>
              <a:t>exactly the same</a:t>
            </a:r>
            <a:r>
              <a:rPr lang="en-US" sz="2400" dirty="0">
                <a:solidFill>
                  <a:schemeClr val="tx1"/>
                </a:solidFill>
                <a:latin typeface="Miriam Libre" panose="00000500000000000000" pitchFamily="2" charset="-79"/>
                <a:cs typeface="Miriam Libre" panose="00000500000000000000" pitchFamily="2" charset="-79"/>
              </a:rPr>
              <a:t> every time you write it</a:t>
            </a:r>
          </a:p>
        </p:txBody>
      </p:sp>
    </p:spTree>
    <p:extLst>
      <p:ext uri="{BB962C8B-B14F-4D97-AF65-F5344CB8AC3E}">
        <p14:creationId xmlns:p14="http://schemas.microsoft.com/office/powerpoint/2010/main" val="11443581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E00-D688-47A2-9EC4-27032CAA4196}"/>
              </a:ext>
            </a:extLst>
          </p:cNvPr>
          <p:cNvSpPr>
            <a:spLocks noGrp="1"/>
          </p:cNvSpPr>
          <p:nvPr>
            <p:ph type="title"/>
          </p:nvPr>
        </p:nvSpPr>
        <p:spPr/>
        <p:txBody>
          <a:bodyPr/>
          <a:lstStyle/>
          <a:p>
            <a:r>
              <a:rPr lang="en-US" dirty="0"/>
              <a:t>For Loop Example: A Mantra</a:t>
            </a:r>
          </a:p>
        </p:txBody>
      </p:sp>
      <p:sp>
        <p:nvSpPr>
          <p:cNvPr id="4" name="TextBox 3">
            <a:extLst>
              <a:ext uri="{FF2B5EF4-FFF2-40B4-BE49-F238E27FC236}">
                <a16:creationId xmlns:a16="http://schemas.microsoft.com/office/drawing/2014/main" id="{80B1FB6A-D283-428B-BFA6-E277CEF509BD}"/>
              </a:ext>
            </a:extLst>
          </p:cNvPr>
          <p:cNvSpPr txBox="1"/>
          <p:nvPr/>
        </p:nvSpPr>
        <p:spPr>
          <a:xfrm>
            <a:off x="719999" y="1394691"/>
            <a:ext cx="7703999" cy="1431161"/>
          </a:xfrm>
          <a:prstGeom prst="rect">
            <a:avLst/>
          </a:prstGeom>
          <a:noFill/>
        </p:spPr>
        <p:txBody>
          <a:bodyPr wrap="square">
            <a:spAutoFit/>
          </a:bodyPr>
          <a:lstStyle/>
          <a:p>
            <a:r>
              <a:rPr lang="en-US" sz="2900" b="1" dirty="0">
                <a:solidFill>
                  <a:srgbClr val="FF16B0"/>
                </a:solidFill>
                <a:effectLst/>
                <a:latin typeface="Consolas" panose="020B0609020204030204" pitchFamily="49" charset="0"/>
              </a:rPr>
              <a:t>for</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let</a:t>
            </a:r>
            <a:r>
              <a:rPr lang="en-US" sz="2900" b="1" dirty="0">
                <a:solidFill>
                  <a:srgbClr val="3F374B"/>
                </a:solidFill>
                <a:effectLst/>
                <a:latin typeface="Consolas" panose="020B0609020204030204" pitchFamily="49" charset="0"/>
              </a:rPr>
              <a:t> </a:t>
            </a:r>
            <a:r>
              <a:rPr lang="en-US" sz="2900" b="1" dirty="0" err="1">
                <a:solidFill>
                  <a:srgbClr val="4D5EFF"/>
                </a:solidFill>
                <a:effectLst/>
                <a:latin typeface="Consolas" panose="020B0609020204030204" pitchFamily="49" charset="0"/>
              </a:rPr>
              <a:t>i</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0</a:t>
            </a:r>
            <a:r>
              <a:rPr lang="en-US" sz="2900" b="1" dirty="0">
                <a:solidFill>
                  <a:srgbClr val="3F374B"/>
                </a:solidFill>
                <a:effectLst/>
                <a:latin typeface="Consolas" panose="020B0609020204030204" pitchFamily="49" charset="0"/>
              </a:rPr>
              <a:t>; </a:t>
            </a:r>
            <a:r>
              <a:rPr lang="en-US" sz="2900" b="1" dirty="0" err="1">
                <a:solidFill>
                  <a:srgbClr val="4D5EFF"/>
                </a:solidFill>
                <a:effectLst/>
                <a:latin typeface="Consolas" panose="020B0609020204030204" pitchFamily="49" charset="0"/>
              </a:rPr>
              <a:t>i</a:t>
            </a:r>
            <a:r>
              <a:rPr lang="en-US" sz="2900" b="1" dirty="0">
                <a:solidFill>
                  <a:srgbClr val="3F374B"/>
                </a:solidFill>
                <a:effectLst/>
                <a:latin typeface="Consolas" panose="020B0609020204030204" pitchFamily="49" charset="0"/>
              </a:rPr>
              <a:t> </a:t>
            </a:r>
            <a:r>
              <a:rPr lang="en-US" sz="2900" b="1" dirty="0">
                <a:solidFill>
                  <a:srgbClr val="FF16B0"/>
                </a:solidFill>
                <a:effectLst/>
                <a:latin typeface="Consolas" panose="020B0609020204030204" pitchFamily="49" charset="0"/>
              </a:rPr>
              <a:t>&lt;</a:t>
            </a:r>
            <a:r>
              <a:rPr lang="en-US" sz="2900" b="1" dirty="0">
                <a:solidFill>
                  <a:srgbClr val="3F374B"/>
                </a:solidFill>
                <a:effectLst/>
                <a:latin typeface="Consolas" panose="020B0609020204030204" pitchFamily="49" charset="0"/>
              </a:rPr>
              <a:t> </a:t>
            </a:r>
            <a:r>
              <a:rPr lang="en-US" sz="2900" b="1" dirty="0">
                <a:solidFill>
                  <a:schemeClr val="accent5"/>
                </a:solidFill>
                <a:effectLst/>
                <a:latin typeface="Consolas" panose="020B0609020204030204" pitchFamily="49" charset="0"/>
              </a:rPr>
              <a:t>10</a:t>
            </a:r>
            <a:r>
              <a:rPr lang="en-US" sz="2900" b="1" dirty="0">
                <a:solidFill>
                  <a:srgbClr val="3F374B"/>
                </a:solidFill>
                <a:effectLst/>
                <a:latin typeface="Consolas" panose="020B0609020204030204" pitchFamily="49" charset="0"/>
              </a:rPr>
              <a:t>; </a:t>
            </a:r>
            <a:r>
              <a:rPr lang="en-US" sz="2900" b="1" dirty="0" err="1">
                <a:solidFill>
                  <a:srgbClr val="4D5EFF"/>
                </a:solidFill>
                <a:effectLst/>
                <a:latin typeface="Consolas" panose="020B0609020204030204" pitchFamily="49" charset="0"/>
              </a:rPr>
              <a:t>i</a:t>
            </a:r>
            <a:r>
              <a:rPr lang="en-US" sz="2900" b="1" dirty="0">
                <a:solidFill>
                  <a:srgbClr val="FF16B0"/>
                </a:solidFill>
                <a:effectLst/>
                <a:latin typeface="Consolas" panose="020B0609020204030204" pitchFamily="49" charset="0"/>
              </a:rPr>
              <a:t>++</a:t>
            </a:r>
            <a:r>
              <a:rPr lang="en-US" sz="2900" b="1" dirty="0">
                <a:solidFill>
                  <a:srgbClr val="3F374B"/>
                </a:solidFill>
                <a:effectLst/>
                <a:latin typeface="Consolas" panose="020B0609020204030204" pitchFamily="49" charset="0"/>
              </a:rPr>
              <a:t>) {</a:t>
            </a:r>
            <a:endParaRPr lang="en-US" sz="2900" b="1" dirty="0">
              <a:solidFill>
                <a:srgbClr val="19152C"/>
              </a:solidFill>
              <a:effectLst/>
              <a:latin typeface="Consolas" panose="020B0609020204030204" pitchFamily="49" charset="0"/>
            </a:endParaRPr>
          </a:p>
          <a:p>
            <a:r>
              <a:rPr lang="en-US" sz="2900" b="1" dirty="0">
                <a:solidFill>
                  <a:srgbClr val="3F374B"/>
                </a:solidFill>
                <a:effectLst/>
                <a:latin typeface="Consolas" panose="020B0609020204030204" pitchFamily="49" charset="0"/>
              </a:rPr>
              <a:t>  </a:t>
            </a:r>
            <a:r>
              <a:rPr lang="en-US" sz="2900" b="1" dirty="0">
                <a:solidFill>
                  <a:schemeClr val="accent5"/>
                </a:solidFill>
                <a:effectLst/>
                <a:latin typeface="Consolas" panose="020B0609020204030204" pitchFamily="49" charset="0"/>
              </a:rPr>
              <a:t>alert("</a:t>
            </a:r>
            <a:r>
              <a:rPr lang="en-US" sz="2900" b="1" dirty="0">
                <a:solidFill>
                  <a:schemeClr val="accent5"/>
                </a:solidFill>
                <a:latin typeface="Consolas" panose="020B0609020204030204" pitchFamily="49" charset="0"/>
              </a:rPr>
              <a:t>All</a:t>
            </a:r>
            <a:r>
              <a:rPr lang="en-US" sz="2900" b="1" dirty="0">
                <a:solidFill>
                  <a:schemeClr val="accent5"/>
                </a:solidFill>
                <a:effectLst/>
                <a:latin typeface="Consolas" panose="020B0609020204030204" pitchFamily="49" charset="0"/>
              </a:rPr>
              <a:t> I need is within me.");</a:t>
            </a:r>
          </a:p>
          <a:p>
            <a:r>
              <a:rPr lang="en-US" sz="2900" b="1" dirty="0">
                <a:solidFill>
                  <a:srgbClr val="3F374B"/>
                </a:solidFill>
                <a:effectLst/>
                <a:latin typeface="Consolas" panose="020B0609020204030204" pitchFamily="49" charset="0"/>
              </a:rPr>
              <a:t>}</a:t>
            </a:r>
            <a:endParaRPr lang="en-US" sz="2900" b="1" dirty="0">
              <a:solidFill>
                <a:srgbClr val="19152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53493BE-DD05-483F-BC81-B5F6273BC737}"/>
              </a:ext>
            </a:extLst>
          </p:cNvPr>
          <p:cNvSpPr/>
          <p:nvPr/>
        </p:nvSpPr>
        <p:spPr>
          <a:xfrm>
            <a:off x="1991762" y="2462006"/>
            <a:ext cx="6432236" cy="860830"/>
          </a:xfrm>
          <a:prstGeom prst="rect">
            <a:avLst/>
          </a:prstGeom>
          <a:solidFill>
            <a:schemeClr val="accent4">
              <a:lumMod val="60000"/>
              <a:lumOff val="4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iriam Libre" panose="00000500000000000000" pitchFamily="2" charset="-79"/>
                <a:cs typeface="Miriam Libre" panose="00000500000000000000" pitchFamily="2" charset="-79"/>
              </a:rPr>
              <a:t>This is all </a:t>
            </a:r>
            <a:r>
              <a:rPr lang="en-US" sz="2400" b="1" i="1" dirty="0">
                <a:solidFill>
                  <a:schemeClr val="tx1"/>
                </a:solidFill>
                <a:latin typeface="Miriam Libre" panose="00000500000000000000" pitchFamily="2" charset="-79"/>
                <a:cs typeface="Miriam Libre" panose="00000500000000000000" pitchFamily="2" charset="-79"/>
              </a:rPr>
              <a:t>boiler-plate</a:t>
            </a:r>
            <a:r>
              <a:rPr lang="en-US" sz="2400" dirty="0">
                <a:solidFill>
                  <a:schemeClr val="tx1"/>
                </a:solidFill>
                <a:latin typeface="Miriam Libre" panose="00000500000000000000" pitchFamily="2" charset="-79"/>
                <a:cs typeface="Miriam Libre" panose="00000500000000000000" pitchFamily="2" charset="-79"/>
              </a:rPr>
              <a:t> code – it can look </a:t>
            </a:r>
            <a:r>
              <a:rPr lang="en-US" sz="2400" u="sng" dirty="0">
                <a:solidFill>
                  <a:schemeClr val="tx1"/>
                </a:solidFill>
                <a:latin typeface="Miriam Libre" panose="00000500000000000000" pitchFamily="2" charset="-79"/>
                <a:cs typeface="Miriam Libre" panose="00000500000000000000" pitchFamily="2" charset="-79"/>
              </a:rPr>
              <a:t>exactly the same</a:t>
            </a:r>
            <a:r>
              <a:rPr lang="en-US" sz="2400" dirty="0">
                <a:solidFill>
                  <a:schemeClr val="tx1"/>
                </a:solidFill>
                <a:latin typeface="Miriam Libre" panose="00000500000000000000" pitchFamily="2" charset="-79"/>
                <a:cs typeface="Miriam Libre" panose="00000500000000000000" pitchFamily="2" charset="-79"/>
              </a:rPr>
              <a:t> every time you write it</a:t>
            </a:r>
          </a:p>
        </p:txBody>
      </p:sp>
      <p:sp>
        <p:nvSpPr>
          <p:cNvPr id="8" name="Rectangle 7">
            <a:extLst>
              <a:ext uri="{FF2B5EF4-FFF2-40B4-BE49-F238E27FC236}">
                <a16:creationId xmlns:a16="http://schemas.microsoft.com/office/drawing/2014/main" id="{3BF06FA4-88A8-443B-AC4F-6E6F1DE97694}"/>
              </a:ext>
            </a:extLst>
          </p:cNvPr>
          <p:cNvSpPr/>
          <p:nvPr/>
        </p:nvSpPr>
        <p:spPr>
          <a:xfrm>
            <a:off x="719998" y="3529321"/>
            <a:ext cx="7703999" cy="860830"/>
          </a:xfrm>
          <a:prstGeom prst="rect">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900" dirty="0">
                <a:solidFill>
                  <a:schemeClr val="tx1"/>
                </a:solidFill>
                <a:latin typeface="Miriam Libre" panose="00000500000000000000" pitchFamily="2" charset="-79"/>
                <a:cs typeface="Miriam Libre" panose="00000500000000000000" pitchFamily="2" charset="-79"/>
              </a:rPr>
              <a:t>For simple loops, just memorize this part!</a:t>
            </a:r>
          </a:p>
        </p:txBody>
      </p:sp>
      <p:cxnSp>
        <p:nvCxnSpPr>
          <p:cNvPr id="5" name="Straight Arrow Connector 4">
            <a:extLst>
              <a:ext uri="{FF2B5EF4-FFF2-40B4-BE49-F238E27FC236}">
                <a16:creationId xmlns:a16="http://schemas.microsoft.com/office/drawing/2014/main" id="{29C024FE-F9C0-41D4-88D5-56474AF50954}"/>
              </a:ext>
            </a:extLst>
          </p:cNvPr>
          <p:cNvCxnSpPr/>
          <p:nvPr/>
        </p:nvCxnSpPr>
        <p:spPr>
          <a:xfrm flipV="1">
            <a:off x="1430448" y="2055137"/>
            <a:ext cx="0" cy="147418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282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20824</TotalTime>
  <Words>3374</Words>
  <Application>Microsoft Office PowerPoint</Application>
  <PresentationFormat>On-screen Show (16:9)</PresentationFormat>
  <Paragraphs>354</Paragraphs>
  <Slides>35</Slides>
  <Notes>35</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Miriam Libre</vt:lpstr>
      <vt:lpstr>Arial</vt:lpstr>
      <vt:lpstr>Krona One</vt:lpstr>
      <vt:lpstr>Consolas</vt:lpstr>
      <vt:lpstr>Nitti</vt:lpstr>
      <vt:lpstr>Blue Grid Interface &amp; Sticky Notes Company Profile by Slidesgo</vt:lpstr>
      <vt:lpstr>For Loops</vt:lpstr>
      <vt:lpstr>Repetition is a beautiful thing…</vt:lpstr>
      <vt:lpstr>Repeating code…</vt:lpstr>
      <vt:lpstr>Introducing Loops</vt:lpstr>
      <vt:lpstr>For Loop Example: A Mantra</vt:lpstr>
      <vt:lpstr>For Loop Example: A Mantra</vt:lpstr>
      <vt:lpstr>For Loop Example: A Mantra</vt:lpstr>
      <vt:lpstr>For Loop Example: A Mantra</vt:lpstr>
      <vt:lpstr>For Loop Example: A Mantra</vt:lpstr>
      <vt:lpstr>For Loop Example: A Mantra</vt:lpstr>
      <vt:lpstr>Breaking Down the Boiler-Plate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Step by Step Example</vt:lpstr>
      <vt:lpstr>For Loop Steps Recap</vt:lpstr>
      <vt:lpstr>The Count Revisited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 &amp; CSS!</dc:title>
  <dc:creator>Marissa Dilisio</dc:creator>
  <cp:lastModifiedBy>Joseph Maxwell</cp:lastModifiedBy>
  <cp:revision>107</cp:revision>
  <dcterms:modified xsi:type="dcterms:W3CDTF">2022-09-16T20:10:04Z</dcterms:modified>
</cp:coreProperties>
</file>