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07" r:id="rId3"/>
    <p:sldId id="297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12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EA4"/>
    <a:srgbClr val="CA504D"/>
    <a:srgbClr val="EFEFF0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in code are not exactly like YouTube comments, but they kind</a:t>
            </a:r>
            <a:r>
              <a:rPr lang="en-US" baseline="0" dirty="0"/>
              <a:t> of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the data type of the variable </a:t>
            </a:r>
            <a:r>
              <a:rPr lang="en-US" b="1" dirty="0"/>
              <a:t>name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</a:t>
            </a:r>
            <a:r>
              <a:rPr lang="en-US" baseline="0" dirty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</a:t>
            </a:r>
            <a:r>
              <a:rPr lang="en-US" baseline="0" dirty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necessary to convert a string to number to be able to do math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</a:t>
            </a:r>
            <a:r>
              <a:rPr lang="en-US" dirty="0" err="1"/>
              <a:t>Repl</a:t>
            </a:r>
            <a:r>
              <a:rPr lang="en-US" dirty="0"/>
              <a:t> – see what happens if you do NOT convert the string to a number. Change “let </a:t>
            </a:r>
            <a:r>
              <a:rPr lang="en-US" dirty="0" err="1"/>
              <a:t>ageNumber</a:t>
            </a:r>
            <a:r>
              <a:rPr lang="en-US" dirty="0"/>
              <a:t> = Number(age)” to “let </a:t>
            </a:r>
            <a:r>
              <a:rPr lang="en-US" dirty="0" err="1"/>
              <a:t>ageNumber</a:t>
            </a:r>
            <a:r>
              <a:rPr lang="en-US" dirty="0"/>
              <a:t> = age” and see what happens…</a:t>
            </a:r>
          </a:p>
          <a:p>
            <a:endParaRPr lang="en-US" dirty="0"/>
          </a:p>
          <a:p>
            <a:r>
              <a:rPr lang="en-US" dirty="0"/>
              <a:t>Instead of doing</a:t>
            </a:r>
            <a:r>
              <a:rPr lang="en-US" baseline="0" dirty="0"/>
              <a:t> the addition, it should append “1” to the end of the number. So, age 14 -&gt; you are almost 141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6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 things within the double quotes are strings. The variable is</a:t>
            </a:r>
            <a:r>
              <a:rPr lang="en-US" i="1" baseline="0" dirty="0"/>
              <a:t> also</a:t>
            </a:r>
            <a:r>
              <a:rPr lang="en-US" i="0" baseline="0" dirty="0"/>
              <a:t> a string.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Strings can be added together in what is called “concatenation”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which operator does this – it’s the plus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basic example – NOTICE THE LACK OF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 what it should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also works with variables and multiple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 what it should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some examples of template literals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this example to show a multi-line string as well as an interpolated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 user will see if this code is run..</a:t>
            </a:r>
          </a:p>
          <a:p>
            <a:endParaRPr lang="en-US" dirty="0"/>
          </a:p>
          <a:p>
            <a:r>
              <a:rPr lang="en-US" dirty="0"/>
              <a:t>In this program,</a:t>
            </a:r>
            <a:r>
              <a:rPr lang="en-US" baseline="0" dirty="0"/>
              <a:t> the user will see “not a comment” and no other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</a:t>
            </a:r>
            <a:r>
              <a:rPr lang="en-US" baseline="0" dirty="0"/>
              <a:t> probably will not understand the reference to Data from Star Trek – he was an android and chief operations officer of the Enterprise.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of types</a:t>
            </a:r>
            <a:r>
              <a:rPr lang="en-US" baseline="0" dirty="0"/>
              <a:t> of data the computer stores.</a:t>
            </a:r>
          </a:p>
          <a:p>
            <a:endParaRPr lang="en-US" baseline="0" dirty="0"/>
          </a:p>
          <a:p>
            <a:r>
              <a:rPr lang="en-US" baseline="0" dirty="0"/>
              <a:t>For now, we will be considering only two data types: </a:t>
            </a:r>
            <a:r>
              <a:rPr lang="en-US" b="1" baseline="0" dirty="0"/>
              <a:t>strings</a:t>
            </a:r>
            <a:r>
              <a:rPr lang="en-US" b="0" baseline="0" dirty="0"/>
              <a:t> and </a:t>
            </a:r>
            <a:r>
              <a:rPr lang="en-US" b="1" baseline="0" dirty="0"/>
              <a:t>numbers</a:t>
            </a:r>
            <a:r>
              <a:rPr lang="en-US" b="0" baseline="0" dirty="0"/>
              <a:t>.</a:t>
            </a:r>
          </a:p>
          <a:p>
            <a:endParaRPr lang="en-US" b="0" baseline="0" dirty="0"/>
          </a:p>
          <a:p>
            <a:r>
              <a:rPr lang="en-US" b="0" baseline="0" dirty="0"/>
              <a:t>Students should know what numbers are, but what about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the data type of the variable </a:t>
            </a:r>
            <a:r>
              <a:rPr lang="en-US" b="1" dirty="0"/>
              <a:t>name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NumberConversionExamp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emplateLiteralExample#script.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/>
              <a:t>“14.5”</a:t>
            </a:r>
          </a:p>
        </p:txBody>
      </p:sp>
    </p:spTree>
    <p:extLst>
      <p:ext uri="{BB962C8B-B14F-4D97-AF65-F5344CB8AC3E}">
        <p14:creationId xmlns:p14="http://schemas.microsoft.com/office/powerpoint/2010/main" val="30308011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/>
              <a:t>14.500</a:t>
            </a:r>
          </a:p>
        </p:txBody>
      </p:sp>
    </p:spTree>
    <p:extLst>
      <p:ext uri="{BB962C8B-B14F-4D97-AF65-F5344CB8AC3E}">
        <p14:creationId xmlns:p14="http://schemas.microsoft.com/office/powerpoint/2010/main" val="24613857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67200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53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8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64958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09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More about numbers: Math</a:t>
            </a:r>
          </a:p>
        </p:txBody>
      </p:sp>
      <p:pic>
        <p:nvPicPr>
          <p:cNvPr id="3074" name="Picture 2" descr="Image result for ma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5181601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45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Addition: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Subtraction: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Multiplication: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Division: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3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y = x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7200" dirty="0">
                <a:latin typeface="Consolas" panose="020B0609020204030204" pitchFamily="49" charset="0"/>
              </a:rPr>
              <a:t>+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6 </a:t>
            </a:r>
            <a:r>
              <a:rPr lang="en-US" sz="7200" dirty="0">
                <a:latin typeface="Consolas" panose="020B0609020204030204" pitchFamily="49" charset="0"/>
              </a:rPr>
              <a:t>/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from the user using </a:t>
            </a:r>
            <a:r>
              <a:rPr lang="en-US" b="1" dirty="0"/>
              <a:t>prompt</a:t>
            </a:r>
            <a:r>
              <a:rPr lang="en-US" dirty="0"/>
              <a:t> will be in the form of a </a:t>
            </a:r>
            <a:r>
              <a:rPr lang="en-US" b="1" dirty="0"/>
              <a:t>string</a:t>
            </a:r>
          </a:p>
          <a:p>
            <a:r>
              <a:rPr lang="en-US" dirty="0"/>
              <a:t>To do any math, we need to make it a </a:t>
            </a:r>
            <a:r>
              <a:rPr lang="en-US" b="1" dirty="0"/>
              <a:t>number</a:t>
            </a:r>
          </a:p>
          <a:p>
            <a:r>
              <a:rPr lang="en-US" dirty="0"/>
              <a:t>We 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 to convert the string</a:t>
            </a:r>
          </a:p>
          <a:p>
            <a:endParaRPr lang="en-US" dirty="0"/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ageNumber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Number(age);</a:t>
            </a:r>
          </a:p>
        </p:txBody>
      </p:sp>
    </p:spTree>
    <p:extLst>
      <p:ext uri="{BB962C8B-B14F-4D97-AF65-F5344CB8AC3E}">
        <p14:creationId xmlns:p14="http://schemas.microsoft.com/office/powerpoint/2010/main" val="1631113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number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https://replit.com/@HylandOutreach/NumberConversionExample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10578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More about Strings</a:t>
            </a:r>
          </a:p>
        </p:txBody>
      </p:sp>
      <p:pic>
        <p:nvPicPr>
          <p:cNvPr id="1026" name="Picture 2" descr="What is string theory? | New Scientist">
            <a:extLst>
              <a:ext uri="{FF2B5EF4-FFF2-40B4-BE49-F238E27FC236}">
                <a16:creationId xmlns:a16="http://schemas.microsoft.com/office/drawing/2014/main" id="{673BDAD0-22FA-4109-8FEA-86513A52C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2"/>
          <a:stretch/>
        </p:blipFill>
        <p:spPr bwMode="auto">
          <a:xfrm>
            <a:off x="5181600" y="-12843"/>
            <a:ext cx="701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22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More About Numbers</a:t>
            </a:r>
          </a:p>
          <a:p>
            <a:r>
              <a:rPr lang="en-US" dirty="0"/>
              <a:t>More About Strings</a:t>
            </a:r>
          </a:p>
        </p:txBody>
      </p:sp>
    </p:spTree>
    <p:extLst>
      <p:ext uri="{BB962C8B-B14F-4D97-AF65-F5344CB8AC3E}">
        <p14:creationId xmlns:p14="http://schemas.microsoft.com/office/powerpoint/2010/main" val="5638785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The things in alerts and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8458200" cy="5143500"/>
          </a:xfrm>
        </p:spPr>
        <p:txBody>
          <a:bodyPr>
            <a:normAutofit/>
          </a:bodyPr>
          <a:lstStyle/>
          <a:p>
            <a:r>
              <a:rPr lang="en-US" dirty="0"/>
              <a:t>Strings are a sequence of characters</a:t>
            </a:r>
          </a:p>
          <a:p>
            <a:r>
              <a:rPr lang="en-US" dirty="0"/>
              <a:t>To create a string, place </a:t>
            </a:r>
            <a:r>
              <a:rPr lang="en-US" b="1" dirty="0"/>
              <a:t>quotes 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) around text</a:t>
            </a:r>
            <a:endParaRPr lang="en-US" b="1" dirty="0"/>
          </a:p>
          <a:p>
            <a:r>
              <a:rPr lang="en-US" dirty="0"/>
              <a:t>Strings are used to send/receive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am a string!"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2" name="Picture 4" descr="Image result for string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7500"/>
          <a:stretch/>
        </p:blipFill>
        <p:spPr bwMode="auto">
          <a:xfrm>
            <a:off x="381000" y="1371600"/>
            <a:ext cx="297351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4800600"/>
            <a:ext cx="32004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419311"/>
            <a:ext cx="10287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4700" y="5419311"/>
            <a:ext cx="38862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1909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 then I says to Mabel, I says&quot; : r/TheSimpsons">
            <a:extLst>
              <a:ext uri="{FF2B5EF4-FFF2-40B4-BE49-F238E27FC236}">
                <a16:creationId xmlns:a16="http://schemas.microsoft.com/office/drawing/2014/main" id="{E22CD8FF-2503-4AF7-A4DD-21ABA1F8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Strings Together –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029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i="1" dirty="0"/>
              <a:t>Which operator can add two strings together?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"Mabel"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"is my best friend"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"Mabel"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"I says to 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", I says"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D8A06-A2FF-44D9-89B5-91DA6A45F812}"/>
              </a:ext>
            </a:extLst>
          </p:cNvPr>
          <p:cNvSpPr txBox="1"/>
          <p:nvPr/>
        </p:nvSpPr>
        <p:spPr>
          <a:xfrm>
            <a:off x="9867900" y="914400"/>
            <a:ext cx="571500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+</a:t>
            </a:r>
            <a:endParaRPr lang="en-US" sz="3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EFAA1-3B43-4934-B6AA-D52DA4C80AF6}"/>
              </a:ext>
            </a:extLst>
          </p:cNvPr>
          <p:cNvSpPr/>
          <p:nvPr/>
        </p:nvSpPr>
        <p:spPr bwMode="auto">
          <a:xfrm>
            <a:off x="381000" y="2704673"/>
            <a:ext cx="4000500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What’s the message?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479A0-9005-4D7D-9E4C-C0DBA67121B2}"/>
              </a:ext>
            </a:extLst>
          </p:cNvPr>
          <p:cNvSpPr/>
          <p:nvPr/>
        </p:nvSpPr>
        <p:spPr bwMode="auto">
          <a:xfrm>
            <a:off x="5181600" y="2704673"/>
            <a:ext cx="4915114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Mabelis</a:t>
            </a:r>
            <a:r>
              <a:rPr lang="en-US" sz="32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 my best friend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AB1E2-9AAF-492E-B830-17B042391C5F}"/>
              </a:ext>
            </a:extLst>
          </p:cNvPr>
          <p:cNvSpPr/>
          <p:nvPr/>
        </p:nvSpPr>
        <p:spPr bwMode="auto">
          <a:xfrm>
            <a:off x="381000" y="5751414"/>
            <a:ext cx="4000500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What’s the message?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13BDB-02FF-44DB-9E63-834FBACBD642}"/>
              </a:ext>
            </a:extLst>
          </p:cNvPr>
          <p:cNvSpPr/>
          <p:nvPr/>
        </p:nvSpPr>
        <p:spPr bwMode="auto">
          <a:xfrm>
            <a:off x="5181600" y="5751414"/>
            <a:ext cx="4915114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I says to Mabel, I says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78113-60DE-4359-9D10-A3199958B3BF}"/>
              </a:ext>
            </a:extLst>
          </p:cNvPr>
          <p:cNvSpPr/>
          <p:nvPr/>
        </p:nvSpPr>
        <p:spPr bwMode="auto">
          <a:xfrm>
            <a:off x="381000" y="3657600"/>
            <a:ext cx="10058400" cy="61085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It works for variables too, and multiple values can be chained together!</a:t>
            </a:r>
          </a:p>
        </p:txBody>
      </p:sp>
    </p:spTree>
    <p:extLst>
      <p:ext uri="{BB962C8B-B14F-4D97-AF65-F5344CB8AC3E}">
        <p14:creationId xmlns:p14="http://schemas.microsoft.com/office/powerpoint/2010/main" val="402767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way – Template literals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30609-754E-4AFD-B2E4-7AC44915D159}"/>
              </a:ext>
            </a:extLst>
          </p:cNvPr>
          <p:cNvSpPr/>
          <p:nvPr/>
        </p:nvSpPr>
        <p:spPr bwMode="auto">
          <a:xfrm>
            <a:off x="381000" y="1257300"/>
            <a:ext cx="4457700" cy="1943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0" u="sng" dirty="0">
                <a:solidFill>
                  <a:srgbClr val="FFFFFF"/>
                </a:solidFill>
                <a:effectLst/>
                <a:latin typeface="+mj-lt"/>
              </a:rPr>
              <a:t>Template Literals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allow developers to easily create strings that include </a:t>
            </a:r>
            <a:r>
              <a:rPr lang="en-US" sz="2400" b="0" dirty="0">
                <a:solidFill>
                  <a:srgbClr val="FFC000"/>
                </a:solidFill>
                <a:effectLst/>
                <a:latin typeface="+mj-lt"/>
              </a:rPr>
              <a:t>new lines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,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+mj-lt"/>
              </a:rPr>
              <a:t>special characters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, and 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+mj-lt"/>
              </a:rPr>
              <a:t>embedded expressions</a:t>
            </a:r>
            <a:endParaRPr lang="en-US" sz="2400" dirty="0">
              <a:solidFill>
                <a:srgbClr val="FFC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B6DF0-F6F4-484A-9224-53E79493420A}"/>
              </a:ext>
            </a:extLst>
          </p:cNvPr>
          <p:cNvSpPr/>
          <p:nvPr/>
        </p:nvSpPr>
        <p:spPr bwMode="auto">
          <a:xfrm>
            <a:off x="381000" y="3543300"/>
            <a:ext cx="3543300" cy="297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Instead of </a:t>
            </a:r>
            <a:r>
              <a:rPr lang="en-US" sz="2400" i="1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quotes (</a:t>
            </a:r>
            <a:r>
              <a:rPr lang="en-US" sz="2400" i="1" dirty="0">
                <a:solidFill>
                  <a:srgbClr val="00206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""</a:t>
            </a:r>
            <a:r>
              <a:rPr lang="en-US" sz="2400" i="1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, they are delimited by backtick characters: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`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`</a:t>
            </a:r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0" name="Picture 6" descr="What is a Back Quote?">
            <a:extLst>
              <a:ext uri="{FF2B5EF4-FFF2-40B4-BE49-F238E27FC236}">
                <a16:creationId xmlns:a16="http://schemas.microsoft.com/office/drawing/2014/main" id="{DB4E0704-BCE4-4ECA-8694-81F6CADA3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4511" r="58000" b="36842"/>
          <a:stretch/>
        </p:blipFill>
        <p:spPr bwMode="auto">
          <a:xfrm>
            <a:off x="609600" y="4800600"/>
            <a:ext cx="308610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B6EB5-4CC4-4E57-A56D-F665F2302B25}"/>
              </a:ext>
            </a:extLst>
          </p:cNvPr>
          <p:cNvCxnSpPr/>
          <p:nvPr/>
        </p:nvCxnSpPr>
        <p:spPr>
          <a:xfrm flipH="1">
            <a:off x="952500" y="5543550"/>
            <a:ext cx="2400300" cy="0"/>
          </a:xfrm>
          <a:prstGeom prst="straightConnector1">
            <a:avLst/>
          </a:prstGeom>
          <a:ln w="152400">
            <a:solidFill>
              <a:srgbClr val="E95EBE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9C329-3B06-4C1A-AF04-2BBBEBC0CB14}"/>
              </a:ext>
            </a:extLst>
          </p:cNvPr>
          <p:cNvSpPr/>
          <p:nvPr/>
        </p:nvSpPr>
        <p:spPr bwMode="auto">
          <a:xfrm>
            <a:off x="5124452" y="1257300"/>
            <a:ext cx="2343148" cy="1943100"/>
          </a:xfrm>
          <a:prstGeom prst="rect">
            <a:avLst/>
          </a:prstGeom>
          <a:solidFill>
            <a:srgbClr val="E95EBE"/>
          </a:solidFill>
          <a:ln w="12700">
            <a:solidFill>
              <a:srgbClr val="E01EA4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FF00"/>
                </a:solidFill>
                <a:effectLst/>
                <a:latin typeface="+mj-lt"/>
              </a:rPr>
              <a:t>New lines </a:t>
            </a: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and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+mj-lt"/>
              </a:rPr>
              <a:t>special characters </a:t>
            </a: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can be added directly </a:t>
            </a:r>
            <a:endParaRPr lang="en-US" sz="2000" dirty="0">
              <a:solidFill>
                <a:srgbClr val="FFC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A8E6E-6948-44DC-AA34-92A54CF9258C}"/>
              </a:ext>
            </a:extLst>
          </p:cNvPr>
          <p:cNvSpPr/>
          <p:nvPr/>
        </p:nvSpPr>
        <p:spPr bwMode="auto">
          <a:xfrm>
            <a:off x="7696199" y="1257300"/>
            <a:ext cx="4114801" cy="19431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895D5-43D4-4F52-A1C0-6FBFCB6734BD}"/>
              </a:ext>
            </a:extLst>
          </p:cNvPr>
          <p:cNvSpPr/>
          <p:nvPr/>
        </p:nvSpPr>
        <p:spPr bwMode="auto">
          <a:xfrm>
            <a:off x="7934648" y="2241712"/>
            <a:ext cx="2961952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Multi-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Line Special: "hi"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1AF9B-762D-4A36-9E46-6BD9822C8E0A}"/>
              </a:ext>
            </a:extLst>
          </p:cNvPr>
          <p:cNvSpPr txBox="1"/>
          <p:nvPr/>
        </p:nvSpPr>
        <p:spPr>
          <a:xfrm>
            <a:off x="7763198" y="1356152"/>
            <a:ext cx="4000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Multi-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 Special: "hi"</a:t>
            </a:r>
            <a:r>
              <a:rPr lang="en-US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F55077-9E6D-4D16-810B-979ADF5052F0}"/>
              </a:ext>
            </a:extLst>
          </p:cNvPr>
          <p:cNvCxnSpPr>
            <a:cxnSpLocks/>
          </p:cNvCxnSpPr>
          <p:nvPr/>
        </p:nvCxnSpPr>
        <p:spPr>
          <a:xfrm>
            <a:off x="11701409" y="1943100"/>
            <a:ext cx="0" cy="755812"/>
          </a:xfrm>
          <a:prstGeom prst="line">
            <a:avLst/>
          </a:prstGeom>
          <a:ln w="38100" cap="rnd">
            <a:round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0ED517-ADDA-4A7E-AB8B-E9A3FB09DD2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896600" y="2698912"/>
            <a:ext cx="800100" cy="0"/>
          </a:xfrm>
          <a:prstGeom prst="straightConnector1">
            <a:avLst/>
          </a:prstGeom>
          <a:ln w="38100" cap="rnd">
            <a:round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D166A3-CABD-493D-9378-2BAA95F88443}"/>
              </a:ext>
            </a:extLst>
          </p:cNvPr>
          <p:cNvCxnSpPr>
            <a:cxnSpLocks/>
          </p:cNvCxnSpPr>
          <p:nvPr/>
        </p:nvCxnSpPr>
        <p:spPr>
          <a:xfrm flipH="1">
            <a:off x="11468100" y="1943100"/>
            <a:ext cx="228600" cy="0"/>
          </a:xfrm>
          <a:prstGeom prst="line">
            <a:avLst/>
          </a:prstGeom>
          <a:ln w="38100" cap="rnd">
            <a:round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67BFF06-30EF-44AF-A431-E78447E6D3FC}"/>
              </a:ext>
            </a:extLst>
          </p:cNvPr>
          <p:cNvSpPr/>
          <p:nvPr/>
        </p:nvSpPr>
        <p:spPr bwMode="auto">
          <a:xfrm>
            <a:off x="3984962" y="3543300"/>
            <a:ext cx="2343148" cy="2966378"/>
          </a:xfrm>
          <a:prstGeom prst="rect">
            <a:avLst/>
          </a:prstGeom>
          <a:solidFill>
            <a:srgbClr val="E95EBE"/>
          </a:solidFill>
          <a:ln w="12700">
            <a:solidFill>
              <a:srgbClr val="E01EA4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FF00"/>
                </a:solidFill>
                <a:effectLst/>
                <a:latin typeface="+mj-lt"/>
              </a:rPr>
              <a:t>Embedded expressions 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can be added using a dollar sign and curly brackets: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78290E-C6B6-4F05-968B-AC6672B5CC5E}"/>
              </a:ext>
            </a:extLst>
          </p:cNvPr>
          <p:cNvSpPr/>
          <p:nvPr/>
        </p:nvSpPr>
        <p:spPr bwMode="auto">
          <a:xfrm>
            <a:off x="6391967" y="3543300"/>
            <a:ext cx="5419034" cy="296637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`I'm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years old`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8329DF-9456-4312-9E16-FB39BF8F8C78}"/>
              </a:ext>
            </a:extLst>
          </p:cNvPr>
          <p:cNvSpPr/>
          <p:nvPr/>
        </p:nvSpPr>
        <p:spPr bwMode="auto">
          <a:xfrm>
            <a:off x="7124700" y="5257800"/>
            <a:ext cx="4000500" cy="800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I'm 29 years old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572AB7-4051-4959-81D6-B8504C0EB62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124950" y="4457700"/>
            <a:ext cx="0" cy="800100"/>
          </a:xfrm>
          <a:prstGeom prst="straightConnector1">
            <a:avLst/>
          </a:prstGeom>
          <a:ln w="38100" cap="rnd">
            <a:round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64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7" grpId="0" animBg="1"/>
      <p:bldP spid="13" grpId="0" animBg="1"/>
      <p:bldP spid="14" grpId="0" animBg="1"/>
      <p:bldP spid="36" grpId="0" animBg="1"/>
      <p:bldP spid="31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number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https://replit.com/@HylandOutreach/TemplateLiteralExample#script.js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99489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31CDE-C3CD-4C23-9FDA-3FA3EFA73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1946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5715000" cy="2738438"/>
          </a:xfrm>
        </p:spPr>
        <p:txBody>
          <a:bodyPr/>
          <a:lstStyle/>
          <a:p>
            <a:pPr algn="r"/>
            <a:r>
              <a:rPr lang="en-US" dirty="0"/>
              <a:t>comments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16681"/>
            <a:ext cx="3931181" cy="662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239000" y="3543299"/>
            <a:ext cx="3931181" cy="3202781"/>
          </a:xfrm>
          <a:prstGeom prst="rect">
            <a:avLst/>
          </a:prstGeom>
          <a:noFill/>
          <a:ln w="28575">
            <a:solidFill>
              <a:srgbClr val="CA504D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programming language, </a:t>
            </a:r>
            <a:r>
              <a:rPr lang="en-US" b="1" dirty="0"/>
              <a:t>comments</a:t>
            </a:r>
            <a:r>
              <a:rPr lang="en-US" dirty="0"/>
              <a:t> are any pieces of code that the computer </a:t>
            </a:r>
            <a:r>
              <a:rPr lang="en-US" i="1" dirty="0"/>
              <a:t>ignores</a:t>
            </a:r>
          </a:p>
          <a:p>
            <a:endParaRPr lang="en-US" dirty="0"/>
          </a:p>
          <a:p>
            <a:r>
              <a:rPr lang="en-US" dirty="0"/>
              <a:t>In JavaScript, any line that starts with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is a comment, and will be ignored</a:t>
            </a:r>
          </a:p>
          <a:p>
            <a:endParaRPr lang="en-US" dirty="0"/>
          </a:p>
          <a:p>
            <a:r>
              <a:rPr lang="en-US" dirty="0"/>
              <a:t>Developers can also make multi-line comments using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and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/>
          </a:p>
          <a:p>
            <a:pPr lvl="1"/>
            <a:r>
              <a:rPr lang="en-US" dirty="0"/>
              <a:t>Everything between is ignored</a:t>
            </a:r>
          </a:p>
          <a:p>
            <a:endParaRPr lang="en-US" dirty="0"/>
          </a:p>
          <a:p>
            <a:r>
              <a:rPr lang="en-US" dirty="0"/>
              <a:t>Comments are usually color coded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grey</a:t>
            </a:r>
          </a:p>
        </p:txBody>
      </p:sp>
    </p:spTree>
    <p:extLst>
      <p:ext uri="{BB962C8B-B14F-4D97-AF65-F5344CB8AC3E}">
        <p14:creationId xmlns:p14="http://schemas.microsoft.com/office/powerpoint/2010/main" val="3717551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// alert("comment");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a comment"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anything can go here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alert("comment again");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1ABA4-BF6B-4BD0-B525-1D129780DB96}"/>
              </a:ext>
            </a:extLst>
          </p:cNvPr>
          <p:cNvSpPr/>
          <p:nvPr/>
        </p:nvSpPr>
        <p:spPr bwMode="auto">
          <a:xfrm>
            <a:off x="7239000" y="1257300"/>
            <a:ext cx="4572000" cy="491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will be displayed?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not a comment</a:t>
            </a:r>
            <a:endParaRPr lang="en-US" sz="4000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(and nothing else!)</a:t>
            </a:r>
          </a:p>
        </p:txBody>
      </p:sp>
    </p:spTree>
    <p:extLst>
      <p:ext uri="{BB962C8B-B14F-4D97-AF65-F5344CB8AC3E}">
        <p14:creationId xmlns:p14="http://schemas.microsoft.com/office/powerpoint/2010/main" val="2874924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 types</a:t>
            </a:r>
          </a:p>
        </p:txBody>
      </p:sp>
      <p:pic>
        <p:nvPicPr>
          <p:cNvPr id="1026" name="Picture 2" descr="Image result for star trek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5067300" y="0"/>
            <a:ext cx="71536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78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i="1" dirty="0"/>
              <a:t>What types of data does a computer store?</a:t>
            </a:r>
          </a:p>
          <a:p>
            <a:pPr marL="57150" indent="0">
              <a:buNone/>
            </a:pPr>
            <a:endParaRPr lang="en-US" sz="4400" dirty="0"/>
          </a:p>
          <a:p>
            <a:pPr marL="5715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Two basic data types:</a:t>
            </a:r>
          </a:p>
          <a:p>
            <a:r>
              <a:rPr lang="en-US" sz="4000" b="1" u="sng" dirty="0"/>
              <a:t>String</a:t>
            </a:r>
            <a:r>
              <a:rPr lang="en-US" sz="4000" dirty="0"/>
              <a:t> – A block of text, like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"Hello, friend"</a:t>
            </a:r>
          </a:p>
          <a:p>
            <a:r>
              <a:rPr lang="en-US" sz="4000" b="1" u="sng" dirty="0"/>
              <a:t>Number</a:t>
            </a:r>
            <a:r>
              <a:rPr lang="en-US" sz="4000" dirty="0"/>
              <a:t> – A number, like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F1598-C434-445D-8BE6-6C0E2F1ECFD6}"/>
              </a:ext>
            </a:extLst>
          </p:cNvPr>
          <p:cNvSpPr txBox="1"/>
          <p:nvPr/>
        </p:nvSpPr>
        <p:spPr>
          <a:xfrm>
            <a:off x="5981700" y="1893195"/>
            <a:ext cx="4572000" cy="153580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Notice the quotes: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are what go into </a:t>
            </a:r>
            <a:r>
              <a:rPr lang="en-US" sz="2800" dirty="0">
                <a:latin typeface="Consolas" panose="020B0609020204030204" pitchFamily="49" charset="0"/>
              </a:rPr>
              <a:t>alert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 and </a:t>
            </a:r>
            <a:r>
              <a:rPr lang="en-US" sz="2800" dirty="0">
                <a:latin typeface="Consolas" panose="020B0609020204030204" pitchFamily="49" charset="0"/>
              </a:rPr>
              <a:t>prompt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B00A28-811F-42C9-81BB-67D9C834C693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228600" cy="9144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745130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/>
              <a:t>“Message”</a:t>
            </a:r>
          </a:p>
        </p:txBody>
      </p:sp>
    </p:spTree>
    <p:extLst>
      <p:ext uri="{BB962C8B-B14F-4D97-AF65-F5344CB8AC3E}">
        <p14:creationId xmlns:p14="http://schemas.microsoft.com/office/powerpoint/2010/main" val="24536096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7695</TotalTime>
  <Words>1018</Words>
  <Application>Microsoft Office PowerPoint</Application>
  <PresentationFormat>Widescreen</PresentationFormat>
  <Paragraphs>179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Wingdings</vt:lpstr>
      <vt:lpstr>Hyland 2019</vt:lpstr>
      <vt:lpstr>Data Types</vt:lpstr>
      <vt:lpstr>Agenda</vt:lpstr>
      <vt:lpstr>comments</vt:lpstr>
      <vt:lpstr>Comments in code</vt:lpstr>
      <vt:lpstr>Comments Example</vt:lpstr>
      <vt:lpstr>Data types</vt:lpstr>
      <vt:lpstr>Data types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More about numbers: Math</vt:lpstr>
      <vt:lpstr>Arithmetic operators</vt:lpstr>
      <vt:lpstr>Arithmetic operators - variables</vt:lpstr>
      <vt:lpstr>Converting a string to a number</vt:lpstr>
      <vt:lpstr>String to number example</vt:lpstr>
      <vt:lpstr>More about Strings</vt:lpstr>
      <vt:lpstr>Strings – The things in alerts and prompts</vt:lpstr>
      <vt:lpstr>Adding Strings Together – concatenation</vt:lpstr>
      <vt:lpstr>An Easier way – Template literals</vt:lpstr>
      <vt:lpstr>String to number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91</cp:revision>
  <dcterms:created xsi:type="dcterms:W3CDTF">2019-03-11T04:04:09Z</dcterms:created>
  <dcterms:modified xsi:type="dcterms:W3CDTF">2022-09-06T14:01:48Z</dcterms:modified>
</cp:coreProperties>
</file>