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06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E0E0"/>
    <a:srgbClr val="FFD9D9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>
        <p:scale>
          <a:sx n="80" d="100"/>
          <a:sy n="80" d="100"/>
        </p:scale>
        <p:origin x="6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an example of a function and button…</a:t>
            </a:r>
          </a:p>
          <a:p>
            <a:endParaRPr lang="en-US" baseline="0" dirty="0"/>
          </a:p>
          <a:p>
            <a:r>
              <a:rPr lang="en-US" baseline="0" dirty="0"/>
              <a:t>Ask the students what will happen when the user clicks the button that says “Hello”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</a:t>
            </a:r>
            <a:r>
              <a:rPr lang="en-US" b="1" baseline="0" dirty="0"/>
              <a:t>hello</a:t>
            </a:r>
            <a:r>
              <a:rPr lang="en-US" b="0" baseline="0" dirty="0"/>
              <a:t> function will execute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A message of “Hello!” will be shown to the user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Important notes: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</a:t>
            </a:r>
            <a:r>
              <a:rPr lang="en-US" baseline="0" dirty="0" err="1"/>
              <a:t>onclick</a:t>
            </a:r>
            <a:r>
              <a:rPr lang="en-US" baseline="0" dirty="0"/>
              <a:t> attribute on the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function name has to match in the definition and the call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All together, this means that the </a:t>
            </a:r>
            <a:r>
              <a:rPr lang="en-US" b="1" baseline="0" dirty="0"/>
              <a:t>hello</a:t>
            </a:r>
            <a:r>
              <a:rPr lang="en-US" b="0" baseline="0" dirty="0"/>
              <a:t> function executes when the user clicks the button.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all the pieces</a:t>
            </a:r>
            <a:r>
              <a:rPr lang="en-US" baseline="0" dirty="0"/>
              <a:t> necessary to define a function.</a:t>
            </a:r>
          </a:p>
          <a:p>
            <a:endParaRPr lang="en-US" baseline="0" dirty="0"/>
          </a:p>
          <a:p>
            <a:r>
              <a:rPr lang="en-US" baseline="0" dirty="0"/>
              <a:t>Emphasize that defining a function </a:t>
            </a:r>
            <a:r>
              <a:rPr lang="en-US" i="1" baseline="0" dirty="0"/>
              <a:t>does not</a:t>
            </a:r>
            <a:r>
              <a:rPr lang="en-US" i="0" baseline="0" dirty="0"/>
              <a:t> actually run any code – it simply tells the computer what to do when the function is </a:t>
            </a:r>
            <a:r>
              <a:rPr lang="en-US" i="1" baseline="0" dirty="0"/>
              <a:t>called</a:t>
            </a:r>
            <a:r>
              <a:rPr lang="en-US" i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all the pieces</a:t>
            </a:r>
            <a:r>
              <a:rPr lang="en-US" baseline="0" dirty="0"/>
              <a:t> necessary to call a function.</a:t>
            </a:r>
          </a:p>
          <a:p>
            <a:endParaRPr lang="en-US" baseline="0" dirty="0"/>
          </a:p>
          <a:p>
            <a:r>
              <a:rPr lang="en-US" baseline="0" dirty="0"/>
              <a:t>Emphasize that calling a function </a:t>
            </a:r>
            <a:r>
              <a:rPr lang="en-US" i="0" u="none" baseline="0" dirty="0"/>
              <a:t>runs the code from the body of the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students some examples of code we have used already. Ask them what each of the functions do.</a:t>
            </a:r>
          </a:p>
          <a:p>
            <a:endParaRPr lang="en-US" dirty="0"/>
          </a:p>
          <a:p>
            <a:r>
              <a:rPr lang="en-US" dirty="0"/>
              <a:t>Explain that these</a:t>
            </a:r>
            <a:r>
              <a:rPr lang="en-US" baseline="0" dirty="0"/>
              <a:t> statements </a:t>
            </a:r>
            <a:r>
              <a:rPr lang="en-US" i="1" baseline="0" dirty="0"/>
              <a:t>call</a:t>
            </a:r>
            <a:r>
              <a:rPr lang="en-US" i="0" baseline="0" dirty="0"/>
              <a:t> existing functions. They also have something in common – they need some extra information to execute. How does that work?</a:t>
            </a:r>
          </a:p>
          <a:p>
            <a:endParaRPr lang="en-US" i="0" baseline="0" dirty="0"/>
          </a:p>
          <a:p>
            <a:r>
              <a:rPr lang="en-US" i="0" baseline="0" dirty="0"/>
              <a:t>Ask the students for examples of other built-in functions:</a:t>
            </a:r>
          </a:p>
          <a:p>
            <a:pPr marL="171450" indent="-171450">
              <a:buFontTx/>
              <a:buChar char="-"/>
            </a:pPr>
            <a:r>
              <a:rPr lang="en-US" i="0" baseline="0" dirty="0"/>
              <a:t>prompt</a:t>
            </a:r>
          </a:p>
          <a:p>
            <a:pPr marL="171450" indent="-171450">
              <a:buFontTx/>
              <a:buChar char="-"/>
            </a:pPr>
            <a:r>
              <a:rPr lang="en-US" i="0" baseline="0" dirty="0" err="1"/>
              <a:t>appendChild</a:t>
            </a:r>
            <a:endParaRPr lang="en-US" i="0" baseline="0" dirty="0"/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Note that </a:t>
            </a:r>
            <a:r>
              <a:rPr lang="en-US" b="1" i="0" baseline="0" dirty="0"/>
              <a:t>if</a:t>
            </a:r>
            <a:r>
              <a:rPr lang="en-US" b="0" i="0" baseline="0" dirty="0"/>
              <a:t> statements are NOT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functions use a thing called </a:t>
            </a:r>
            <a:r>
              <a:rPr lang="en-US" i="1" dirty="0"/>
              <a:t>parameters</a:t>
            </a:r>
            <a:r>
              <a:rPr lang="en-US" i="0" dirty="0"/>
              <a:t> to get information when</a:t>
            </a:r>
            <a:r>
              <a:rPr lang="en-US" i="0" baseline="0" dirty="0"/>
              <a:t> they are called.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all the pieces</a:t>
            </a:r>
            <a:r>
              <a:rPr lang="en-US" baseline="0" dirty="0"/>
              <a:t> necessary to define a function – this time with parameters too.</a:t>
            </a:r>
          </a:p>
          <a:p>
            <a:endParaRPr lang="en-US" baseline="0" dirty="0"/>
          </a:p>
          <a:p>
            <a:r>
              <a:rPr lang="en-US" baseline="0" dirty="0"/>
              <a:t>Note that the </a:t>
            </a:r>
            <a:r>
              <a:rPr lang="en-US" i="1" baseline="0" dirty="0" err="1"/>
              <a:t>num</a:t>
            </a:r>
            <a:r>
              <a:rPr lang="en-US" i="0" baseline="0" dirty="0"/>
              <a:t> parameter will be treated just like a </a:t>
            </a:r>
            <a:r>
              <a:rPr lang="en-US" b="1" i="0" baseline="0" dirty="0"/>
              <a:t>variable</a:t>
            </a:r>
            <a:r>
              <a:rPr lang="en-US" i="0" baseline="0" dirty="0"/>
              <a:t> in the body of the function – </a:t>
            </a:r>
            <a:r>
              <a:rPr lang="en-US" i="0" u="none" baseline="0" dirty="0"/>
              <a:t>the trick is that </a:t>
            </a:r>
            <a:r>
              <a:rPr lang="en-US" i="0" u="sng" baseline="0" dirty="0"/>
              <a:t>the variable is set by the function call (not in the definition)!</a:t>
            </a:r>
            <a:endParaRPr lang="en-US" u="sn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all the pieces</a:t>
            </a:r>
            <a:r>
              <a:rPr lang="en-US" baseline="0" dirty="0"/>
              <a:t> necessary to call a function – with an argument! Note that in terms of terminology, an </a:t>
            </a:r>
            <a:r>
              <a:rPr lang="en-US" i="1" baseline="0" dirty="0"/>
              <a:t>argument</a:t>
            </a:r>
            <a:r>
              <a:rPr lang="en-US" i="0" baseline="0" dirty="0"/>
              <a:t> is the actual value passed into a function. The </a:t>
            </a:r>
            <a:r>
              <a:rPr lang="en-US" i="1" baseline="0" dirty="0"/>
              <a:t>parameter</a:t>
            </a:r>
            <a:r>
              <a:rPr lang="en-US" i="0" baseline="0" dirty="0"/>
              <a:t> is the variable in the function definition.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Note that by passing in </a:t>
            </a:r>
            <a:r>
              <a:rPr lang="en-US" b="1" baseline="0" dirty="0"/>
              <a:t>8</a:t>
            </a:r>
            <a:r>
              <a:rPr lang="en-US" b="0" baseline="0" dirty="0"/>
              <a:t> in the function call, the </a:t>
            </a:r>
            <a:r>
              <a:rPr lang="en-US" b="1" baseline="0" dirty="0" err="1"/>
              <a:t>num</a:t>
            </a:r>
            <a:r>
              <a:rPr lang="en-US" b="0" baseline="0" dirty="0"/>
              <a:t> variable gets set to </a:t>
            </a:r>
            <a:r>
              <a:rPr lang="en-US" b="1" baseline="0" dirty="0"/>
              <a:t>8</a:t>
            </a:r>
            <a:r>
              <a:rPr lang="en-US" b="0" baseline="0" dirty="0"/>
              <a:t>. The statements in the body of the function will execute as if </a:t>
            </a:r>
            <a:r>
              <a:rPr lang="en-US" b="1" baseline="0" dirty="0" err="1"/>
              <a:t>var</a:t>
            </a:r>
            <a:r>
              <a:rPr lang="en-US" b="1" baseline="0" dirty="0"/>
              <a:t> </a:t>
            </a:r>
            <a:r>
              <a:rPr lang="en-US" b="1" baseline="0" dirty="0" err="1"/>
              <a:t>num</a:t>
            </a:r>
            <a:r>
              <a:rPr lang="en-US" b="1" baseline="0" dirty="0"/>
              <a:t> = 8</a:t>
            </a:r>
            <a:r>
              <a:rPr lang="en-US" b="0" baseline="0" dirty="0"/>
              <a:t> was at the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Repl,</a:t>
            </a:r>
            <a:r>
              <a:rPr lang="en-US" baseline="0" dirty="0"/>
              <a:t> show how it is possible to define and call a function with parameters/arguments</a:t>
            </a:r>
            <a:endParaRPr lang="en-US" i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ReturnExamp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ParameterExamp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Function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functions… with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x =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 prompt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y =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"#text"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z =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"ul"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These functions give some </a:t>
            </a:r>
            <a:r>
              <a:rPr lang="en-US" sz="5400" dirty="0">
                <a:solidFill>
                  <a:schemeClr val="bg1"/>
                </a:solidFill>
              </a:rPr>
              <a:t>output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 – the </a:t>
            </a:r>
            <a:r>
              <a:rPr lang="en-US" sz="54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5400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, and </a:t>
            </a:r>
            <a:r>
              <a:rPr lang="en-US" sz="5400" b="1" dirty="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 variables are set based on what the function </a:t>
            </a:r>
            <a:r>
              <a:rPr lang="en-US" sz="5400" i="1" dirty="0">
                <a:solidFill>
                  <a:schemeClr val="bg1"/>
                </a:solidFill>
              </a:rPr>
              <a:t>returns</a:t>
            </a:r>
            <a:endParaRPr lang="en-US" sz="6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94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something from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square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E95EB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let x = </a:t>
            </a:r>
            <a:r>
              <a:rPr lang="en-US" sz="4000" dirty="0">
                <a:solidFill>
                  <a:srgbClr val="E95EBE"/>
                </a:solidFill>
                <a:latin typeface="Consolas" panose="020B0609020204030204" pitchFamily="49" charset="0"/>
              </a:rPr>
              <a:t>num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* </a:t>
            </a:r>
            <a:r>
              <a:rPr lang="en-US" sz="4000" dirty="0">
                <a:solidFill>
                  <a:srgbClr val="E95EB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4000" b="1" dirty="0">
                <a:solidFill>
                  <a:srgbClr val="1EE0E0"/>
                </a:solidFill>
                <a:latin typeface="Consolas" panose="020B0609020204030204" pitchFamily="49" charset="0"/>
              </a:rPr>
              <a:t>return x;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6311" y="1485900"/>
            <a:ext cx="4800600" cy="4401205"/>
          </a:xfrm>
          <a:prstGeom prst="rect">
            <a:avLst/>
          </a:prstGeom>
          <a:solidFill>
            <a:srgbClr val="E95EBE">
              <a:alpha val="5000"/>
            </a:srgbClr>
          </a:solidFill>
          <a:ln w="31750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FF0000"/>
                </a:solidFill>
              </a:rPr>
              <a:t> keyword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</a:p>
          <a:p>
            <a:r>
              <a:rPr lang="en-US" sz="4000" dirty="0">
                <a:solidFill>
                  <a:srgbClr val="E95EBE"/>
                </a:solidFill>
              </a:rPr>
              <a:t>Parameter</a:t>
            </a:r>
          </a:p>
          <a:p>
            <a:r>
              <a:rPr lang="en-US" sz="4000" dirty="0">
                <a:solidFill>
                  <a:srgbClr val="FFC000"/>
                </a:solidFill>
              </a:rPr>
              <a:t>Curly brackets</a:t>
            </a:r>
          </a:p>
          <a:p>
            <a:r>
              <a:rPr lang="en-US" sz="4000" dirty="0">
                <a:solidFill>
                  <a:srgbClr val="0070C0"/>
                </a:solidFill>
              </a:rPr>
              <a:t>Body</a:t>
            </a:r>
          </a:p>
          <a:p>
            <a:r>
              <a:rPr lang="en-US" sz="4000" b="1" i="1" dirty="0">
                <a:solidFill>
                  <a:srgbClr val="1EE0E0"/>
                </a:solidFill>
              </a:rPr>
              <a:t>Return statement</a:t>
            </a:r>
          </a:p>
        </p:txBody>
      </p:sp>
      <p:pic>
        <p:nvPicPr>
          <p:cNvPr id="1026" name="Picture 2" descr="Watch The Lord of the Rings: The Return of the King | Netflix">
            <a:extLst>
              <a:ext uri="{FF2B5EF4-FFF2-40B4-BE49-F238E27FC236}">
                <a16:creationId xmlns:a16="http://schemas.microsoft.com/office/drawing/2014/main" id="{F827B7CB-DFD6-416F-995A-5F6503F4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56" y="3734628"/>
            <a:ext cx="487680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20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 with a return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25034" y="1236182"/>
            <a:ext cx="6285966" cy="9734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rgbClr val="1EE0E0"/>
                </a:solidFill>
                <a:latin typeface="Consolas" panose="020B0609020204030204" pitchFamily="49" charset="0"/>
              </a:rPr>
              <a:t>let </a:t>
            </a:r>
            <a:r>
              <a:rPr lang="en-US" sz="4400" b="1" dirty="0" err="1">
                <a:solidFill>
                  <a:srgbClr val="1EE0E0"/>
                </a:solidFill>
                <a:latin typeface="Consolas" panose="020B0609020204030204" pitchFamily="49" charset="0"/>
              </a:rPr>
              <a:t>val</a:t>
            </a:r>
            <a:r>
              <a:rPr lang="en-US" sz="4400" b="1" dirty="0">
                <a:solidFill>
                  <a:srgbClr val="1EE0E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00B050"/>
                </a:solidFill>
                <a:latin typeface="Consolas" panose="020B0609020204030204" pitchFamily="49" charset="0"/>
              </a:rPr>
              <a:t>square</a:t>
            </a:r>
            <a:r>
              <a:rPr 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E95EBE"/>
                </a:solidFill>
                <a:latin typeface="Consolas" panose="020B0609020204030204" pitchFamily="49" charset="0"/>
              </a:rPr>
              <a:t>8</a:t>
            </a:r>
            <a:r>
              <a:rPr 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2307131"/>
            <a:ext cx="6515100" cy="2554545"/>
          </a:xfrm>
          <a:prstGeom prst="rect">
            <a:avLst/>
          </a:prstGeom>
          <a:solidFill>
            <a:srgbClr val="E95EBE">
              <a:alpha val="5000"/>
            </a:srgbClr>
          </a:solidFill>
          <a:ln w="34925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EE0E0"/>
                </a:solidFill>
              </a:rPr>
              <a:t>Variable for storing return</a:t>
            </a:r>
          </a:p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</a:p>
          <a:p>
            <a:r>
              <a:rPr lang="en-US" sz="4000" dirty="0">
                <a:solidFill>
                  <a:srgbClr val="E95EBE"/>
                </a:solidFill>
              </a:rPr>
              <a:t>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143500"/>
            <a:ext cx="1131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Now, the </a:t>
            </a:r>
            <a:r>
              <a:rPr lang="en-US" sz="4000" b="1" dirty="0" err="1">
                <a:solidFill>
                  <a:srgbClr val="1EE0E0"/>
                </a:solidFill>
                <a:latin typeface="Consolas" panose="020B0609020204030204" pitchFamily="49" charset="0"/>
              </a:rPr>
              <a:t>val</a:t>
            </a:r>
            <a:r>
              <a:rPr lang="en-US" sz="4000" dirty="0">
                <a:solidFill>
                  <a:schemeClr val="tx2"/>
                </a:solidFill>
              </a:rPr>
              <a:t> variable will be equal to whatever is </a:t>
            </a:r>
            <a:r>
              <a:rPr lang="en-US" sz="4000" i="1" dirty="0">
                <a:solidFill>
                  <a:schemeClr val="tx2"/>
                </a:solidFill>
              </a:rPr>
              <a:t>returned</a:t>
            </a:r>
            <a:r>
              <a:rPr lang="en-US" sz="4000" dirty="0">
                <a:solidFill>
                  <a:schemeClr val="tx2"/>
                </a:solidFill>
              </a:rPr>
              <a:t> from the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square</a:t>
            </a:r>
            <a:r>
              <a:rPr lang="en-US" sz="4000" dirty="0">
                <a:solidFill>
                  <a:schemeClr val="tx2"/>
                </a:solidFill>
              </a:rPr>
              <a:t> function…</a:t>
            </a:r>
            <a:endParaRPr lang="en-US" sz="40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8" name="Picture 4" descr="The benefits of outbound call center for compan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5213"/>
            <a:ext cx="34956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434316-BAEF-4ACB-A67A-40A194E4AA44}"/>
              </a:ext>
            </a:extLst>
          </p:cNvPr>
          <p:cNvSpPr txBox="1"/>
          <p:nvPr/>
        </p:nvSpPr>
        <p:spPr>
          <a:xfrm>
            <a:off x="9182100" y="5633850"/>
            <a:ext cx="11059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EE0E0"/>
                </a:solidFill>
                <a:latin typeface="Consolas" panose="020B0609020204030204" pitchFamily="49" charset="0"/>
              </a:rPr>
              <a:t>64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26324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</a:t>
            </a:r>
            <a:r>
              <a:rPr lang="en-US" sz="9600">
                <a:hlinkClick r:id="rId3"/>
              </a:rPr>
              <a:t>/ReturnExample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21818309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200A7-4ADF-4CEF-AA4A-46B4E094B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217251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7196" y="599035"/>
            <a:ext cx="3971829" cy="3139321"/>
          </a:xfrm>
          <a:prstGeom prst="rect">
            <a:avLst/>
          </a:prstGeom>
          <a:noFill/>
          <a:ln w="12700" cap="rnd" cmpd="sng">
            <a:solidFill>
              <a:schemeClr val="tx2"/>
            </a:solidFill>
            <a:prstDash val="sysDash"/>
            <a:round/>
          </a:ln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When the user clicks the button that says “Hello”, the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en-US" sz="3600" dirty="0">
                <a:solidFill>
                  <a:schemeClr val="tx2"/>
                </a:solidFill>
              </a:rPr>
              <a:t> function will </a:t>
            </a:r>
            <a:r>
              <a:rPr lang="en-US" sz="3600" i="1" dirty="0">
                <a:solidFill>
                  <a:schemeClr val="tx2"/>
                </a:solidFill>
              </a:rPr>
              <a:t>execute</a:t>
            </a:r>
            <a:endParaRPr lang="en-US" sz="3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BE59F-01E2-4516-B4A8-5D28AE566C05}"/>
              </a:ext>
            </a:extLst>
          </p:cNvPr>
          <p:cNvSpPr/>
          <p:nvPr/>
        </p:nvSpPr>
        <p:spPr bwMode="auto">
          <a:xfrm>
            <a:off x="1295400" y="4163512"/>
            <a:ext cx="5600700" cy="227997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JavaScript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hello()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9064" y="4889904"/>
            <a:ext cx="1066800" cy="4220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3867" y="4930050"/>
            <a:ext cx="162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Function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CD67E3-99FF-4627-9057-5A720C52C09A}"/>
              </a:ext>
            </a:extLst>
          </p:cNvPr>
          <p:cNvSpPr/>
          <p:nvPr/>
        </p:nvSpPr>
        <p:spPr bwMode="auto">
          <a:xfrm>
            <a:off x="469472" y="1257300"/>
            <a:ext cx="5600700" cy="227997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HTML</a:t>
            </a: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"hello()"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1140" y="1919339"/>
            <a:ext cx="1463040" cy="422031"/>
          </a:xfrm>
          <a:prstGeom prst="rect">
            <a:avLst/>
          </a:prstGeom>
          <a:solidFill>
            <a:srgbClr val="FF8300">
              <a:alpha val="25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2975" y="1626898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onclick</a:t>
            </a:r>
            <a:r>
              <a:rPr lang="en-US" sz="1600" dirty="0">
                <a:solidFill>
                  <a:srgbClr val="FF0000"/>
                </a:solidFill>
              </a:rPr>
              <a:t> attribute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003441-584E-4191-BC1C-7523B1C36A0A}"/>
              </a:ext>
            </a:extLst>
          </p:cNvPr>
          <p:cNvSpPr/>
          <p:nvPr/>
        </p:nvSpPr>
        <p:spPr>
          <a:xfrm>
            <a:off x="3974672" y="1919339"/>
            <a:ext cx="1005840" cy="4220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FA5D5-BD08-4494-A65D-42CD1451F89D}"/>
              </a:ext>
            </a:extLst>
          </p:cNvPr>
          <p:cNvSpPr txBox="1"/>
          <p:nvPr/>
        </p:nvSpPr>
        <p:spPr>
          <a:xfrm>
            <a:off x="3758905" y="2402935"/>
            <a:ext cx="162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Function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001C3-A97C-4F50-A687-194062DFC5F8}"/>
              </a:ext>
            </a:extLst>
          </p:cNvPr>
          <p:cNvSpPr txBox="1"/>
          <p:nvPr/>
        </p:nvSpPr>
        <p:spPr>
          <a:xfrm>
            <a:off x="7207195" y="4806939"/>
            <a:ext cx="3971829" cy="923330"/>
          </a:xfrm>
          <a:prstGeom prst="rect">
            <a:avLst/>
          </a:prstGeom>
          <a:noFill/>
          <a:ln w="12700" cap="rnd" cmpd="sng">
            <a:noFill/>
            <a:prstDash val="sysDash"/>
            <a:rou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happens?</a:t>
            </a:r>
          </a:p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5CDD1D-8CEF-4EE2-B282-B5A82E7361BC}"/>
              </a:ext>
            </a:extLst>
          </p:cNvPr>
          <p:cNvCxnSpPr>
            <a:stCxn id="21" idx="0"/>
            <a:endCxn id="11" idx="2"/>
          </p:cNvCxnSpPr>
          <p:nvPr/>
        </p:nvCxnSpPr>
        <p:spPr>
          <a:xfrm flipV="1">
            <a:off x="9193110" y="3738356"/>
            <a:ext cx="1" cy="1068583"/>
          </a:xfrm>
          <a:prstGeom prst="straightConnector1">
            <a:avLst/>
          </a:prstGeom>
          <a:ln w="762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67B958-075F-49B6-A5B0-794943FFE551}"/>
              </a:ext>
            </a:extLst>
          </p:cNvPr>
          <p:cNvSpPr txBox="1"/>
          <p:nvPr/>
        </p:nvSpPr>
        <p:spPr>
          <a:xfrm>
            <a:off x="7207194" y="5534517"/>
            <a:ext cx="3971829" cy="923330"/>
          </a:xfrm>
          <a:prstGeom prst="rect">
            <a:avLst/>
          </a:prstGeom>
          <a:noFill/>
          <a:ln w="12700" cap="rnd" cmpd="sng">
            <a:noFill/>
            <a:prstDash val="sysDash"/>
            <a:rou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Why?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14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4" grpId="0" animBg="1"/>
      <p:bldP spid="7" grpId="0"/>
      <p:bldP spid="13" grpId="0" animBg="1"/>
      <p:bldP spid="9" grpId="0" animBg="1"/>
      <p:bldP spid="10" grpId="0"/>
      <p:bldP spid="15" grpId="0" animBg="1"/>
      <p:bldP spid="16" grpId="0"/>
      <p:bldP spid="21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629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let x = 1;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 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x = x + 10;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9384" y="2514600"/>
            <a:ext cx="4800600" cy="3170099"/>
          </a:xfrm>
          <a:prstGeom prst="rect">
            <a:avLst/>
          </a:prstGeom>
          <a:solidFill>
            <a:srgbClr val="E95EBE">
              <a:alpha val="5000"/>
            </a:srgbClr>
          </a:solidFill>
          <a:ln w="31750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FF0000"/>
                </a:solidFill>
              </a:rPr>
              <a:t> keyword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  <a:endParaRPr lang="en-US" sz="4000" dirty="0">
              <a:solidFill>
                <a:srgbClr val="FFC000"/>
              </a:solidFill>
            </a:endParaRPr>
          </a:p>
          <a:p>
            <a:r>
              <a:rPr lang="en-US" sz="4000" dirty="0">
                <a:solidFill>
                  <a:srgbClr val="FFC000"/>
                </a:solidFill>
              </a:rPr>
              <a:t>Curly brackets</a:t>
            </a:r>
          </a:p>
          <a:p>
            <a:r>
              <a:rPr lang="en-US" sz="4000" dirty="0">
                <a:solidFill>
                  <a:srgbClr val="0070C0"/>
                </a:solidFill>
              </a:rPr>
              <a:t>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8584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25034" y="1236182"/>
            <a:ext cx="4114800" cy="9734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400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44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034" y="2531457"/>
            <a:ext cx="3771900" cy="1323439"/>
          </a:xfrm>
          <a:prstGeom prst="rect">
            <a:avLst/>
          </a:prstGeom>
          <a:solidFill>
            <a:srgbClr val="E95EBE">
              <a:alpha val="5000"/>
            </a:srgbClr>
          </a:solidFill>
          <a:ln w="34925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800600"/>
            <a:ext cx="10262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tx2"/>
                </a:solidFill>
              </a:rPr>
              <a:t>Calling</a:t>
            </a:r>
            <a:r>
              <a:rPr lang="en-US" sz="4000" dirty="0">
                <a:solidFill>
                  <a:schemeClr val="tx2"/>
                </a:solidFill>
              </a:rPr>
              <a:t> a function will cause the JavaScript code in the function body to execute</a:t>
            </a:r>
          </a:p>
        </p:txBody>
      </p:sp>
      <p:pic>
        <p:nvPicPr>
          <p:cNvPr id="1028" name="Picture 4" descr="The benefits of outbound call center for compan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5213"/>
            <a:ext cx="34956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59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functions… with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"#container"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ul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dirty="0">
                <a:solidFill>
                  <a:schemeClr val="bg1"/>
                </a:solidFill>
              </a:rPr>
              <a:t>When a developer uses these statements, they are </a:t>
            </a:r>
            <a:r>
              <a:rPr lang="en-US" i="1" dirty="0">
                <a:solidFill>
                  <a:schemeClr val="bg1"/>
                </a:solidFill>
              </a:rPr>
              <a:t>calling</a:t>
            </a:r>
            <a:r>
              <a:rPr lang="en-US" dirty="0">
                <a:solidFill>
                  <a:schemeClr val="bg1"/>
                </a:solidFill>
              </a:rPr>
              <a:t> functions</a:t>
            </a:r>
          </a:p>
          <a:p>
            <a:pPr marL="5715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200" i="1" dirty="0">
                <a:solidFill>
                  <a:srgbClr val="E95EBE"/>
                </a:solidFill>
              </a:rPr>
              <a:t>What are some other examples of built-in functions?</a:t>
            </a:r>
          </a:p>
        </p:txBody>
      </p:sp>
    </p:spTree>
    <p:extLst>
      <p:ext uri="{BB962C8B-B14F-4D97-AF65-F5344CB8AC3E}">
        <p14:creationId xmlns:p14="http://schemas.microsoft.com/office/powerpoint/2010/main" val="3571891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parameters: Input for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sz="4000" dirty="0"/>
              <a:t>Sometimes, functions need information from the caller in order to execute</a:t>
            </a:r>
          </a:p>
          <a:p>
            <a:pPr marL="57150" indent="0">
              <a:buNone/>
            </a:pPr>
            <a:endParaRPr lang="en-US" sz="4000" dirty="0"/>
          </a:p>
          <a:p>
            <a:pPr marL="57150" indent="0" algn="ctr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300" dirty="0"/>
              <a:t>This is called a </a:t>
            </a:r>
            <a:r>
              <a:rPr lang="en-US" sz="4300" i="1" dirty="0"/>
              <a:t>parameter</a:t>
            </a:r>
            <a:r>
              <a:rPr lang="en-US" sz="4300" dirty="0"/>
              <a:t>. For the 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sz="4300" dirty="0"/>
              <a:t> function, the parameter provides the text for the message</a:t>
            </a:r>
          </a:p>
          <a:p>
            <a:pPr marL="57150" indent="0">
              <a:buNone/>
            </a:pP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3200400"/>
            <a:ext cx="2171700" cy="640080"/>
          </a:xfrm>
          <a:prstGeom prst="rect">
            <a:avLst/>
          </a:prstGeom>
          <a:solidFill>
            <a:srgbClr val="FF8300">
              <a:alpha val="25000"/>
            </a:srgbClr>
          </a:solidFill>
          <a:ln w="31750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3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parameter when 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 err="1">
                <a:solidFill>
                  <a:srgbClr val="E95EB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let x = </a:t>
            </a:r>
            <a:r>
              <a:rPr lang="en-US" sz="4000" b="1" dirty="0">
                <a:solidFill>
                  <a:srgbClr val="E95EB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rgbClr val="E95EBE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+ 1;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 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x = x + 10;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2286000"/>
            <a:ext cx="4800600" cy="3785652"/>
          </a:xfrm>
          <a:prstGeom prst="rect">
            <a:avLst/>
          </a:prstGeom>
          <a:solidFill>
            <a:srgbClr val="E95EBE">
              <a:alpha val="5000"/>
            </a:srgbClr>
          </a:solidFill>
          <a:ln w="31750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FF0000"/>
                </a:solidFill>
              </a:rPr>
              <a:t> keyword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</a:p>
          <a:p>
            <a:r>
              <a:rPr lang="en-US" sz="4000" b="1" i="1" dirty="0">
                <a:solidFill>
                  <a:srgbClr val="E95EBE"/>
                </a:solidFill>
              </a:rPr>
              <a:t>Parameter</a:t>
            </a:r>
          </a:p>
          <a:p>
            <a:r>
              <a:rPr lang="en-US" sz="4000" dirty="0">
                <a:solidFill>
                  <a:srgbClr val="FFC000"/>
                </a:solidFill>
              </a:rPr>
              <a:t>Curly brackets</a:t>
            </a:r>
          </a:p>
          <a:p>
            <a:r>
              <a:rPr lang="en-US" sz="4000" dirty="0">
                <a:solidFill>
                  <a:srgbClr val="0070C0"/>
                </a:solidFill>
              </a:rPr>
              <a:t>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030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 with an argument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25034" y="1236182"/>
            <a:ext cx="4457166" cy="9734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400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4400" b="1" dirty="0">
                <a:solidFill>
                  <a:srgbClr val="E95EBE"/>
                </a:solidFill>
                <a:latin typeface="Consolas" panose="020B0609020204030204" pitchFamily="49" charset="0"/>
              </a:rPr>
              <a:t>8</a:t>
            </a:r>
            <a:r>
              <a:rPr 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034" y="2307131"/>
            <a:ext cx="3771900" cy="1938992"/>
          </a:xfrm>
          <a:prstGeom prst="rect">
            <a:avLst/>
          </a:prstGeom>
          <a:solidFill>
            <a:srgbClr val="E95EBE">
              <a:alpha val="5000"/>
            </a:srgbClr>
          </a:solidFill>
          <a:ln w="34925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</a:p>
          <a:p>
            <a:r>
              <a:rPr lang="en-US" sz="4000" b="1" i="1" dirty="0">
                <a:solidFill>
                  <a:srgbClr val="E95EBE"/>
                </a:solidFill>
              </a:rPr>
              <a:t>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800600"/>
            <a:ext cx="1131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Now, in the </a:t>
            </a:r>
            <a:r>
              <a:rPr lang="en-US" sz="4000" i="1" dirty="0">
                <a:solidFill>
                  <a:schemeClr val="tx2"/>
                </a:solidFill>
              </a:rPr>
              <a:t>body</a:t>
            </a:r>
            <a:r>
              <a:rPr lang="en-US" sz="4000" dirty="0">
                <a:solidFill>
                  <a:schemeClr val="tx2"/>
                </a:solidFill>
              </a:rPr>
              <a:t> of the function, the </a:t>
            </a:r>
            <a:r>
              <a:rPr lang="en-US" sz="4000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chemeClr val="tx2"/>
                </a:solidFill>
              </a:rPr>
              <a:t> parameter variable will be set to </a:t>
            </a:r>
            <a:r>
              <a:rPr lang="en-US" sz="4000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pic>
        <p:nvPicPr>
          <p:cNvPr id="1028" name="Picture 4" descr="The benefits of outbound call center for compan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5213"/>
            <a:ext cx="34956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14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https://replit.com/@HylandOutreach/ParameterExample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841</Words>
  <Application>Microsoft Office PowerPoint</Application>
  <PresentationFormat>Widescreen</PresentationFormat>
  <Paragraphs>145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Wingdings</vt:lpstr>
      <vt:lpstr>Hyland 2019</vt:lpstr>
      <vt:lpstr>Function Parameters</vt:lpstr>
      <vt:lpstr>Functions Review</vt:lpstr>
      <vt:lpstr>Defining a function</vt:lpstr>
      <vt:lpstr>Calling a function</vt:lpstr>
      <vt:lpstr>Built-in functions… with input</vt:lpstr>
      <vt:lpstr>Function parameters: Input for functions</vt:lpstr>
      <vt:lpstr>Using a parameter when Defining a function</vt:lpstr>
      <vt:lpstr>Calling a function with an argument</vt:lpstr>
      <vt:lpstr>Function parameters example</vt:lpstr>
      <vt:lpstr>Built-in functions… with output</vt:lpstr>
      <vt:lpstr>Returning something from a function</vt:lpstr>
      <vt:lpstr>Calling a function with a return</vt:lpstr>
      <vt:lpstr>Function parameters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93</cp:revision>
  <dcterms:created xsi:type="dcterms:W3CDTF">2019-03-11T04:04:09Z</dcterms:created>
  <dcterms:modified xsi:type="dcterms:W3CDTF">2022-09-07T19:32:55Z</dcterms:modified>
</cp:coreProperties>
</file>