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307" r:id="rId3"/>
    <p:sldId id="297" r:id="rId4"/>
    <p:sldId id="308" r:id="rId5"/>
    <p:sldId id="309" r:id="rId6"/>
    <p:sldId id="310" r:id="rId7"/>
    <p:sldId id="311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12" r:id="rId21"/>
    <p:sldId id="325" r:id="rId22"/>
    <p:sldId id="326" r:id="rId23"/>
    <p:sldId id="327" r:id="rId24"/>
    <p:sldId id="32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1EA4"/>
    <a:srgbClr val="CA504D"/>
    <a:srgbClr val="EFEFF0"/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 in code are not exactly like YouTube comments, but they kind</a:t>
            </a:r>
            <a:r>
              <a:rPr lang="en-US" baseline="0" dirty="0"/>
              <a:t> of are.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1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for the data type of the variable </a:t>
            </a:r>
            <a:r>
              <a:rPr lang="en-US" b="1" dirty="0"/>
              <a:t>name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string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69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</a:t>
            </a:r>
            <a:r>
              <a:rPr lang="en-US" baseline="0" dirty="0"/>
              <a:t> what the values of each of these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02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</a:t>
            </a:r>
            <a:r>
              <a:rPr lang="en-US" baseline="0" dirty="0"/>
              <a:t> what the values of each of these 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55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is necessary to convert a string to number to be able to do math with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56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 </a:t>
            </a:r>
            <a:r>
              <a:rPr lang="en-US" dirty="0" err="1"/>
              <a:t>Repl</a:t>
            </a:r>
            <a:r>
              <a:rPr lang="en-US" dirty="0"/>
              <a:t> – see what happens if you do NOT convert the string to a number. Change “let </a:t>
            </a:r>
            <a:r>
              <a:rPr lang="en-US" dirty="0" err="1"/>
              <a:t>ageNumber</a:t>
            </a:r>
            <a:r>
              <a:rPr lang="en-US" dirty="0"/>
              <a:t> = Number(age)” to “let </a:t>
            </a:r>
            <a:r>
              <a:rPr lang="en-US" dirty="0" err="1"/>
              <a:t>ageNumber</a:t>
            </a:r>
            <a:r>
              <a:rPr lang="en-US" dirty="0"/>
              <a:t> = age” and see what happens…</a:t>
            </a:r>
          </a:p>
          <a:p>
            <a:endParaRPr lang="en-US" dirty="0"/>
          </a:p>
          <a:p>
            <a:r>
              <a:rPr lang="en-US" dirty="0"/>
              <a:t>Instead of doing</a:t>
            </a:r>
            <a:r>
              <a:rPr lang="en-US" baseline="0" dirty="0"/>
              <a:t> the addition, it should append “1” to the end of the number. So, age 14 -&gt; you are almost 141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06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 that the things within the double quotes are strings. The variable is</a:t>
            </a:r>
            <a:r>
              <a:rPr lang="en-US" i="1" baseline="0" dirty="0"/>
              <a:t> also</a:t>
            </a:r>
            <a:r>
              <a:rPr lang="en-US" i="0" baseline="0" dirty="0"/>
              <a:t> a string.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8586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Strings can be added together in what is called “concatenation”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students which operator does this – it’s the plus operator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Show basic example – NOTICE THE LACK OF SPACE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students what it should say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also works with variables and multiple items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students what it should say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348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 some examples of template literals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384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 this example to show a multi-line string as well as an interpolated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33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 the user will see if this code is run..</a:t>
            </a:r>
          </a:p>
          <a:p>
            <a:endParaRPr lang="en-US" dirty="0"/>
          </a:p>
          <a:p>
            <a:r>
              <a:rPr lang="en-US" dirty="0"/>
              <a:t>In this program,</a:t>
            </a:r>
            <a:r>
              <a:rPr lang="en-US" baseline="0" dirty="0"/>
              <a:t> the user will see “not a comment” and no other messages.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2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</a:t>
            </a:r>
            <a:r>
              <a:rPr lang="en-US" baseline="0" dirty="0"/>
              <a:t> probably will not understand the reference to Data from Star Trek – he was an android and chief operations officer of the Enterprise.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24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think of types</a:t>
            </a:r>
            <a:r>
              <a:rPr lang="en-US" baseline="0" dirty="0"/>
              <a:t> of data the computer stores.</a:t>
            </a:r>
          </a:p>
          <a:p>
            <a:endParaRPr lang="en-US" baseline="0" dirty="0"/>
          </a:p>
          <a:p>
            <a:r>
              <a:rPr lang="en-US" baseline="0" dirty="0"/>
              <a:t>For now, we will be considering only two data types: </a:t>
            </a:r>
            <a:r>
              <a:rPr lang="en-US" b="1" baseline="0" dirty="0"/>
              <a:t>strings</a:t>
            </a:r>
            <a:r>
              <a:rPr lang="en-US" b="0" baseline="0" dirty="0"/>
              <a:t> and </a:t>
            </a:r>
            <a:r>
              <a:rPr lang="en-US" b="1" baseline="0" dirty="0"/>
              <a:t>numbers</a:t>
            </a:r>
            <a:r>
              <a:rPr lang="en-US" b="0" baseline="0" dirty="0"/>
              <a:t>.</a:t>
            </a:r>
          </a:p>
          <a:p>
            <a:endParaRPr lang="en-US" b="0" baseline="0" dirty="0"/>
          </a:p>
          <a:p>
            <a:r>
              <a:rPr lang="en-US" b="0" baseline="0" dirty="0"/>
              <a:t>Students should know what numbers are, but what about strings?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1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</a:t>
            </a:r>
            <a:r>
              <a:rPr lang="en-US" baseline="0" dirty="0"/>
              <a:t> section, go around the room and ask the students to name the data type</a:t>
            </a:r>
          </a:p>
          <a:p>
            <a:endParaRPr lang="en-US" baseline="0" dirty="0"/>
          </a:p>
          <a:p>
            <a:r>
              <a:rPr lang="en-US" baseline="0" dirty="0"/>
              <a:t>number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08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</a:t>
            </a:r>
            <a:r>
              <a:rPr lang="en-US" baseline="0" dirty="0"/>
              <a:t> section, go around the room and ask the students to name the data type</a:t>
            </a:r>
          </a:p>
          <a:p>
            <a:endParaRPr lang="en-US" baseline="0" dirty="0"/>
          </a:p>
          <a:p>
            <a:r>
              <a:rPr lang="en-US" baseline="0" dirty="0"/>
              <a:t>string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36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</a:t>
            </a:r>
            <a:r>
              <a:rPr lang="en-US" baseline="0" dirty="0"/>
              <a:t> section, go around the room and ask the students to name the data type</a:t>
            </a:r>
          </a:p>
          <a:p>
            <a:endParaRPr lang="en-US" baseline="0" dirty="0"/>
          </a:p>
          <a:p>
            <a:r>
              <a:rPr lang="en-US" baseline="0" dirty="0"/>
              <a:t>string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9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this</a:t>
            </a:r>
            <a:r>
              <a:rPr lang="en-US" baseline="0" dirty="0"/>
              <a:t> section, go around the room and ask the students to name the data type</a:t>
            </a:r>
          </a:p>
          <a:p>
            <a:endParaRPr lang="en-US" baseline="0" dirty="0"/>
          </a:p>
          <a:p>
            <a:r>
              <a:rPr lang="en-US" baseline="0" dirty="0"/>
              <a:t>number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6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Looking for the data type of the variable </a:t>
            </a:r>
            <a:r>
              <a:rPr lang="en-US" b="1" dirty="0"/>
              <a:t>name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number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33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September 4, 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0gahj5sw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68em5oq2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Data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</a:t>
            </a:r>
            <a:r>
              <a:rPr lang="en-US"/>
              <a:t>Web 102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Name that data type!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2800" dirty="0"/>
              <a:t>“14.5”</a:t>
            </a:r>
          </a:p>
        </p:txBody>
      </p:sp>
    </p:spTree>
    <p:extLst>
      <p:ext uri="{BB962C8B-B14F-4D97-AF65-F5344CB8AC3E}">
        <p14:creationId xmlns:p14="http://schemas.microsoft.com/office/powerpoint/2010/main" val="303080112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Name that data type!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2800" dirty="0"/>
              <a:t>14.500</a:t>
            </a:r>
          </a:p>
        </p:txBody>
      </p:sp>
    </p:spTree>
    <p:extLst>
      <p:ext uri="{BB962C8B-B14F-4D97-AF65-F5344CB8AC3E}">
        <p14:creationId xmlns:p14="http://schemas.microsoft.com/office/powerpoint/2010/main" val="246138575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Name that data type!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96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9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96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9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267200" y="3314700"/>
            <a:ext cx="2971800" cy="1143000"/>
          </a:xfrm>
          <a:prstGeom prst="rect">
            <a:avLst/>
          </a:prstGeom>
          <a:solidFill>
            <a:schemeClr val="accent2">
              <a:alpha val="22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54534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Name that data type!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8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88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88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88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88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8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8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3164958" y="3314700"/>
            <a:ext cx="2971800" cy="1143000"/>
          </a:xfrm>
          <a:prstGeom prst="rect">
            <a:avLst/>
          </a:prstGeom>
          <a:solidFill>
            <a:schemeClr val="accent2">
              <a:alpha val="22000"/>
            </a:schemeClr>
          </a:solidFill>
          <a:ln w="12700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40932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More about numbers: Math</a:t>
            </a:r>
          </a:p>
        </p:txBody>
      </p:sp>
      <p:pic>
        <p:nvPicPr>
          <p:cNvPr id="3074" name="Picture 2" descr="Image result for math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589"/>
          <a:stretch/>
        </p:blipFill>
        <p:spPr bwMode="auto">
          <a:xfrm>
            <a:off x="5181601" y="0"/>
            <a:ext cx="8686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845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Addition: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/>
              <a:t>Subtraction: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/>
              <a:t>Multiplication: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/>
              <a:t>Division: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18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5431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 -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14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y = x +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7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7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 z = 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22 </a:t>
            </a:r>
            <a:r>
              <a:rPr lang="en-US" sz="7200" dirty="0">
                <a:latin typeface="Consolas" panose="020B0609020204030204" pitchFamily="49" charset="0"/>
              </a:rPr>
              <a:t>+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 6 </a:t>
            </a:r>
            <a:r>
              <a:rPr lang="en-US" sz="7200" dirty="0">
                <a:latin typeface="Consolas" panose="020B0609020204030204" pitchFamily="49" charset="0"/>
              </a:rPr>
              <a:t>/</a:t>
            </a:r>
            <a:r>
              <a:rPr lang="en-US" sz="7200" dirty="0">
                <a:solidFill>
                  <a:srgbClr val="09885A"/>
                </a:solidFill>
                <a:latin typeface="Consolas" panose="020B0609020204030204" pitchFamily="49" charset="0"/>
              </a:rPr>
              <a:t> 2</a:t>
            </a:r>
            <a:r>
              <a:rPr lang="en-US" sz="7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b-NO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3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 string to a number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from the user using </a:t>
            </a:r>
            <a:r>
              <a:rPr lang="en-US" b="1" dirty="0"/>
              <a:t>prompt</a:t>
            </a:r>
            <a:r>
              <a:rPr lang="en-US" dirty="0"/>
              <a:t> will be in the form of a </a:t>
            </a:r>
            <a:r>
              <a:rPr lang="en-US" b="1" dirty="0"/>
              <a:t>string</a:t>
            </a:r>
          </a:p>
          <a:p>
            <a:r>
              <a:rPr lang="en-US" dirty="0"/>
              <a:t>To do any math, we need to make it a </a:t>
            </a:r>
            <a:r>
              <a:rPr lang="en-US" b="1" dirty="0"/>
              <a:t>number</a:t>
            </a:r>
          </a:p>
          <a:p>
            <a:r>
              <a:rPr lang="en-US" dirty="0"/>
              <a:t>We use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Number</a:t>
            </a:r>
            <a:r>
              <a:rPr lang="en-US" dirty="0"/>
              <a:t> to convert the string</a:t>
            </a:r>
          </a:p>
          <a:p>
            <a:endParaRPr lang="en-US" dirty="0"/>
          </a:p>
          <a:p>
            <a:endParaRPr lang="en-US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= prompt(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"How old are you?"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ageNumber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Number(age);</a:t>
            </a:r>
          </a:p>
        </p:txBody>
      </p:sp>
    </p:spTree>
    <p:extLst>
      <p:ext uri="{BB962C8B-B14F-4D97-AF65-F5344CB8AC3E}">
        <p14:creationId xmlns:p14="http://schemas.microsoft.com/office/powerpoint/2010/main" val="16311134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to number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8800" dirty="0">
                <a:hlinkClick r:id="rId3"/>
              </a:rPr>
              <a:t>https://jsfiddle.net/0gahj5sw/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32105788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More about Strings</a:t>
            </a:r>
          </a:p>
        </p:txBody>
      </p:sp>
      <p:pic>
        <p:nvPicPr>
          <p:cNvPr id="1026" name="Picture 2" descr="What is string theory? | New Scientist">
            <a:extLst>
              <a:ext uri="{FF2B5EF4-FFF2-40B4-BE49-F238E27FC236}">
                <a16:creationId xmlns:a16="http://schemas.microsoft.com/office/drawing/2014/main" id="{673BDAD0-22FA-4109-8FEA-86513A52CE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852"/>
          <a:stretch/>
        </p:blipFill>
        <p:spPr bwMode="auto">
          <a:xfrm>
            <a:off x="5181600" y="-12843"/>
            <a:ext cx="7010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29223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More About Numbers</a:t>
            </a:r>
          </a:p>
          <a:p>
            <a:r>
              <a:rPr lang="en-US" dirty="0"/>
              <a:t>More About Strings</a:t>
            </a:r>
          </a:p>
        </p:txBody>
      </p:sp>
    </p:spTree>
    <p:extLst>
      <p:ext uri="{BB962C8B-B14F-4D97-AF65-F5344CB8AC3E}">
        <p14:creationId xmlns:p14="http://schemas.microsoft.com/office/powerpoint/2010/main" val="563878518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The things in alerts and prompts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1400" y="1371600"/>
            <a:ext cx="8458200" cy="5143500"/>
          </a:xfrm>
        </p:spPr>
        <p:txBody>
          <a:bodyPr>
            <a:normAutofit/>
          </a:bodyPr>
          <a:lstStyle/>
          <a:p>
            <a:r>
              <a:rPr lang="en-US" dirty="0"/>
              <a:t>Strings are a sequence of characters</a:t>
            </a:r>
          </a:p>
          <a:p>
            <a:r>
              <a:rPr lang="en-US" dirty="0"/>
              <a:t>To create a string, place </a:t>
            </a:r>
            <a:r>
              <a:rPr lang="en-US" b="1" dirty="0"/>
              <a:t>quotes </a:t>
            </a:r>
            <a:r>
              <a:rPr lang="en-US" dirty="0"/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/>
              <a:t>) around text</a:t>
            </a:r>
            <a:endParaRPr lang="en-US" b="1" dirty="0"/>
          </a:p>
          <a:p>
            <a:r>
              <a:rPr lang="en-US" dirty="0"/>
              <a:t>Strings are used to send/receive messages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"I am a string!"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= prompt(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"What is your name?"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2052" name="Picture 4" descr="Image result for string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r="17500"/>
          <a:stretch/>
        </p:blipFill>
        <p:spPr bwMode="auto">
          <a:xfrm>
            <a:off x="381000" y="1371600"/>
            <a:ext cx="2973515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724400" y="4800600"/>
            <a:ext cx="3200400" cy="477078"/>
          </a:xfrm>
          <a:prstGeom prst="rect">
            <a:avLst/>
          </a:prstGeom>
          <a:solidFill>
            <a:srgbClr val="FFB71B">
              <a:alpha val="30000"/>
            </a:srgbClr>
          </a:solidFill>
          <a:ln w="15875">
            <a:solidFill>
              <a:srgbClr val="FFB71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67200" y="5419311"/>
            <a:ext cx="1028700" cy="477078"/>
          </a:xfrm>
          <a:prstGeom prst="rect">
            <a:avLst/>
          </a:prstGeom>
          <a:solidFill>
            <a:srgbClr val="FFB71B">
              <a:alpha val="30000"/>
            </a:srgbClr>
          </a:solidFill>
          <a:ln w="15875">
            <a:solidFill>
              <a:srgbClr val="FFB71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24700" y="5419311"/>
            <a:ext cx="3886200" cy="477078"/>
          </a:xfrm>
          <a:prstGeom prst="rect">
            <a:avLst/>
          </a:prstGeom>
          <a:solidFill>
            <a:srgbClr val="FFB71B">
              <a:alpha val="30000"/>
            </a:srgbClr>
          </a:solidFill>
          <a:ln w="15875">
            <a:solidFill>
              <a:srgbClr val="FFB71B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819095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o then I says to Mabel, I says&quot; : r/TheSimpsons">
            <a:extLst>
              <a:ext uri="{FF2B5EF4-FFF2-40B4-BE49-F238E27FC236}">
                <a16:creationId xmlns:a16="http://schemas.microsoft.com/office/drawing/2014/main" id="{E22CD8FF-2503-4AF7-A4DD-21ABA1F8D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Strings Together – 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5029200"/>
          </a:xfrm>
        </p:spPr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i="1" dirty="0"/>
              <a:t>Which operator can add two strings together?</a:t>
            </a:r>
          </a:p>
          <a:p>
            <a:pPr marL="0" indent="0">
              <a:buNone/>
            </a:pPr>
            <a:endParaRPr lang="en-US" sz="100" dirty="0"/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"Mabel" </a:t>
            </a:r>
            <a:r>
              <a:rPr lang="en-US" sz="40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"is my best friend"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 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"Mabel"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3200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message =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"I says to 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sz="3200" b="1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A31515"/>
                </a:solidFill>
                <a:latin typeface="Consolas" panose="020B0609020204030204" pitchFamily="49" charset="0"/>
              </a:rPr>
              <a:t>", I says"</a:t>
            </a:r>
            <a:r>
              <a:rPr 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DD8A06-A2FF-44D9-89B5-91DA6A45F812}"/>
              </a:ext>
            </a:extLst>
          </p:cNvPr>
          <p:cNvSpPr txBox="1"/>
          <p:nvPr/>
        </p:nvSpPr>
        <p:spPr>
          <a:xfrm>
            <a:off x="9867900" y="914400"/>
            <a:ext cx="571500" cy="10433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</a:rPr>
              <a:t>+</a:t>
            </a:r>
            <a:endParaRPr lang="en-US" sz="32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FEFAA1-3B43-4934-B6AA-D52DA4C80AF6}"/>
              </a:ext>
            </a:extLst>
          </p:cNvPr>
          <p:cNvSpPr/>
          <p:nvPr/>
        </p:nvSpPr>
        <p:spPr bwMode="auto">
          <a:xfrm>
            <a:off x="381000" y="2704673"/>
            <a:ext cx="4000500" cy="61085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What’s the message?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4479A0-9005-4D7D-9E4C-C0DBA67121B2}"/>
              </a:ext>
            </a:extLst>
          </p:cNvPr>
          <p:cNvSpPr/>
          <p:nvPr/>
        </p:nvSpPr>
        <p:spPr bwMode="auto">
          <a:xfrm>
            <a:off x="5181600" y="2704673"/>
            <a:ext cx="4915114" cy="61085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 err="1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Mabelis</a:t>
            </a:r>
            <a:r>
              <a:rPr lang="en-US" sz="32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 my best friend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4AB1E2-9AAF-492E-B830-17B042391C5F}"/>
              </a:ext>
            </a:extLst>
          </p:cNvPr>
          <p:cNvSpPr/>
          <p:nvPr/>
        </p:nvSpPr>
        <p:spPr bwMode="auto">
          <a:xfrm>
            <a:off x="381000" y="5751414"/>
            <a:ext cx="4000500" cy="61085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What’s the message?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E13BDB-02FF-44DB-9E63-834FBACBD642}"/>
              </a:ext>
            </a:extLst>
          </p:cNvPr>
          <p:cNvSpPr/>
          <p:nvPr/>
        </p:nvSpPr>
        <p:spPr bwMode="auto">
          <a:xfrm>
            <a:off x="5181600" y="5751414"/>
            <a:ext cx="4915114" cy="61085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I says to Mabel, I says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378113-60DE-4359-9D10-A3199958B3BF}"/>
              </a:ext>
            </a:extLst>
          </p:cNvPr>
          <p:cNvSpPr/>
          <p:nvPr/>
        </p:nvSpPr>
        <p:spPr bwMode="auto">
          <a:xfrm>
            <a:off x="381000" y="3657600"/>
            <a:ext cx="10058400" cy="610858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chemeClr val="tx1"/>
                </a:solidFill>
                <a:ea typeface="Segoe UI" pitchFamily="34" charset="0"/>
                <a:cs typeface="Segoe UI" pitchFamily="34" charset="0"/>
              </a:rPr>
              <a:t>It works for variables too, and multiple values can be chained together!</a:t>
            </a:r>
          </a:p>
        </p:txBody>
      </p:sp>
    </p:spTree>
    <p:extLst>
      <p:ext uri="{BB962C8B-B14F-4D97-AF65-F5344CB8AC3E}">
        <p14:creationId xmlns:p14="http://schemas.microsoft.com/office/powerpoint/2010/main" val="4027676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10" grpId="0" animBg="1"/>
      <p:bldP spid="11" grpId="0" animBg="1"/>
      <p:bldP spid="12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Easier way – Template literals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630609-754E-4AFD-B2E4-7AC44915D159}"/>
              </a:ext>
            </a:extLst>
          </p:cNvPr>
          <p:cNvSpPr/>
          <p:nvPr/>
        </p:nvSpPr>
        <p:spPr bwMode="auto">
          <a:xfrm>
            <a:off x="381000" y="1257300"/>
            <a:ext cx="4457700" cy="19431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i="0" u="sng" dirty="0">
                <a:solidFill>
                  <a:srgbClr val="FFFFFF"/>
                </a:solidFill>
                <a:effectLst/>
                <a:latin typeface="+mj-lt"/>
              </a:rPr>
              <a:t>Template Literals</a:t>
            </a:r>
            <a:r>
              <a:rPr lang="en-US" sz="2400" b="1" i="0" dirty="0">
                <a:solidFill>
                  <a:srgbClr val="FFFFFF"/>
                </a:solidFill>
                <a:effectLst/>
                <a:latin typeface="+mj-lt"/>
              </a:rPr>
              <a:t> 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+mj-lt"/>
              </a:rPr>
              <a:t>allow developers to easily create strings that include </a:t>
            </a:r>
            <a:r>
              <a:rPr lang="en-US" sz="2400" b="0" dirty="0">
                <a:solidFill>
                  <a:srgbClr val="FFC000"/>
                </a:solidFill>
                <a:effectLst/>
                <a:latin typeface="+mj-lt"/>
              </a:rPr>
              <a:t>new lines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+mj-lt"/>
              </a:rPr>
              <a:t>, 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+mj-lt"/>
              </a:rPr>
              <a:t>special characters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+mj-lt"/>
              </a:rPr>
              <a:t>, and  </a:t>
            </a:r>
            <a:r>
              <a:rPr lang="en-US" sz="2400" b="0" i="0" dirty="0">
                <a:solidFill>
                  <a:srgbClr val="FFC000"/>
                </a:solidFill>
                <a:effectLst/>
                <a:latin typeface="+mj-lt"/>
              </a:rPr>
              <a:t>embedded expressions</a:t>
            </a:r>
            <a:endParaRPr lang="en-US" sz="2400" dirty="0">
              <a:solidFill>
                <a:srgbClr val="FFC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0B6DF0-F6F4-484A-9224-53E79493420A}"/>
              </a:ext>
            </a:extLst>
          </p:cNvPr>
          <p:cNvSpPr/>
          <p:nvPr/>
        </p:nvSpPr>
        <p:spPr bwMode="auto">
          <a:xfrm>
            <a:off x="381000" y="3543300"/>
            <a:ext cx="3543300" cy="29718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rPr>
              <a:t>Instead of </a:t>
            </a:r>
            <a:r>
              <a:rPr lang="en-US" sz="2400" i="1" dirty="0"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rPr>
              <a:t>quotes (</a:t>
            </a:r>
            <a:r>
              <a:rPr lang="en-US" sz="2400" i="1" dirty="0">
                <a:solidFill>
                  <a:srgbClr val="00206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""</a:t>
            </a:r>
            <a:r>
              <a:rPr lang="en-US" sz="2400" i="1" dirty="0"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rPr>
              <a:t>)</a:t>
            </a:r>
            <a:r>
              <a:rPr lang="en-US" sz="2400" dirty="0">
                <a:solidFill>
                  <a:srgbClr val="FFFFFF"/>
                </a:solidFill>
                <a:latin typeface="+mj-lt"/>
                <a:ea typeface="Segoe UI" pitchFamily="34" charset="0"/>
                <a:cs typeface="Segoe UI" pitchFamily="34" charset="0"/>
              </a:rPr>
              <a:t>, they are delimited by backtick characters: 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`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`</a:t>
            </a:r>
            <a:endParaRPr lang="en-US" sz="2000" b="1" dirty="0">
              <a:solidFill>
                <a:srgbClr val="002060"/>
              </a:solidFill>
              <a:latin typeface="Consolas" panose="020B0609020204030204" pitchFamily="49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030" name="Picture 6" descr="What is a Back Quote?">
            <a:extLst>
              <a:ext uri="{FF2B5EF4-FFF2-40B4-BE49-F238E27FC236}">
                <a16:creationId xmlns:a16="http://schemas.microsoft.com/office/drawing/2014/main" id="{DB4E0704-BCE4-4ECA-8694-81F6CADA3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" t="4511" r="58000" b="36842"/>
          <a:stretch/>
        </p:blipFill>
        <p:spPr bwMode="auto">
          <a:xfrm>
            <a:off x="609600" y="4800600"/>
            <a:ext cx="3086100" cy="14859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5B6EB5-4CC4-4E57-A56D-F665F2302B25}"/>
              </a:ext>
            </a:extLst>
          </p:cNvPr>
          <p:cNvCxnSpPr/>
          <p:nvPr/>
        </p:nvCxnSpPr>
        <p:spPr>
          <a:xfrm flipH="1">
            <a:off x="952500" y="5543550"/>
            <a:ext cx="2400300" cy="0"/>
          </a:xfrm>
          <a:prstGeom prst="straightConnector1">
            <a:avLst/>
          </a:prstGeom>
          <a:ln w="152400">
            <a:solidFill>
              <a:srgbClr val="E95EBE"/>
            </a:solidFill>
            <a:miter lim="800000"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9C329-3B06-4C1A-AF04-2BBBEBC0CB14}"/>
              </a:ext>
            </a:extLst>
          </p:cNvPr>
          <p:cNvSpPr/>
          <p:nvPr/>
        </p:nvSpPr>
        <p:spPr bwMode="auto">
          <a:xfrm>
            <a:off x="5124452" y="1257300"/>
            <a:ext cx="2343148" cy="1943100"/>
          </a:xfrm>
          <a:prstGeom prst="rect">
            <a:avLst/>
          </a:prstGeom>
          <a:solidFill>
            <a:srgbClr val="E95EBE"/>
          </a:solidFill>
          <a:ln w="12700">
            <a:solidFill>
              <a:srgbClr val="E01EA4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0" dirty="0">
                <a:solidFill>
                  <a:srgbClr val="FFFF00"/>
                </a:solidFill>
                <a:effectLst/>
                <a:latin typeface="+mj-lt"/>
              </a:rPr>
              <a:t>New lines </a:t>
            </a:r>
            <a:r>
              <a:rPr lang="en-US" sz="2400" i="0" dirty="0">
                <a:solidFill>
                  <a:srgbClr val="FFFFFF"/>
                </a:solidFill>
                <a:effectLst/>
                <a:latin typeface="+mj-lt"/>
              </a:rPr>
              <a:t>and </a:t>
            </a:r>
            <a:r>
              <a:rPr lang="en-US" sz="2400" b="1" i="0" dirty="0">
                <a:solidFill>
                  <a:srgbClr val="FFFF00"/>
                </a:solidFill>
                <a:effectLst/>
                <a:latin typeface="+mj-lt"/>
              </a:rPr>
              <a:t>special characters </a:t>
            </a:r>
            <a:r>
              <a:rPr lang="en-US" sz="2400" i="0" dirty="0">
                <a:solidFill>
                  <a:srgbClr val="FFFFFF"/>
                </a:solidFill>
                <a:effectLst/>
                <a:latin typeface="+mj-lt"/>
              </a:rPr>
              <a:t>can be added directly </a:t>
            </a:r>
            <a:endParaRPr lang="en-US" sz="2000" dirty="0">
              <a:solidFill>
                <a:srgbClr val="FFC000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0A8E6E-6948-44DC-AA34-92A54CF9258C}"/>
              </a:ext>
            </a:extLst>
          </p:cNvPr>
          <p:cNvSpPr/>
          <p:nvPr/>
        </p:nvSpPr>
        <p:spPr bwMode="auto">
          <a:xfrm>
            <a:off x="7696199" y="1257300"/>
            <a:ext cx="4114801" cy="1943100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round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895D5-43D4-4F52-A1C0-6FBFCB6734BD}"/>
              </a:ext>
            </a:extLst>
          </p:cNvPr>
          <p:cNvSpPr/>
          <p:nvPr/>
        </p:nvSpPr>
        <p:spPr bwMode="auto">
          <a:xfrm>
            <a:off x="7934648" y="2241712"/>
            <a:ext cx="2961952" cy="9144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bg2"/>
                </a:solidFill>
                <a:ea typeface="Segoe UI" pitchFamily="34" charset="0"/>
                <a:cs typeface="Segoe UI" pitchFamily="34" charset="0"/>
              </a:rPr>
              <a:t>Multi-</a:t>
            </a:r>
          </a:p>
          <a:p>
            <a:pPr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bg2"/>
                </a:solidFill>
                <a:ea typeface="Segoe UI" pitchFamily="34" charset="0"/>
                <a:cs typeface="Segoe UI" pitchFamily="34" charset="0"/>
              </a:rPr>
              <a:t>Line Special: "hi"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D1AF9B-762D-4A36-9E46-6BD9822C8E0A}"/>
              </a:ext>
            </a:extLst>
          </p:cNvPr>
          <p:cNvSpPr txBox="1"/>
          <p:nvPr/>
        </p:nvSpPr>
        <p:spPr>
          <a:xfrm>
            <a:off x="7763198" y="1356152"/>
            <a:ext cx="4000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Multi-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Line Special: "hi"</a:t>
            </a:r>
            <a:r>
              <a:rPr lang="en-US" sz="2400" b="1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F55077-9E6D-4D16-810B-979ADF5052F0}"/>
              </a:ext>
            </a:extLst>
          </p:cNvPr>
          <p:cNvCxnSpPr>
            <a:cxnSpLocks/>
          </p:cNvCxnSpPr>
          <p:nvPr/>
        </p:nvCxnSpPr>
        <p:spPr>
          <a:xfrm>
            <a:off x="11701409" y="1943100"/>
            <a:ext cx="0" cy="755812"/>
          </a:xfrm>
          <a:prstGeom prst="line">
            <a:avLst/>
          </a:prstGeom>
          <a:ln w="38100" cap="rnd">
            <a:round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0ED517-ADDA-4A7E-AB8B-E9A3FB09DD2D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10896600" y="2698912"/>
            <a:ext cx="800100" cy="0"/>
          </a:xfrm>
          <a:prstGeom prst="straightConnector1">
            <a:avLst/>
          </a:prstGeom>
          <a:ln w="38100" cap="rnd">
            <a:round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3D166A3-CABD-493D-9378-2BAA95F88443}"/>
              </a:ext>
            </a:extLst>
          </p:cNvPr>
          <p:cNvCxnSpPr>
            <a:cxnSpLocks/>
          </p:cNvCxnSpPr>
          <p:nvPr/>
        </p:nvCxnSpPr>
        <p:spPr>
          <a:xfrm flipH="1">
            <a:off x="11468100" y="1943100"/>
            <a:ext cx="228600" cy="0"/>
          </a:xfrm>
          <a:prstGeom prst="line">
            <a:avLst/>
          </a:prstGeom>
          <a:ln w="38100" cap="rnd">
            <a:round/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67BFF06-30EF-44AF-A431-E78447E6D3FC}"/>
              </a:ext>
            </a:extLst>
          </p:cNvPr>
          <p:cNvSpPr/>
          <p:nvPr/>
        </p:nvSpPr>
        <p:spPr bwMode="auto">
          <a:xfrm>
            <a:off x="3984962" y="3543300"/>
            <a:ext cx="2343148" cy="2966378"/>
          </a:xfrm>
          <a:prstGeom prst="rect">
            <a:avLst/>
          </a:prstGeom>
          <a:solidFill>
            <a:srgbClr val="E95EBE"/>
          </a:solidFill>
          <a:ln w="12700">
            <a:solidFill>
              <a:srgbClr val="E01EA4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0" dirty="0">
                <a:solidFill>
                  <a:srgbClr val="FFFF00"/>
                </a:solidFill>
                <a:effectLst/>
                <a:latin typeface="+mj-lt"/>
              </a:rPr>
              <a:t>Embedded expressions </a:t>
            </a:r>
            <a:r>
              <a:rPr lang="en-US" sz="2400" i="0" dirty="0">
                <a:solidFill>
                  <a:schemeClr val="bg1"/>
                </a:solidFill>
                <a:effectLst/>
                <a:latin typeface="+mj-lt"/>
              </a:rPr>
              <a:t>can be added using a dollar sign and curly brackets: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4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exp</a:t>
            </a:r>
            <a:r>
              <a:rPr lang="en-US" sz="4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E78290E-C6B6-4F05-968B-AC6672B5CC5E}"/>
              </a:ext>
            </a:extLst>
          </p:cNvPr>
          <p:cNvSpPr/>
          <p:nvPr/>
        </p:nvSpPr>
        <p:spPr bwMode="auto">
          <a:xfrm>
            <a:off x="6391967" y="3543300"/>
            <a:ext cx="5419034" cy="2966378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29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`I'm 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years old`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48329DF-9456-4312-9E16-FB39BF8F8C78}"/>
              </a:ext>
            </a:extLst>
          </p:cNvPr>
          <p:cNvSpPr/>
          <p:nvPr/>
        </p:nvSpPr>
        <p:spPr bwMode="auto">
          <a:xfrm>
            <a:off x="7124700" y="5257800"/>
            <a:ext cx="4000500" cy="8001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chemeClr val="bg2"/>
                </a:solidFill>
                <a:ea typeface="Segoe UI" pitchFamily="34" charset="0"/>
                <a:cs typeface="Segoe UI" pitchFamily="34" charset="0"/>
              </a:rPr>
              <a:t>I'm 29 years old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3572AB7-4051-4959-81D6-B8504C0EB62A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9124950" y="4457700"/>
            <a:ext cx="0" cy="800100"/>
          </a:xfrm>
          <a:prstGeom prst="straightConnector1">
            <a:avLst/>
          </a:prstGeom>
          <a:ln w="38100" cap="rnd">
            <a:round/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664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5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5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7" grpId="0" animBg="1"/>
      <p:bldP spid="13" grpId="0" animBg="1"/>
      <p:bldP spid="14" grpId="0" animBg="1"/>
      <p:bldP spid="36" grpId="0" animBg="1"/>
      <p:bldP spid="31" grpId="0" animBg="1"/>
      <p:bldP spid="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to number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8800" dirty="0">
                <a:hlinkClick r:id="rId3"/>
              </a:rPr>
              <a:t>https://jsfiddle.net/</a:t>
            </a:r>
            <a:r>
              <a:rPr lang="en-US" sz="8800">
                <a:hlinkClick r:id="rId3"/>
              </a:rPr>
              <a:t>68em5oq2/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9948986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131CDE-C3CD-4C23-9FDA-3FA3EFA73B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1194646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062162"/>
            <a:ext cx="5715000" cy="2738438"/>
          </a:xfrm>
        </p:spPr>
        <p:txBody>
          <a:bodyPr/>
          <a:lstStyle/>
          <a:p>
            <a:pPr algn="r"/>
            <a:r>
              <a:rPr lang="en-US" dirty="0"/>
              <a:t>comments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116681"/>
            <a:ext cx="3931181" cy="6629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7239000" y="3543299"/>
            <a:ext cx="3931181" cy="3202781"/>
          </a:xfrm>
          <a:prstGeom prst="rect">
            <a:avLst/>
          </a:prstGeom>
          <a:noFill/>
          <a:ln w="28575">
            <a:solidFill>
              <a:srgbClr val="CA504D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in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a programming language, </a:t>
            </a:r>
            <a:r>
              <a:rPr lang="en-US" b="1" dirty="0"/>
              <a:t>comments</a:t>
            </a:r>
            <a:r>
              <a:rPr lang="en-US" dirty="0"/>
              <a:t> are any pieces of code that the computer </a:t>
            </a:r>
            <a:r>
              <a:rPr lang="en-US" i="1" dirty="0"/>
              <a:t>ignores</a:t>
            </a:r>
          </a:p>
          <a:p>
            <a:endParaRPr lang="en-US" dirty="0"/>
          </a:p>
          <a:p>
            <a:r>
              <a:rPr lang="en-US" dirty="0"/>
              <a:t>In JavaScript, any line that starts with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en-US" dirty="0"/>
              <a:t> is a comment, and will be ignored</a:t>
            </a:r>
          </a:p>
          <a:p>
            <a:endParaRPr lang="en-US" dirty="0"/>
          </a:p>
          <a:p>
            <a:r>
              <a:rPr lang="en-US" dirty="0"/>
              <a:t>Developers can also make multi-line comments using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dirty="0"/>
              <a:t> and </a:t>
            </a:r>
            <a:r>
              <a:rPr lang="nb-NO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dirty="0"/>
          </a:p>
          <a:p>
            <a:pPr lvl="1"/>
            <a:r>
              <a:rPr lang="en-US" dirty="0"/>
              <a:t>Everything between is ignored</a:t>
            </a:r>
          </a:p>
          <a:p>
            <a:endParaRPr lang="en-US" dirty="0"/>
          </a:p>
          <a:p>
            <a:r>
              <a:rPr lang="en-US" dirty="0"/>
              <a:t>Comments are usually color coded with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green</a:t>
            </a:r>
            <a:r>
              <a:rPr lang="en-US" dirty="0"/>
              <a:t> or </a:t>
            </a:r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grey</a:t>
            </a:r>
          </a:p>
        </p:txBody>
      </p:sp>
    </p:spTree>
    <p:extLst>
      <p:ext uri="{BB962C8B-B14F-4D97-AF65-F5344CB8AC3E}">
        <p14:creationId xmlns:p14="http://schemas.microsoft.com/office/powerpoint/2010/main" val="37175514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// alert("comment");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3600" dirty="0">
                <a:solidFill>
                  <a:srgbClr val="A31515"/>
                </a:solidFill>
                <a:latin typeface="Consolas" panose="020B0609020204030204" pitchFamily="49" charset="0"/>
              </a:rPr>
              <a:t>"not a comment"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nb-NO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anything can go here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alert("comment again");</a:t>
            </a:r>
            <a:endParaRPr lang="nb-NO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6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1ABA4-BF6B-4BD0-B525-1D129780DB96}"/>
              </a:ext>
            </a:extLst>
          </p:cNvPr>
          <p:cNvSpPr/>
          <p:nvPr/>
        </p:nvSpPr>
        <p:spPr bwMode="auto">
          <a:xfrm>
            <a:off x="7239000" y="1257300"/>
            <a:ext cx="4572000" cy="49149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 will be displayed?</a:t>
            </a: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1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4400" b="1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b="1" i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not a comment</a:t>
            </a:r>
            <a:endParaRPr lang="en-US" sz="4000" dirty="0">
              <a:solidFill>
                <a:srgbClr val="FFC000"/>
              </a:solidFill>
              <a:ea typeface="Segoe UI" pitchFamily="34" charset="0"/>
              <a:cs typeface="Segoe UI" pitchFamily="34" charset="0"/>
            </a:endParaRPr>
          </a:p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(and nothing else!)</a:t>
            </a:r>
          </a:p>
        </p:txBody>
      </p:sp>
    </p:spTree>
    <p:extLst>
      <p:ext uri="{BB962C8B-B14F-4D97-AF65-F5344CB8AC3E}">
        <p14:creationId xmlns:p14="http://schemas.microsoft.com/office/powerpoint/2010/main" val="28749249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Data types</a:t>
            </a:r>
          </a:p>
        </p:txBody>
      </p:sp>
      <p:pic>
        <p:nvPicPr>
          <p:cNvPr id="1026" name="Picture 2" descr="Image result for star trek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050"/>
          <a:stretch/>
        </p:blipFill>
        <p:spPr bwMode="auto">
          <a:xfrm>
            <a:off x="5067300" y="0"/>
            <a:ext cx="715362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9078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4400" i="1" dirty="0"/>
              <a:t>What types of data does a computer store?</a:t>
            </a:r>
          </a:p>
          <a:p>
            <a:pPr marL="57150" indent="0">
              <a:buNone/>
            </a:pPr>
            <a:endParaRPr lang="en-US" sz="4400" dirty="0"/>
          </a:p>
          <a:p>
            <a:pPr marL="5715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</a:rPr>
              <a:t>Two basic data types:</a:t>
            </a:r>
          </a:p>
          <a:p>
            <a:r>
              <a:rPr lang="en-US" sz="4000" b="1" u="sng" dirty="0"/>
              <a:t>String</a:t>
            </a:r>
            <a:r>
              <a:rPr lang="en-US" sz="4000" dirty="0"/>
              <a:t> – A block of text, like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"Hello, friend"</a:t>
            </a:r>
          </a:p>
          <a:p>
            <a:r>
              <a:rPr lang="en-US" sz="4000" b="1" u="sng" dirty="0"/>
              <a:t>Number</a:t>
            </a:r>
            <a:r>
              <a:rPr lang="en-US" sz="4000" dirty="0"/>
              <a:t> – A number, like </a:t>
            </a:r>
            <a:r>
              <a:rPr lang="en-US" sz="4400" dirty="0">
                <a:solidFill>
                  <a:srgbClr val="09885A"/>
                </a:solidFill>
                <a:latin typeface="Consolas" panose="020B0609020204030204" pitchFamily="49" charset="0"/>
              </a:rPr>
              <a:t>8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F1598-C434-445D-8BE6-6C0E2F1ECFD6}"/>
              </a:ext>
            </a:extLst>
          </p:cNvPr>
          <p:cNvSpPr txBox="1"/>
          <p:nvPr/>
        </p:nvSpPr>
        <p:spPr>
          <a:xfrm>
            <a:off x="5981700" y="1893195"/>
            <a:ext cx="4572000" cy="153580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Notice the quotes: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Strings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are what go into </a:t>
            </a:r>
            <a:r>
              <a:rPr lang="en-US" sz="2800" dirty="0">
                <a:latin typeface="Consolas" panose="020B0609020204030204" pitchFamily="49" charset="0"/>
              </a:rPr>
              <a:t>alert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 and </a:t>
            </a:r>
            <a:r>
              <a:rPr lang="en-US" sz="2800" dirty="0">
                <a:latin typeface="Consolas" panose="020B0609020204030204" pitchFamily="49" charset="0"/>
              </a:rPr>
              <a:t>prompt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B00A28-811F-42C9-81BB-67D9C834C693}"/>
              </a:ext>
            </a:extLst>
          </p:cNvPr>
          <p:cNvCxnSpPr>
            <a:cxnSpLocks/>
          </p:cNvCxnSpPr>
          <p:nvPr/>
        </p:nvCxnSpPr>
        <p:spPr>
          <a:xfrm>
            <a:off x="8610600" y="3429000"/>
            <a:ext cx="228600" cy="91440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2697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Name that data type!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99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6745130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Mini-quiz: Name that data type!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12800" dirty="0"/>
              <a:t>“Message”</a:t>
            </a:r>
          </a:p>
        </p:txBody>
      </p:sp>
    </p:spTree>
    <p:extLst>
      <p:ext uri="{BB962C8B-B14F-4D97-AF65-F5344CB8AC3E}">
        <p14:creationId xmlns:p14="http://schemas.microsoft.com/office/powerpoint/2010/main" val="245360963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7704</TotalTime>
  <Words>1012</Words>
  <Application>Microsoft Office PowerPoint</Application>
  <PresentationFormat>Widescreen</PresentationFormat>
  <Paragraphs>179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Data Types</vt:lpstr>
      <vt:lpstr>Agenda</vt:lpstr>
      <vt:lpstr>comments</vt:lpstr>
      <vt:lpstr>Comments in code</vt:lpstr>
      <vt:lpstr>Comments Example</vt:lpstr>
      <vt:lpstr>Data types</vt:lpstr>
      <vt:lpstr>Data types</vt:lpstr>
      <vt:lpstr>Mini-quiz: Name that data type!</vt:lpstr>
      <vt:lpstr>Mini-quiz: Name that data type!</vt:lpstr>
      <vt:lpstr>Mini-quiz: Name that data type!</vt:lpstr>
      <vt:lpstr>Mini-quiz: Name that data type!</vt:lpstr>
      <vt:lpstr>Mini-quiz: Name that data type!</vt:lpstr>
      <vt:lpstr>Mini-quiz: Name that data type!</vt:lpstr>
      <vt:lpstr>More about numbers: Math</vt:lpstr>
      <vt:lpstr>Arithmetic operators</vt:lpstr>
      <vt:lpstr>Arithmetic operators - variables</vt:lpstr>
      <vt:lpstr>Converting a string to a number</vt:lpstr>
      <vt:lpstr>String to number example</vt:lpstr>
      <vt:lpstr>More about Strings</vt:lpstr>
      <vt:lpstr>Strings – The things in alerts and prompts</vt:lpstr>
      <vt:lpstr>Adding Strings Together – concatenation</vt:lpstr>
      <vt:lpstr>An Easier way – Template literals</vt:lpstr>
      <vt:lpstr>String to number 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92</cp:revision>
  <dcterms:created xsi:type="dcterms:W3CDTF">2019-03-11T04:04:09Z</dcterms:created>
  <dcterms:modified xsi:type="dcterms:W3CDTF">2024-09-04T20:14:58Z</dcterms:modified>
</cp:coreProperties>
</file>