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314" r:id="rId3"/>
    <p:sldId id="315" r:id="rId4"/>
    <p:sldId id="311" r:id="rId5"/>
    <p:sldId id="328" r:id="rId6"/>
    <p:sldId id="318" r:id="rId7"/>
    <p:sldId id="316" r:id="rId8"/>
    <p:sldId id="319" r:id="rId9"/>
    <p:sldId id="320" r:id="rId10"/>
    <p:sldId id="321" r:id="rId11"/>
    <p:sldId id="322" r:id="rId12"/>
    <p:sldId id="325" r:id="rId13"/>
    <p:sldId id="323" r:id="rId14"/>
    <p:sldId id="324" r:id="rId15"/>
    <p:sldId id="3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2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variables – containers for data. Ask the students to think about </a:t>
            </a:r>
            <a:r>
              <a:rPr lang="en-US" b="1" baseline="0" dirty="0"/>
              <a:t>data</a:t>
            </a:r>
            <a:r>
              <a:rPr lang="en-US" b="0" baseline="0" dirty="0"/>
              <a:t> they might see on a website.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what they think</a:t>
            </a:r>
            <a:r>
              <a:rPr lang="en-US" baseline="0" dirty="0"/>
              <a:t> this code will do. What will happen if the user says “good”? What if they say “bad”?</a:t>
            </a:r>
          </a:p>
          <a:p>
            <a:endParaRPr lang="en-US" baseline="0" dirty="0"/>
          </a:p>
          <a:p>
            <a:r>
              <a:rPr lang="en-US" baseline="0" dirty="0"/>
              <a:t>Let the students copy the code into their own file to play around and see what happens.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8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this example in action!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9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the students a few minutes to</a:t>
            </a:r>
            <a:r>
              <a:rPr lang="en-US" baseline="0" dirty="0"/>
              <a:t> attempt the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34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the solution</a:t>
            </a:r>
            <a:r>
              <a:rPr lang="en-US" baseline="0" dirty="0"/>
              <a:t> for the students. Note that the user’s answer is stored in the </a:t>
            </a:r>
            <a:r>
              <a:rPr lang="en-US" b="1" baseline="0" dirty="0"/>
              <a:t>name</a:t>
            </a:r>
            <a:r>
              <a:rPr lang="en-US" b="0" baseline="0" dirty="0"/>
              <a:t> variable, and then combined with “Hello, “ for the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In</a:t>
            </a:r>
            <a:r>
              <a:rPr lang="en-US" b="0" baseline="0" dirty="0"/>
              <a:t> this Example, the variable name is “</a:t>
            </a:r>
            <a:r>
              <a:rPr lang="en-US" b="0" baseline="0" dirty="0" err="1"/>
              <a:t>movieTitle</a:t>
            </a:r>
            <a:r>
              <a:rPr lang="en-US" b="0" baseline="0" dirty="0"/>
              <a:t>”</a:t>
            </a:r>
          </a:p>
          <a:p>
            <a:endParaRPr lang="en-US" b="0" dirty="0"/>
          </a:p>
          <a:p>
            <a:r>
              <a:rPr lang="en-US" b="1" dirty="0"/>
              <a:t>Creating</a:t>
            </a:r>
            <a:r>
              <a:rPr lang="en-US" b="0" dirty="0"/>
              <a:t> tells the computer to open up block of space to store the data. It allows you to reference the variable</a:t>
            </a:r>
            <a:r>
              <a:rPr lang="en-US" b="0" baseline="0" dirty="0"/>
              <a:t> by name in subsequent statements.</a:t>
            </a:r>
          </a:p>
          <a:p>
            <a:r>
              <a:rPr lang="en-US" b="0" baseline="0" dirty="0"/>
              <a:t>-To declare a variable, you need to use the “let” </a:t>
            </a:r>
            <a:r>
              <a:rPr lang="en-US" b="0" i="1" baseline="0" dirty="0"/>
              <a:t>keyword</a:t>
            </a:r>
            <a:r>
              <a:rPr lang="en-US" b="0" i="0" baseline="0" dirty="0"/>
              <a:t>. A </a:t>
            </a:r>
            <a:r>
              <a:rPr lang="en-US" b="0" i="1" baseline="0" dirty="0"/>
              <a:t>keyword</a:t>
            </a:r>
            <a:r>
              <a:rPr lang="en-US" b="0" i="0" baseline="0" dirty="0"/>
              <a:t> is a word that JavaScript recognizes. It’s what tells the computer we’re going to be using a block of space, and referring to it by this name.</a:t>
            </a:r>
          </a:p>
          <a:p>
            <a:endParaRPr lang="en-US" b="0" baseline="0" dirty="0"/>
          </a:p>
          <a:p>
            <a:r>
              <a:rPr lang="en-US" b="1" baseline="0" dirty="0"/>
              <a:t>Setting</a:t>
            </a:r>
            <a:r>
              <a:rPr lang="en-US" b="0" baseline="0" dirty="0"/>
              <a:t> the </a:t>
            </a:r>
            <a:r>
              <a:rPr lang="en-US" b="0" i="1" baseline="0" dirty="0"/>
              <a:t>value</a:t>
            </a:r>
            <a:r>
              <a:rPr lang="en-US" b="0" baseline="0" dirty="0"/>
              <a:t> of the variable stores some data in that block of space.</a:t>
            </a:r>
          </a:p>
          <a:p>
            <a:r>
              <a:rPr lang="en-US" b="0" baseline="0" dirty="0"/>
              <a:t>-To set the value of a variable, you need to use the “=“ operator. It basically means, put this value inside of this name.</a:t>
            </a:r>
          </a:p>
          <a:p>
            <a:endParaRPr lang="en-US" b="0" baseline="0" dirty="0"/>
          </a:p>
          <a:p>
            <a:r>
              <a:rPr lang="en-US" b="1" baseline="0" dirty="0"/>
              <a:t>Using</a:t>
            </a:r>
            <a:r>
              <a:rPr lang="en-US" b="0" baseline="0" dirty="0"/>
              <a:t> a variable simply retrieves whatever value is currently stored by that name. You can use the variable name, and the computer will replace it with the </a:t>
            </a:r>
            <a:r>
              <a:rPr lang="en-US" b="0" i="1" baseline="0" dirty="0"/>
              <a:t>value</a:t>
            </a:r>
            <a:r>
              <a:rPr lang="en-US" b="0" i="0" baseline="0" dirty="0"/>
              <a:t> that was stored.</a:t>
            </a:r>
          </a:p>
          <a:p>
            <a:r>
              <a:rPr lang="en-US" b="0" i="0" baseline="0" dirty="0"/>
              <a:t>-Note: </a:t>
            </a:r>
            <a:r>
              <a:rPr lang="en-US" b="0" i="1" baseline="0" dirty="0"/>
              <a:t>Values</a:t>
            </a:r>
            <a:r>
              <a:rPr lang="en-US" b="0" i="0" baseline="0" dirty="0"/>
              <a:t> for now must have double quotes around them. That’s how the computer knows this data all goes together. Variable names have no spaces, and do </a:t>
            </a:r>
            <a:r>
              <a:rPr lang="en-US" b="0" i="1" baseline="0" dirty="0"/>
              <a:t>not</a:t>
            </a:r>
            <a:r>
              <a:rPr lang="en-US" b="0" i="0" baseline="0" dirty="0"/>
              <a:t> have double quotes.</a:t>
            </a:r>
          </a:p>
          <a:p>
            <a:endParaRPr lang="en-US" b="0" i="0" baseline="0" dirty="0"/>
          </a:p>
          <a:p>
            <a:r>
              <a:rPr lang="en-US" b="0" baseline="0" dirty="0"/>
              <a:t>Variable names must start with a letter, and contain only letters and numbers (no spaces or special characters).</a:t>
            </a:r>
          </a:p>
          <a:p>
            <a:r>
              <a:rPr lang="en-US" b="0" baseline="0" dirty="0"/>
              <a:t>Variable names cannot be keywords.</a:t>
            </a:r>
            <a:endParaRPr lang="en-US" b="0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96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think of types</a:t>
            </a:r>
            <a:r>
              <a:rPr lang="en-US" baseline="0" dirty="0"/>
              <a:t> of data the computer stores.</a:t>
            </a:r>
          </a:p>
          <a:p>
            <a:endParaRPr lang="en-US" baseline="0" dirty="0"/>
          </a:p>
          <a:p>
            <a:r>
              <a:rPr lang="en-US" baseline="0" dirty="0"/>
              <a:t>For now, we will be considering only two data types: </a:t>
            </a:r>
            <a:r>
              <a:rPr lang="en-US" b="1" baseline="0" dirty="0"/>
              <a:t>strings</a:t>
            </a:r>
            <a:r>
              <a:rPr lang="en-US" b="0" baseline="0" dirty="0"/>
              <a:t> and </a:t>
            </a:r>
            <a:r>
              <a:rPr lang="en-US" b="1" baseline="0" dirty="0"/>
              <a:t>numbers</a:t>
            </a:r>
            <a:r>
              <a:rPr lang="en-US" b="0" baseline="0" dirty="0"/>
              <a:t>.</a:t>
            </a:r>
          </a:p>
          <a:p>
            <a:endParaRPr lang="en-US" b="0" baseline="0" dirty="0"/>
          </a:p>
          <a:p>
            <a:r>
              <a:rPr lang="en-US" b="0" baseline="0" dirty="0"/>
              <a:t>Students should know what numbers are, but what about strings?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1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try to name each thing needed to do both of these things. It will be important to emphasize the terminology here: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Keyword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Variable name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Variable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6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what</a:t>
            </a:r>
            <a:r>
              <a:rPr lang="en-US" baseline="0" dirty="0"/>
              <a:t> message the user will see. What is the </a:t>
            </a:r>
            <a:r>
              <a:rPr lang="en-US" i="1" baseline="0" dirty="0"/>
              <a:t>value</a:t>
            </a:r>
            <a:r>
              <a:rPr lang="en-US" i="0" baseline="0" dirty="0"/>
              <a:t> of the </a:t>
            </a:r>
            <a:r>
              <a:rPr lang="en-US" b="1" i="0" baseline="0" dirty="0"/>
              <a:t>username</a:t>
            </a:r>
            <a:r>
              <a:rPr lang="en-US" b="0" i="0" baseline="0" dirty="0"/>
              <a:t> variable?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35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code,</a:t>
            </a:r>
            <a:r>
              <a:rPr lang="en-US" baseline="0" dirty="0"/>
              <a:t> show how the variable is declared, set, and set again. The </a:t>
            </a:r>
            <a:r>
              <a:rPr lang="en-US" i="1" baseline="0" dirty="0"/>
              <a:t>value</a:t>
            </a:r>
            <a:r>
              <a:rPr lang="en-US" i="0" baseline="0" dirty="0"/>
              <a:t> changes based on the code.</a:t>
            </a:r>
          </a:p>
          <a:p>
            <a:endParaRPr lang="en-US" i="0" baseline="0" dirty="0"/>
          </a:p>
          <a:p>
            <a:r>
              <a:rPr lang="en-US" i="0" baseline="0" dirty="0"/>
              <a:t>Also this has a comment!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the students a few minutes to</a:t>
            </a:r>
            <a:r>
              <a:rPr lang="en-US" baseline="0" dirty="0"/>
              <a:t> attempt the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58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the solution</a:t>
            </a:r>
            <a:r>
              <a:rPr lang="en-US" baseline="0" dirty="0"/>
              <a:t> for the students. Note that the </a:t>
            </a:r>
            <a:r>
              <a:rPr lang="en-US" b="1" baseline="0" dirty="0"/>
              <a:t>alert</a:t>
            </a:r>
            <a:r>
              <a:rPr lang="en-US" b="0" baseline="0" dirty="0"/>
              <a:t> statement does not contain a quote, it combines two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11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we’ve seen the computer show a message to</a:t>
            </a:r>
            <a:r>
              <a:rPr lang="en-US" baseline="0" dirty="0"/>
              <a:t> the user, but the user has had no way to send messages back to the computer. Ask the students to guess what the </a:t>
            </a:r>
            <a:r>
              <a:rPr lang="en-US" b="1" baseline="0" dirty="0"/>
              <a:t>prompt</a:t>
            </a:r>
            <a:r>
              <a:rPr lang="en-US" b="0" baseline="0" dirty="0"/>
              <a:t> might do.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Prompt looks just like alert, except:</a:t>
            </a:r>
          </a:p>
          <a:p>
            <a:r>
              <a:rPr lang="en-US" baseline="0" dirty="0"/>
              <a:t>-Different word (“prompt” instead of “alert”)</a:t>
            </a:r>
          </a:p>
          <a:p>
            <a:r>
              <a:rPr lang="en-US" baseline="0" dirty="0"/>
              <a:t>-It can be set as a variable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6,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6,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6,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ux0gnos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6fc5srmv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JavaScript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102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prompt(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"How are you today?"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Displays like an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/>
              <a:t>, but allows the user to enter text into a text box too</a:t>
            </a:r>
          </a:p>
          <a:p>
            <a:endParaRPr lang="en-US" sz="3600" dirty="0"/>
          </a:p>
          <a:p>
            <a:r>
              <a:rPr lang="en-US" sz="3600" dirty="0"/>
              <a:t>It is possible to store the user’s answer in a variable</a:t>
            </a:r>
          </a:p>
          <a:p>
            <a:pPr lvl="1"/>
            <a:r>
              <a:rPr lang="en-US" dirty="0"/>
              <a:t>This is called a </a:t>
            </a:r>
            <a:r>
              <a:rPr lang="en-US" i="1" dirty="0"/>
              <a:t>return</a:t>
            </a:r>
            <a:r>
              <a:rPr lang="en-US" dirty="0"/>
              <a:t> – a variable can be created and set to the value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6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and alert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endParaRPr lang="en-US" sz="3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"How are you today?"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"That is 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i="1" dirty="0">
                <a:solidFill>
                  <a:srgbClr val="FFC000"/>
                </a:solidFill>
              </a:rPr>
              <a:t>Open your </a:t>
            </a:r>
            <a:r>
              <a:rPr lang="en-US" sz="3200" b="1" i="1" dirty="0" err="1">
                <a:solidFill>
                  <a:srgbClr val="FFC000"/>
                </a:solidFill>
              </a:rPr>
              <a:t>jsfiddle</a:t>
            </a:r>
            <a:r>
              <a:rPr lang="en-US" sz="3200" b="1" i="1" dirty="0">
                <a:solidFill>
                  <a:srgbClr val="FFC000"/>
                </a:solidFill>
              </a:rPr>
              <a:t> project</a:t>
            </a:r>
            <a:r>
              <a:rPr lang="en-US" sz="3200" i="1" dirty="0">
                <a:solidFill>
                  <a:srgbClr val="FFC000"/>
                </a:solidFill>
              </a:rPr>
              <a:t>, and copy this code to try it!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7823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and alert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https://jsfiddle.net/ux0gnosr/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352150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Mini-challenge: Update your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/>
              <a:t>Write a program that asks the user for their name, and says hello to them.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the user enters “Charlie”, it should say “Hello, Charlie!”</a:t>
            </a:r>
          </a:p>
        </p:txBody>
      </p:sp>
    </p:spTree>
    <p:extLst>
      <p:ext uri="{BB962C8B-B14F-4D97-AF65-F5344CB8AC3E}">
        <p14:creationId xmlns:p14="http://schemas.microsoft.com/office/powerpoint/2010/main" val="189714038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name = prompt(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"What is your name?"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</p:txBody>
      </p:sp>
    </p:spTree>
    <p:extLst>
      <p:ext uri="{BB962C8B-B14F-4D97-AF65-F5344CB8AC3E}">
        <p14:creationId xmlns:p14="http://schemas.microsoft.com/office/powerpoint/2010/main" val="399683452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44972-C082-48B7-852B-AEA3B7BC5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54080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computer science, </a:t>
            </a:r>
            <a:r>
              <a:rPr lang="en-US" b="1" dirty="0"/>
              <a:t>variables</a:t>
            </a:r>
            <a:r>
              <a:rPr lang="en-US" dirty="0"/>
              <a:t> are containers for storing data values</a:t>
            </a:r>
          </a:p>
          <a:p>
            <a:r>
              <a:rPr lang="en-US" dirty="0"/>
              <a:t>They are similar to variables in Algebra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some examples of data on a website?</a:t>
            </a:r>
          </a:p>
          <a:p>
            <a:pPr lvl="1"/>
            <a:r>
              <a:rPr lang="en-US" sz="2800" dirty="0"/>
              <a:t>User’s profile information (name, age, email,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Any information the user enters</a:t>
            </a:r>
          </a:p>
          <a:p>
            <a:pPr lvl="1"/>
            <a:r>
              <a:rPr lang="en-US" sz="2800" dirty="0"/>
              <a:t>Messages/notifications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65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variables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b="1" dirty="0"/>
              <a:t>Creating a variable: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"Despicable Me 2"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r>
              <a:rPr lang="en-US" sz="3900" b="1" dirty="0"/>
              <a:t>Setting a value: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"Despicable Me 3"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900" b="1" dirty="0"/>
              <a:t>Using the value: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5CDE4-3C7F-4A94-A345-5F1BDEC15CF4}"/>
              </a:ext>
            </a:extLst>
          </p:cNvPr>
          <p:cNvSpPr/>
          <p:nvPr/>
        </p:nvSpPr>
        <p:spPr bwMode="auto">
          <a:xfrm>
            <a:off x="6667500" y="4457700"/>
            <a:ext cx="51435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Variable Names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Must start with a letter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contain spaces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be a </a:t>
            </a:r>
            <a:r>
              <a:rPr lang="en-US" sz="2400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keyword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(e.g., 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let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have special chars</a:t>
            </a:r>
          </a:p>
        </p:txBody>
      </p:sp>
    </p:spTree>
    <p:extLst>
      <p:ext uri="{BB962C8B-B14F-4D97-AF65-F5344CB8AC3E}">
        <p14:creationId xmlns:p14="http://schemas.microsoft.com/office/powerpoint/2010/main" val="3363893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i="1" dirty="0"/>
              <a:t>What types of data does a computer store?</a:t>
            </a:r>
          </a:p>
          <a:p>
            <a:pPr marL="57150" indent="0">
              <a:buNone/>
            </a:pPr>
            <a:endParaRPr lang="en-US" sz="4400" dirty="0"/>
          </a:p>
          <a:p>
            <a:pPr marL="5715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Two basic data types:</a:t>
            </a:r>
          </a:p>
          <a:p>
            <a:r>
              <a:rPr lang="en-US" sz="4000" b="1" u="sng" dirty="0"/>
              <a:t>String</a:t>
            </a:r>
            <a:r>
              <a:rPr lang="en-US" sz="4000" dirty="0"/>
              <a:t> – A block of text, like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"Hello, friend"</a:t>
            </a:r>
          </a:p>
          <a:p>
            <a:r>
              <a:rPr lang="en-US" sz="4000" b="1" u="sng" dirty="0"/>
              <a:t>Number</a:t>
            </a:r>
            <a:r>
              <a:rPr lang="en-US" sz="4000" dirty="0"/>
              <a:t> – A number, like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F1598-C434-445D-8BE6-6C0E2F1ECFD6}"/>
              </a:ext>
            </a:extLst>
          </p:cNvPr>
          <p:cNvSpPr txBox="1"/>
          <p:nvPr/>
        </p:nvSpPr>
        <p:spPr>
          <a:xfrm>
            <a:off x="5981700" y="1893195"/>
            <a:ext cx="4572000" cy="153580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Notice the quotes: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Strings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are what go into </a:t>
            </a:r>
            <a:r>
              <a:rPr lang="en-US" sz="2800" dirty="0">
                <a:latin typeface="Consolas" panose="020B0609020204030204" pitchFamily="49" charset="0"/>
              </a:rPr>
              <a:t>alert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 and </a:t>
            </a:r>
            <a:r>
              <a:rPr lang="en-US" sz="2800" dirty="0">
                <a:latin typeface="Consolas" panose="020B0609020204030204" pitchFamily="49" charset="0"/>
              </a:rPr>
              <a:t>prompt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B00A28-811F-42C9-81BB-67D9C834C693}"/>
              </a:ext>
            </a:extLst>
          </p:cNvPr>
          <p:cNvCxnSpPr>
            <a:cxnSpLocks/>
          </p:cNvCxnSpPr>
          <p:nvPr/>
        </p:nvCxnSpPr>
        <p:spPr>
          <a:xfrm>
            <a:off x="8610600" y="3429000"/>
            <a:ext cx="228600" cy="91440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269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4053-5330-4D6D-964F-8884B67A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30FA-F3CE-4149-B19F-49D7F2043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829300" cy="5257787"/>
          </a:xfrm>
          <a:ln w="254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57150" indent="0" algn="ctr">
              <a:buNone/>
            </a:pPr>
            <a:endParaRPr lang="en-US" sz="1000" u="sng" dirty="0"/>
          </a:p>
          <a:p>
            <a:pPr marL="57150" indent="0" algn="ctr">
              <a:buNone/>
            </a:pPr>
            <a:r>
              <a:rPr lang="en-US" sz="3200" u="sng" dirty="0"/>
              <a:t>5 Things to Create a Variable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let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Variable name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Equals sign </a:t>
            </a:r>
            <a:r>
              <a:rPr lang="en-US" sz="3200" b="1" dirty="0">
                <a:latin typeface="Consolas" panose="020B0609020204030204" pitchFamily="49" charset="0"/>
              </a:rPr>
              <a:t>=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Variable value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Semi-colon 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marL="1316038" indent="-682625">
              <a:buFont typeface="+mj-lt"/>
              <a:buAutoNum type="arabicPeriod"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33413" indent="-352425">
              <a:buNone/>
            </a:pP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myVal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D4D52-FD55-4F79-9E77-BFC6F889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1143000"/>
            <a:ext cx="5257800" cy="5257739"/>
          </a:xfrm>
          <a:ln w="25400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57150" indent="0" algn="ctr">
              <a:buNone/>
            </a:pPr>
            <a:endParaRPr lang="en-US" sz="1000" u="sng" dirty="0"/>
          </a:p>
          <a:p>
            <a:pPr marL="57150" indent="0" algn="ctr">
              <a:buNone/>
            </a:pPr>
            <a:r>
              <a:rPr lang="en-US" sz="3200" u="sng" dirty="0"/>
              <a:t>4 Things to Set a Variable</a:t>
            </a:r>
          </a:p>
          <a:p>
            <a:pPr marL="1316038" indent="-633413">
              <a:buAutoNum type="arabicPeriod"/>
            </a:pPr>
            <a:r>
              <a:rPr lang="en-US" sz="3200" dirty="0"/>
              <a:t>Variable name</a:t>
            </a:r>
          </a:p>
          <a:p>
            <a:pPr marL="1316038" indent="-633413">
              <a:buAutoNum type="arabicPeriod"/>
            </a:pPr>
            <a:r>
              <a:rPr lang="en-US" sz="3200" dirty="0"/>
              <a:t>Equals sign </a:t>
            </a:r>
            <a:r>
              <a:rPr lang="en-US" sz="3200" b="1" dirty="0">
                <a:latin typeface="Consolas" panose="020B0609020204030204" pitchFamily="49" charset="0"/>
              </a:rPr>
              <a:t>=</a:t>
            </a:r>
          </a:p>
          <a:p>
            <a:pPr marL="1316038" indent="-633413">
              <a:buAutoNum type="arabicPeriod"/>
            </a:pPr>
            <a:r>
              <a:rPr lang="en-US" sz="3200" dirty="0"/>
              <a:t>Variable value</a:t>
            </a:r>
          </a:p>
          <a:p>
            <a:pPr marL="1316038" indent="-633413">
              <a:buAutoNum type="arabicPeriod"/>
            </a:pPr>
            <a:r>
              <a:rPr lang="en-US" sz="3200" dirty="0"/>
              <a:t>Semi-colon 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marL="682625" indent="0">
              <a:buNone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82625" indent="0">
              <a:buNone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82625" indent="-341313">
              <a:buNone/>
            </a:pPr>
            <a:r>
              <a:rPr lang="en-U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myNewVal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080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Text values and variable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dirty="0"/>
              <a:t>Developers can combine text values and variables that store other text values using the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 sign.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EEF4B-D229-4DE7-B440-B04E58F1C004}"/>
              </a:ext>
            </a:extLst>
          </p:cNvPr>
          <p:cNvSpPr/>
          <p:nvPr/>
        </p:nvSpPr>
        <p:spPr bwMode="auto">
          <a:xfrm>
            <a:off x="381000" y="4686300"/>
            <a:ext cx="5257800" cy="17145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 message will appear?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CC5C5-849C-46B3-AE50-58811872C3DD}"/>
              </a:ext>
            </a:extLst>
          </p:cNvPr>
          <p:cNvSpPr/>
          <p:nvPr/>
        </p:nvSpPr>
        <p:spPr bwMode="auto">
          <a:xfrm>
            <a:off x="6324600" y="4914900"/>
            <a:ext cx="5257800" cy="1257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Hello, Jane</a:t>
            </a:r>
          </a:p>
        </p:txBody>
      </p:sp>
    </p:spTree>
    <p:extLst>
      <p:ext uri="{BB962C8B-B14F-4D97-AF65-F5344CB8AC3E}">
        <p14:creationId xmlns:p14="http://schemas.microsoft.com/office/powerpoint/2010/main" val="103584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7200" dirty="0">
                <a:hlinkClick r:id="rId3"/>
              </a:rPr>
              <a:t>https://jsfiddle.net/6fc5srmv/</a:t>
            </a:r>
            <a:endParaRPr lang="en-US" sz="7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BD3B8-5034-86B8-0DE9-51D3F8AEA1E5}"/>
              </a:ext>
            </a:extLst>
          </p:cNvPr>
          <p:cNvSpPr txBox="1"/>
          <p:nvPr/>
        </p:nvSpPr>
        <p:spPr>
          <a:xfrm>
            <a:off x="422953" y="2514600"/>
            <a:ext cx="11213647" cy="37425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buNone/>
            </a:pP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800" b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petType</a:t>
            </a:r>
            <a:r>
              <a:rPr lang="en-US" sz="2800" b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EDEDED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have a pet "</a:t>
            </a:r>
            <a:r>
              <a:rPr lang="en-US" sz="2800" b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800" b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  <a:t>petType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srgbClr val="EDEDED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2800" b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6E6E6E"/>
                </a:solidFill>
                <a:effectLst/>
                <a:latin typeface="Consolas" panose="020B0609020204030204" pitchFamily="49" charset="0"/>
              </a:rPr>
              <a:t>// this code is COMMENTED :-)</a:t>
            </a:r>
            <a:endParaRPr lang="en-US" sz="2800" b="0" dirty="0">
              <a:solidFill>
                <a:srgbClr val="EDEDED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2800" b="0" dirty="0">
                <a:solidFill>
                  <a:srgbClr val="EDEDED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6E6E6E"/>
                </a:solidFill>
                <a:effectLst/>
                <a:latin typeface="Consolas" panose="020B0609020204030204" pitchFamily="49" charset="0"/>
              </a:rPr>
              <a:t>/* let </a:t>
            </a:r>
            <a:r>
              <a:rPr lang="en-US" sz="2800" b="0" dirty="0" err="1">
                <a:solidFill>
                  <a:srgbClr val="6E6E6E"/>
                </a:solidFill>
                <a:effectLst/>
                <a:latin typeface="Consolas" panose="020B0609020204030204" pitchFamily="49" charset="0"/>
              </a:rPr>
              <a:t>petName</a:t>
            </a:r>
            <a:r>
              <a:rPr lang="en-US" sz="2800" b="0" dirty="0">
                <a:solidFill>
                  <a:srgbClr val="6E6E6E"/>
                </a:solidFill>
                <a:effectLst/>
                <a:latin typeface="Consolas" panose="020B0609020204030204" pitchFamily="49" charset="0"/>
              </a:rPr>
              <a:t> = "Reginald"</a:t>
            </a:r>
            <a:endParaRPr lang="en-US" sz="2800" b="0" dirty="0">
              <a:solidFill>
                <a:srgbClr val="EDEDE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6E6E6E"/>
                </a:solidFill>
                <a:effectLst/>
                <a:latin typeface="Consolas" panose="020B0609020204030204" pitchFamily="49" charset="0"/>
              </a:rPr>
              <a:t>alert("My pet " + </a:t>
            </a:r>
            <a:r>
              <a:rPr lang="en-US" sz="2800" b="0" dirty="0" err="1">
                <a:solidFill>
                  <a:srgbClr val="6E6E6E"/>
                </a:solidFill>
                <a:effectLst/>
                <a:latin typeface="Consolas" panose="020B0609020204030204" pitchFamily="49" charset="0"/>
              </a:rPr>
              <a:t>petType</a:t>
            </a:r>
            <a:r>
              <a:rPr lang="en-US" sz="2800" b="0" dirty="0">
                <a:solidFill>
                  <a:srgbClr val="6E6E6E"/>
                </a:solidFill>
                <a:effectLst/>
                <a:latin typeface="Consolas" panose="020B0609020204030204" pitchFamily="49" charset="0"/>
              </a:rPr>
              <a:t> + " is named " + </a:t>
            </a:r>
            <a:r>
              <a:rPr lang="en-US" sz="2800" b="0" dirty="0" err="1">
                <a:solidFill>
                  <a:srgbClr val="6E6E6E"/>
                </a:solidFill>
                <a:effectLst/>
                <a:latin typeface="Consolas" panose="020B0609020204030204" pitchFamily="49" charset="0"/>
              </a:rPr>
              <a:t>petName</a:t>
            </a:r>
            <a:r>
              <a:rPr lang="en-US" sz="2800" b="0" dirty="0">
                <a:solidFill>
                  <a:srgbClr val="6E6E6E"/>
                </a:solidFill>
                <a:effectLst/>
                <a:latin typeface="Consolas" panose="020B0609020204030204" pitchFamily="49" charset="0"/>
              </a:rPr>
              <a:t>); */</a:t>
            </a:r>
            <a:endParaRPr lang="en-US" sz="2800" b="0" dirty="0">
              <a:solidFill>
                <a:srgbClr val="EDEDED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endParaRPr lang="en-US" sz="28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1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Mini-challenge: update your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/>
              <a:t>Write a program that will say hello to you by name WITHOUT using quotes in the </a:t>
            </a:r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your name were Jane, it should say “Hello, Jane”</a:t>
            </a:r>
          </a:p>
        </p:txBody>
      </p:sp>
    </p:spTree>
    <p:extLst>
      <p:ext uri="{BB962C8B-B14F-4D97-AF65-F5344CB8AC3E}">
        <p14:creationId xmlns:p14="http://schemas.microsoft.com/office/powerpoint/2010/main" val="25032271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6000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greeting = </a:t>
            </a:r>
            <a:r>
              <a:rPr lang="en-US" sz="60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alert(greeting +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0005494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1124</Words>
  <Application>Microsoft Office PowerPoint</Application>
  <PresentationFormat>Widescreen</PresentationFormat>
  <Paragraphs>152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JavaScript Variables</vt:lpstr>
      <vt:lpstr>What are variables?</vt:lpstr>
      <vt:lpstr>What do variables look like?</vt:lpstr>
      <vt:lpstr>Data types</vt:lpstr>
      <vt:lpstr>Review</vt:lpstr>
      <vt:lpstr>Combining Text values and variable values</vt:lpstr>
      <vt:lpstr>Variables example</vt:lpstr>
      <vt:lpstr>Mini-challenge: update your JavaScript</vt:lpstr>
      <vt:lpstr>Solution</vt:lpstr>
      <vt:lpstr>User Input in JavaScript</vt:lpstr>
      <vt:lpstr>Prompt and alert example</vt:lpstr>
      <vt:lpstr>Prompt and alert example</vt:lpstr>
      <vt:lpstr>Mini-challenge: Update your javascript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99</cp:revision>
  <dcterms:created xsi:type="dcterms:W3CDTF">2019-03-11T04:04:09Z</dcterms:created>
  <dcterms:modified xsi:type="dcterms:W3CDTF">2025-08-06T17:39:12Z</dcterms:modified>
</cp:coreProperties>
</file>