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361" r:id="rId2"/>
    <p:sldId id="413" r:id="rId3"/>
    <p:sldId id="362" r:id="rId4"/>
    <p:sldId id="414" r:id="rId5"/>
    <p:sldId id="379" r:id="rId6"/>
    <p:sldId id="418" r:id="rId7"/>
    <p:sldId id="415" r:id="rId8"/>
    <p:sldId id="416" r:id="rId9"/>
    <p:sldId id="417" r:id="rId10"/>
    <p:sldId id="385" r:id="rId11"/>
    <p:sldId id="419" r:id="rId12"/>
    <p:sldId id="420" r:id="rId13"/>
    <p:sldId id="411" r:id="rId14"/>
    <p:sldId id="279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Krona One" panose="020B0604020202020204" charset="0"/>
      <p:regular r:id="rId21"/>
    </p:embeddedFont>
    <p:embeddedFont>
      <p:font typeface="Miriam Libre" panose="00000500000000000000" pitchFamily="2" charset="-79"/>
      <p:regular r:id="rId22"/>
      <p:bold r:id="rId23"/>
    </p:embeddedFont>
    <p:embeddedFont>
      <p:font typeface="Nitti" panose="02000509060000060004" pitchFamily="49" charset="0"/>
      <p:regular r:id="rId24"/>
    </p:embeddedFont>
    <p:embeddedFont>
      <p:font typeface="Rockwell Extra Bold" panose="02060903040505020403" pitchFamily="18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xwell" initials="JM" lastIdx="1" clrIdx="0">
    <p:extLst>
      <p:ext uri="{19B8F6BF-5375-455C-9EA6-DF929625EA0E}">
        <p15:presenceInfo xmlns:p15="http://schemas.microsoft.com/office/powerpoint/2012/main" userId="S::Joseph.Maxwell@hyland.com::81b9e37d-9426-4999-a489-1cb52182b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B9"/>
    <a:srgbClr val="FF656D"/>
    <a:srgbClr val="5F4D43"/>
    <a:srgbClr val="FFE481"/>
    <a:srgbClr val="605A42"/>
    <a:srgbClr val="4F4537"/>
    <a:srgbClr val="FFFFFF"/>
    <a:srgbClr val="54463E"/>
    <a:srgbClr val="FCBBBE"/>
    <a:srgbClr val="4D5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75911" autoAdjust="0"/>
  </p:normalViewPr>
  <p:slideViewPr>
    <p:cSldViewPr snapToGrid="0">
      <p:cViewPr varScale="1">
        <p:scale>
          <a:sx n="109" d="100"/>
          <a:sy n="109" d="100"/>
        </p:scale>
        <p:origin x="157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850" dirty="0">
                <a:solidFill>
                  <a:srgbClr val="5F7D96"/>
                </a:solidFill>
              </a:rPr>
              <a:t>This lesson is going to cover arrays – what they are, why we need them, and how to use them!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198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Now let’s actually take a look at the code in action!</a:t>
            </a:r>
          </a:p>
          <a:p>
            <a:endParaRPr lang="en-US" b="0" dirty="0"/>
          </a:p>
          <a:p>
            <a:pPr marL="158750" indent="0">
              <a:buNone/>
            </a:pPr>
            <a:r>
              <a:rPr lang="en-US" b="0" dirty="0"/>
              <a:t>Walk through this example in Replit. Ask the students how they might change the number of times the alert repeats. Ask them how to change the message, ask them for a new mantra or aphorism.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8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can prevent this with loops!</a:t>
            </a:r>
          </a:p>
          <a:p>
            <a:r>
              <a:rPr lang="en-US" dirty="0"/>
              <a:t>Loops allow developers to repeat code programmatically. This means they only have to write it once!</a:t>
            </a:r>
          </a:p>
          <a:p>
            <a:r>
              <a:rPr lang="en-US" dirty="0"/>
              <a:t>Let’s take a look at an example of a real life loop. See if you can catch when the clip starts to repeat. [play the video for about 2 mins]</a:t>
            </a:r>
          </a:p>
          <a:p>
            <a:r>
              <a:rPr lang="en-US" dirty="0"/>
              <a:t>Statements can be repeated a certain number of times using a for loop!</a:t>
            </a:r>
          </a:p>
        </p:txBody>
      </p:sp>
    </p:spTree>
    <p:extLst>
      <p:ext uri="{BB962C8B-B14F-4D97-AF65-F5344CB8AC3E}">
        <p14:creationId xmlns:p14="http://schemas.microsoft.com/office/powerpoint/2010/main" val="279922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can prevent this with loops!</a:t>
            </a:r>
          </a:p>
          <a:p>
            <a:r>
              <a:rPr lang="en-US" dirty="0"/>
              <a:t>Loops allow developers to repeat code programmatically. This means they only have to write it once!</a:t>
            </a:r>
          </a:p>
          <a:p>
            <a:r>
              <a:rPr lang="en-US" dirty="0"/>
              <a:t>Let’s take a look at an example of a real life loop. See if you can catch when the clip starts to repeat. [play the video for about 2 mins]</a:t>
            </a:r>
          </a:p>
          <a:p>
            <a:r>
              <a:rPr lang="en-US" dirty="0"/>
              <a:t>Statements can be repeated a certain number of times using a for loop!</a:t>
            </a:r>
          </a:p>
        </p:txBody>
      </p:sp>
    </p:spTree>
    <p:extLst>
      <p:ext uri="{BB962C8B-B14F-4D97-AF65-F5344CB8AC3E}">
        <p14:creationId xmlns:p14="http://schemas.microsoft.com/office/powerpoint/2010/main" val="377652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Now let’s revisit take that code and revisit the warm-up. In this version, we can make the count as high as we want just by changing one number!</a:t>
            </a:r>
          </a:p>
          <a:p>
            <a:endParaRPr lang="en-US" b="0" dirty="0"/>
          </a:p>
          <a:p>
            <a:pPr marL="158750" indent="0">
              <a:buNone/>
            </a:pPr>
            <a:r>
              <a:rPr lang="en-US" b="0" dirty="0"/>
              <a:t>Change the number of times the loop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3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Does anyone have any questions? </a:t>
            </a:r>
            <a:r>
              <a:rPr lang="en-US" dirty="0"/>
              <a:t>Thanks!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does this look like?</a:t>
            </a:r>
            <a:endParaRPr lang="en-US" b="0" dirty="0"/>
          </a:p>
          <a:p>
            <a:r>
              <a:rPr lang="en-US" b="0" dirty="0"/>
              <a:t>It’s a list (or collection of ingredients! </a:t>
            </a:r>
            <a:r>
              <a:rPr lang="en-US" b="1" dirty="0"/>
              <a:t>Can anyone guess what these ingredients make? </a:t>
            </a:r>
            <a:r>
              <a:rPr lang="en-US" b="0" dirty="0"/>
              <a:t>Pizza!</a:t>
            </a:r>
          </a:p>
        </p:txBody>
      </p:sp>
    </p:spTree>
    <p:extLst>
      <p:ext uri="{BB962C8B-B14F-4D97-AF65-F5344CB8AC3E}">
        <p14:creationId xmlns:p14="http://schemas.microsoft.com/office/powerpoint/2010/main" val="22561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i="0" dirty="0"/>
              <a:t>So, </a:t>
            </a:r>
            <a:r>
              <a:rPr lang="en-US" b="1" i="0" dirty="0"/>
              <a:t>does anyone know what an array is? </a:t>
            </a:r>
            <a:r>
              <a:rPr lang="en-US" b="0" i="0" dirty="0"/>
              <a:t>Just in English, not in programming.</a:t>
            </a:r>
          </a:p>
          <a:p>
            <a:pPr marL="457200" indent="-298450"/>
            <a:r>
              <a:rPr lang="en-US" b="0" i="0" dirty="0"/>
              <a:t>In English, an array is a group, or </a:t>
            </a:r>
            <a:r>
              <a:rPr lang="en-US" b="0" i="1" dirty="0"/>
              <a:t>collection</a:t>
            </a:r>
            <a:r>
              <a:rPr lang="en-US" b="0" i="0" dirty="0"/>
              <a:t>. Here are some example sentences. What about in programming?</a:t>
            </a:r>
          </a:p>
        </p:txBody>
      </p:sp>
    </p:spTree>
    <p:extLst>
      <p:ext uri="{BB962C8B-B14F-4D97-AF65-F5344CB8AC3E}">
        <p14:creationId xmlns:p14="http://schemas.microsoft.com/office/powerpoint/2010/main" val="47062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In programming, an array is basically a list of values – it’s a special kind of variable that contains a list of other values.</a:t>
            </a:r>
          </a:p>
          <a:p>
            <a:pPr marL="457200" indent="-298450"/>
            <a:r>
              <a:rPr lang="en-US" b="1" dirty="0"/>
              <a:t>So what do you think we could store in an array? What types of things would you store in a list?</a:t>
            </a:r>
            <a:endParaRPr lang="en-US" b="0" dirty="0"/>
          </a:p>
          <a:p>
            <a:pPr marL="457200" indent="-298450"/>
            <a:r>
              <a:rPr lang="en-US" b="0" dirty="0"/>
              <a:t>There are a ton of different things these things can store! Top 10 Movies, music playlist, </a:t>
            </a:r>
            <a:r>
              <a:rPr lang="en-US" b="0" dirty="0" err="1"/>
              <a:t>etc</a:t>
            </a:r>
            <a:r>
              <a:rPr lang="en-US" b="0" dirty="0"/>
              <a:t> </a:t>
            </a:r>
            <a:r>
              <a:rPr lang="en-US" b="0" dirty="0" err="1"/>
              <a:t>etc</a:t>
            </a:r>
            <a:r>
              <a:rPr lang="en-US" b="0" dirty="0"/>
              <a:t> </a:t>
            </a:r>
            <a:r>
              <a:rPr lang="en-US" b="0" dirty="0" err="1"/>
              <a:t>etc</a:t>
            </a:r>
            <a:endParaRPr lang="en-US" b="0" dirty="0"/>
          </a:p>
          <a:p>
            <a:pPr marL="457200" indent="-298450"/>
            <a:r>
              <a:rPr lang="en-US" b="0" dirty="0"/>
              <a:t>Even a list of lists of lists – like this Wikipedia page!</a:t>
            </a:r>
            <a:endParaRPr lang="en-US" b="1" dirty="0"/>
          </a:p>
          <a:p>
            <a:pPr marL="457200" indent="-298450"/>
            <a:endParaRPr lang="en-US" b="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41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Now let’s take a look at some syntax (aka the text symbols we’ll need to use to make arrays).</a:t>
            </a:r>
          </a:p>
          <a:p>
            <a:pPr marL="457200" indent="-298450"/>
            <a:r>
              <a:rPr lang="en-US" dirty="0"/>
              <a:t>Two important new symbols – we call these </a:t>
            </a:r>
            <a:r>
              <a:rPr lang="en-US" i="1" dirty="0"/>
              <a:t>square brackets</a:t>
            </a:r>
            <a:r>
              <a:rPr lang="en-US" i="0" dirty="0"/>
              <a:t>. They should be the same place as the curly brackets on your keyboard, but you don’t have to hold down shift!</a:t>
            </a:r>
          </a:p>
          <a:p>
            <a:pPr marL="457200" indent="-298450"/>
            <a:r>
              <a:rPr lang="en-US" i="0" dirty="0"/>
              <a:t>Next is the comma. Hopefully you have seen these before! These three symbols are the only new ones. The rest of the array creation is </a:t>
            </a:r>
            <a:r>
              <a:rPr lang="en-US" i="1" dirty="0"/>
              <a:t>exactly</a:t>
            </a:r>
            <a:r>
              <a:rPr lang="en-US" i="0" dirty="0"/>
              <a:t> the same as creating any other variable!</a:t>
            </a:r>
          </a:p>
          <a:p>
            <a:pPr marL="457200" indent="-298450"/>
            <a:r>
              <a:rPr lang="en-US" i="0" dirty="0"/>
              <a:t>We start with </a:t>
            </a:r>
            <a:r>
              <a:rPr lang="en-US" i="1" dirty="0"/>
              <a:t>let</a:t>
            </a:r>
            <a:r>
              <a:rPr lang="en-US" i="0" dirty="0"/>
              <a:t>, then a variable name and equals sign. </a:t>
            </a:r>
            <a:r>
              <a:rPr lang="en-US" b="1" i="0" dirty="0"/>
              <a:t>Then, what do we have? </a:t>
            </a:r>
            <a:r>
              <a:rPr lang="en-US" b="0" i="0" dirty="0"/>
              <a:t>Square brackets! Then we have a string value, </a:t>
            </a:r>
            <a:r>
              <a:rPr lang="en-US" b="1" i="0" dirty="0"/>
              <a:t>followed by what?</a:t>
            </a:r>
            <a:r>
              <a:rPr lang="en-US" b="0" i="0" dirty="0"/>
              <a:t> A comma! That goes on until the closing square bracket and semi-colon.</a:t>
            </a:r>
          </a:p>
          <a:p>
            <a:pPr marL="457200" indent="-298450"/>
            <a:r>
              <a:rPr lang="en-US" b="0" i="0" dirty="0"/>
              <a:t>What we have in the </a:t>
            </a:r>
            <a:r>
              <a:rPr lang="en-US" b="0" i="1" dirty="0"/>
              <a:t>shop</a:t>
            </a:r>
            <a:r>
              <a:rPr lang="en-US" b="0" i="0" dirty="0"/>
              <a:t> variable now is an array containing 3 items. Each item has an </a:t>
            </a:r>
            <a:r>
              <a:rPr lang="en-US" b="0" i="1" dirty="0"/>
              <a:t>index</a:t>
            </a:r>
            <a:r>
              <a:rPr lang="en-US" b="0" i="0" dirty="0"/>
              <a:t> which we will talk about more soon.</a:t>
            </a:r>
            <a:endParaRPr lang="en-US" b="1" dirty="0"/>
          </a:p>
          <a:p>
            <a:pPr marL="457200" indent="-298450"/>
            <a:endParaRPr lang="en-US" b="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465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can prevent this with loops!</a:t>
            </a:r>
          </a:p>
          <a:p>
            <a:r>
              <a:rPr lang="en-US" dirty="0"/>
              <a:t>Loops allow developers to repeat code programmatically. This means they only have to write it once!</a:t>
            </a:r>
          </a:p>
          <a:p>
            <a:r>
              <a:rPr lang="en-US" dirty="0"/>
              <a:t>Let’s take a look at an example of a real life loop. See if you can catch when the clip starts to repeat. [play the video for about 2 mins]</a:t>
            </a:r>
          </a:p>
          <a:p>
            <a:r>
              <a:rPr lang="en-US" dirty="0"/>
              <a:t>Statements can be repeated a certain number of times using a for loop!</a:t>
            </a:r>
          </a:p>
        </p:txBody>
      </p:sp>
    </p:spTree>
    <p:extLst>
      <p:ext uri="{BB962C8B-B14F-4D97-AF65-F5344CB8AC3E}">
        <p14:creationId xmlns:p14="http://schemas.microsoft.com/office/powerpoint/2010/main" val="358019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can prevent this with loops!</a:t>
            </a:r>
          </a:p>
          <a:p>
            <a:r>
              <a:rPr lang="en-US" dirty="0"/>
              <a:t>Loops allow developers to repeat code programmatically. This means they only have to write it once!</a:t>
            </a:r>
          </a:p>
          <a:p>
            <a:r>
              <a:rPr lang="en-US" dirty="0"/>
              <a:t>Let’s take a look at an example of a real life loop. See if you can catch when the clip starts to repeat. [play the video for about 2 mins]</a:t>
            </a:r>
          </a:p>
          <a:p>
            <a:r>
              <a:rPr lang="en-US" dirty="0"/>
              <a:t>Statements can be repeated a certain number of times using a for loop!</a:t>
            </a:r>
          </a:p>
        </p:txBody>
      </p:sp>
    </p:spTree>
    <p:extLst>
      <p:ext uri="{BB962C8B-B14F-4D97-AF65-F5344CB8AC3E}">
        <p14:creationId xmlns:p14="http://schemas.microsoft.com/office/powerpoint/2010/main" val="416397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can prevent this with loops!</a:t>
            </a:r>
          </a:p>
          <a:p>
            <a:r>
              <a:rPr lang="en-US" dirty="0"/>
              <a:t>Loops allow developers to repeat code programmatically. This means they only have to write it once!</a:t>
            </a:r>
          </a:p>
          <a:p>
            <a:r>
              <a:rPr lang="en-US" dirty="0"/>
              <a:t>Let’s take a look at an example of a real life loop. See if you can catch when the clip starts to repeat. [play the video for about 2 mins]</a:t>
            </a:r>
          </a:p>
          <a:p>
            <a:r>
              <a:rPr lang="en-US" dirty="0"/>
              <a:t>Statements can be repeated a certain number of times using a for loop!</a:t>
            </a:r>
          </a:p>
        </p:txBody>
      </p:sp>
    </p:spTree>
    <p:extLst>
      <p:ext uri="{BB962C8B-B14F-4D97-AF65-F5344CB8AC3E}">
        <p14:creationId xmlns:p14="http://schemas.microsoft.com/office/powerpoint/2010/main" val="198143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can prevent this with loops!</a:t>
            </a:r>
          </a:p>
          <a:p>
            <a:r>
              <a:rPr lang="en-US" dirty="0"/>
              <a:t>Loops allow developers to repeat code programmatically. This means they only have to write it once!</a:t>
            </a:r>
          </a:p>
          <a:p>
            <a:r>
              <a:rPr lang="en-US" dirty="0"/>
              <a:t>Let’s take a look at an example of a real life loop. See if you can catch when the clip starts to repeat. [play the video for about 2 mins]</a:t>
            </a:r>
          </a:p>
          <a:p>
            <a:r>
              <a:rPr lang="en-US" dirty="0"/>
              <a:t>Statements can be repeated a certain number of times using a for loop!</a:t>
            </a:r>
          </a:p>
        </p:txBody>
      </p:sp>
    </p:spTree>
    <p:extLst>
      <p:ext uri="{BB962C8B-B14F-4D97-AF65-F5344CB8AC3E}">
        <p14:creationId xmlns:p14="http://schemas.microsoft.com/office/powerpoint/2010/main" val="240150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1" r:id="rId3"/>
    <p:sldLayoutId id="2147483671" r:id="rId4"/>
    <p:sldLayoutId id="2147483673" r:id="rId5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Arrays#script.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tEmJeojY0I?feature=oembed" TargetMode="Externa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tEmJeojY0I?feature=oembed" TargetMode="Externa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ArraysLoop#script.j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lists_of_lis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tEmJeojY0I?feature=oembed" TargetMode="Externa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tEmJeojY0I?feature=oembed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tEmJeojY0I?feature=oembed" TargetMode="Externa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tEmJeojY0I?feature=oembed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0" dirty="0"/>
              <a:t>Arrays</a:t>
            </a:r>
            <a:endParaRPr sz="11500" dirty="0">
              <a:solidFill>
                <a:schemeClr val="accent4">
                  <a:lumMod val="60000"/>
                  <a:lumOff val="40000"/>
                </a:schemeClr>
              </a:solidFill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17062" y="3854205"/>
            <a:ext cx="4152600" cy="599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Hy-Tech Club: Web 102</a:t>
            </a:r>
            <a:endParaRPr sz="2400"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11047" y="3760197"/>
            <a:ext cx="746555" cy="746555"/>
            <a:chOff x="4724400" y="2057400"/>
            <a:chExt cx="2743200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9202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AE00-D688-47A2-9EC4-27032CAA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Example: Sorting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493BE-DD05-483F-BC81-B5F6273BC737}"/>
              </a:ext>
            </a:extLst>
          </p:cNvPr>
          <p:cNvSpPr/>
          <p:nvPr/>
        </p:nvSpPr>
        <p:spPr>
          <a:xfrm>
            <a:off x="720000" y="1430448"/>
            <a:ext cx="7704000" cy="3096285"/>
          </a:xfrm>
          <a:prstGeom prst="rect">
            <a:avLst/>
          </a:prstGeom>
          <a:solidFill>
            <a:srgbClr val="00B1F0"/>
          </a:solidFill>
          <a:ln>
            <a:solidFill>
              <a:srgbClr val="008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0B9"/>
                </a:solidFill>
                <a:latin typeface="Miriam Libre" panose="00000500000000000000" pitchFamily="2" charset="-79"/>
                <a:cs typeface="Miriam Libre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https://replit.com/@HylandOutreach/Arrays#script.js</a:t>
            </a:r>
            <a:endParaRPr lang="en-US" sz="6000" dirty="0">
              <a:solidFill>
                <a:srgbClr val="FFF0B9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887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344-B41A-48E9-BA7B-F61E0F45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Arrays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251B-FD93-45BB-A1EB-7574846DC10B}"/>
              </a:ext>
            </a:extLst>
          </p:cNvPr>
          <p:cNvSpPr/>
          <p:nvPr/>
        </p:nvSpPr>
        <p:spPr>
          <a:xfrm>
            <a:off x="604700" y="1370399"/>
            <a:ext cx="7934599" cy="57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Loops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allow developers to repeat code 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programmatically!</a:t>
            </a:r>
          </a:p>
        </p:txBody>
      </p:sp>
      <p:pic>
        <p:nvPicPr>
          <p:cNvPr id="6" name="Online Media 5" title="Nathan For You - The &quot;I Love You&quot; Loop">
            <a:hlinkClick r:id="" action="ppaction://media"/>
            <a:extLst>
              <a:ext uri="{FF2B5EF4-FFF2-40B4-BE49-F238E27FC236}">
                <a16:creationId xmlns:a16="http://schemas.microsoft.com/office/drawing/2014/main" id="{391E4828-0BEB-4C99-8962-7363070DBF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000" y="1943099"/>
            <a:ext cx="4632536" cy="2617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49D066-6B02-4AF1-A44C-98728162CFF8}"/>
              </a:ext>
            </a:extLst>
          </p:cNvPr>
          <p:cNvSpPr/>
          <p:nvPr/>
        </p:nvSpPr>
        <p:spPr>
          <a:xfrm>
            <a:off x="5467836" y="1943099"/>
            <a:ext cx="3071463" cy="2617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Statements can be repeated a certain number of times using a </a:t>
            </a:r>
            <a:r>
              <a:rPr lang="en-US" sz="4800" b="1" dirty="0">
                <a:solidFill>
                  <a:schemeClr val="tx2"/>
                </a:solidFill>
                <a:latin typeface="Nitti" panose="02000509060000060004" pitchFamily="49" charset="0"/>
                <a:ea typeface="MingLiU" panose="02020509000000000000" pitchFamily="49" charset="-120"/>
                <a:cs typeface="Dubai Light" panose="020B0303030403030204" pitchFamily="34" charset="-78"/>
              </a:rPr>
              <a:t>for</a:t>
            </a:r>
            <a:r>
              <a:rPr lang="en-US" sz="4800" dirty="0">
                <a:solidFill>
                  <a:schemeClr val="tx2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loop</a:t>
            </a:r>
            <a:endParaRPr lang="en-US" sz="2800" dirty="0">
              <a:solidFill>
                <a:schemeClr val="tx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5419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344-B41A-48E9-BA7B-F61E0F45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Arrays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251B-FD93-45BB-A1EB-7574846DC10B}"/>
              </a:ext>
            </a:extLst>
          </p:cNvPr>
          <p:cNvSpPr/>
          <p:nvPr/>
        </p:nvSpPr>
        <p:spPr>
          <a:xfrm>
            <a:off x="604700" y="1370399"/>
            <a:ext cx="7934599" cy="57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Loops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allow developers to repeat code 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programmatically!</a:t>
            </a:r>
          </a:p>
        </p:txBody>
      </p:sp>
      <p:pic>
        <p:nvPicPr>
          <p:cNvPr id="6" name="Online Media 5" title="Nathan For You - The &quot;I Love You&quot; Loop">
            <a:hlinkClick r:id="" action="ppaction://media"/>
            <a:extLst>
              <a:ext uri="{FF2B5EF4-FFF2-40B4-BE49-F238E27FC236}">
                <a16:creationId xmlns:a16="http://schemas.microsoft.com/office/drawing/2014/main" id="{391E4828-0BEB-4C99-8962-7363070DBF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000" y="1943099"/>
            <a:ext cx="4632536" cy="2617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49D066-6B02-4AF1-A44C-98728162CFF8}"/>
              </a:ext>
            </a:extLst>
          </p:cNvPr>
          <p:cNvSpPr/>
          <p:nvPr/>
        </p:nvSpPr>
        <p:spPr>
          <a:xfrm>
            <a:off x="5467836" y="1943099"/>
            <a:ext cx="3071463" cy="2617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Statements can be repeated a certain number of times using a </a:t>
            </a:r>
            <a:r>
              <a:rPr lang="en-US" sz="4800" b="1" dirty="0">
                <a:solidFill>
                  <a:schemeClr val="tx2"/>
                </a:solidFill>
                <a:latin typeface="Nitti" panose="02000509060000060004" pitchFamily="49" charset="0"/>
                <a:ea typeface="MingLiU" panose="02020509000000000000" pitchFamily="49" charset="-120"/>
                <a:cs typeface="Dubai Light" panose="020B0303030403030204" pitchFamily="34" charset="-78"/>
              </a:rPr>
              <a:t>for</a:t>
            </a:r>
            <a:r>
              <a:rPr lang="en-US" sz="4800" dirty="0">
                <a:solidFill>
                  <a:schemeClr val="tx2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loop</a:t>
            </a:r>
            <a:endParaRPr lang="en-US" sz="2800" dirty="0">
              <a:solidFill>
                <a:schemeClr val="tx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77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4E5A6-1128-4DCC-86FF-9C6418D2E560}"/>
              </a:ext>
            </a:extLst>
          </p:cNvPr>
          <p:cNvSpPr/>
          <p:nvPr/>
        </p:nvSpPr>
        <p:spPr>
          <a:xfrm>
            <a:off x="4279329" y="3856904"/>
            <a:ext cx="4187687" cy="55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AE00-D688-47A2-9EC4-27032CAA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Example: Looping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493BE-DD05-483F-BC81-B5F6273BC737}"/>
              </a:ext>
            </a:extLst>
          </p:cNvPr>
          <p:cNvSpPr/>
          <p:nvPr/>
        </p:nvSpPr>
        <p:spPr>
          <a:xfrm>
            <a:off x="720000" y="1430448"/>
            <a:ext cx="7704000" cy="3096285"/>
          </a:xfrm>
          <a:prstGeom prst="rect">
            <a:avLst/>
          </a:prstGeom>
          <a:solidFill>
            <a:srgbClr val="00B1F0"/>
          </a:solidFill>
          <a:ln>
            <a:solidFill>
              <a:srgbClr val="008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rgbClr val="FFF0B9"/>
                </a:solidFill>
                <a:latin typeface="Miriam Libre" panose="00000500000000000000" pitchFamily="2" charset="-79"/>
                <a:cs typeface="Miriam Libre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https://replit.com/@HylandOutreach/ArraysLoop#script.js</a:t>
            </a:r>
            <a:endParaRPr lang="en-US" sz="6000" u="sng" dirty="0">
              <a:solidFill>
                <a:srgbClr val="FFF0B9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399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693494" y="2122164"/>
            <a:ext cx="7171671" cy="418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QUESTIONS DO YOU HAVE?</a:t>
            </a:r>
            <a:endParaRPr sz="2400"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693494" y="1305339"/>
            <a:ext cx="6601723" cy="856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279329" y="3856904"/>
            <a:ext cx="4187687" cy="55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E0BAF1-9ED2-4C01-9F14-3F64193327FE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C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0D951-B440-4B9A-8A6E-4697F9B0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34" y="700808"/>
            <a:ext cx="4192157" cy="4083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1B4C8-6DC8-457C-A7A3-B385A2594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30" y="1466133"/>
            <a:ext cx="4034874" cy="3027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3E7466-6517-4496-8526-E861E4AD8697}"/>
              </a:ext>
            </a:extLst>
          </p:cNvPr>
          <p:cNvSpPr txBox="1"/>
          <p:nvPr/>
        </p:nvSpPr>
        <p:spPr>
          <a:xfrm>
            <a:off x="330750" y="671094"/>
            <a:ext cx="403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656D"/>
                </a:solidFill>
                <a:latin typeface="Rockwell Extra Bold" panose="02060903040505020403" pitchFamily="18" charset="0"/>
              </a:rPr>
              <a:t>INGREDIENTS</a:t>
            </a:r>
            <a:endParaRPr lang="en-US" sz="4800" dirty="0">
              <a:solidFill>
                <a:srgbClr val="FF656D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8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641-7D58-43ED-A42F-431151A5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🍕🍕 An Array of Ingredients 🍕🍕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667B-61B4-4815-B368-8751BF41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272243"/>
            <a:ext cx="7704000" cy="2216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Buy Bulk - Olive Oil - Extra Virgin Organic - Pail (18 kg) | Jedwards  International">
            <a:extLst>
              <a:ext uri="{FF2B5EF4-FFF2-40B4-BE49-F238E27FC236}">
                <a16:creationId xmlns:a16="http://schemas.microsoft.com/office/drawing/2014/main" id="{BBD4A868-147C-4076-9597-2B18CA62A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14017" r="13589" b="12724"/>
          <a:stretch/>
        </p:blipFill>
        <p:spPr bwMode="auto">
          <a:xfrm>
            <a:off x="720000" y="1400230"/>
            <a:ext cx="659422" cy="69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talian Herb Seasoning - Spice Islands">
            <a:extLst>
              <a:ext uri="{FF2B5EF4-FFF2-40B4-BE49-F238E27FC236}">
                <a16:creationId xmlns:a16="http://schemas.microsoft.com/office/drawing/2014/main" id="{AFE485BB-990C-4A21-B20E-DE3E133EB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27094"/>
          <a:stretch/>
        </p:blipFill>
        <p:spPr bwMode="auto">
          <a:xfrm>
            <a:off x="1933159" y="1343785"/>
            <a:ext cx="386397" cy="8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dy-to-Use Minced Garlic - Spice World">
            <a:extLst>
              <a:ext uri="{FF2B5EF4-FFF2-40B4-BE49-F238E27FC236}">
                <a16:creationId xmlns:a16="http://schemas.microsoft.com/office/drawing/2014/main" id="{0801B6F7-21AC-479D-BC7A-B49137A9E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294" y="1289924"/>
            <a:ext cx="1119682" cy="8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cci Farms">
            <a:extLst>
              <a:ext uri="{FF2B5EF4-FFF2-40B4-BE49-F238E27FC236}">
                <a16:creationId xmlns:a16="http://schemas.microsoft.com/office/drawing/2014/main" id="{F7EA7182-2C87-4722-95FE-82340886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45" y="1277466"/>
            <a:ext cx="1450731" cy="9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REDDED MOZZARELLA -CHEDDAR CHEESE BLEND, 27%M.F. 42%MOIST., 2X3KG |  Agropur Solutions">
            <a:extLst>
              <a:ext uri="{FF2B5EF4-FFF2-40B4-BE49-F238E27FC236}">
                <a16:creationId xmlns:a16="http://schemas.microsoft.com/office/drawing/2014/main" id="{4EC20026-6D9B-454B-8579-842C8A08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t="21411" r="13931" b="5769"/>
          <a:stretch/>
        </p:blipFill>
        <p:spPr bwMode="auto">
          <a:xfrm>
            <a:off x="5869160" y="1301931"/>
            <a:ext cx="1427081" cy="91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l Purpose Flour - Bread Flours - Gold Medal Flour">
            <a:extLst>
              <a:ext uri="{FF2B5EF4-FFF2-40B4-BE49-F238E27FC236}">
                <a16:creationId xmlns:a16="http://schemas.microsoft.com/office/drawing/2014/main" id="{385C2852-30AD-4D3E-A38C-A2B28680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55" y="1343785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7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844B-1187-4000-9531-1CB06F36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Programming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D2B7F-8C22-4A1B-9228-16A64B8FAED9}"/>
              </a:ext>
            </a:extLst>
          </p:cNvPr>
          <p:cNvSpPr/>
          <p:nvPr/>
        </p:nvSpPr>
        <p:spPr>
          <a:xfrm>
            <a:off x="685313" y="1370399"/>
            <a:ext cx="7773373" cy="73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An </a:t>
            </a:r>
            <a:r>
              <a:rPr lang="en-US" sz="28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array</a:t>
            </a:r>
            <a:r>
              <a:rPr lang="en-US" sz="28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is a special kind of variable that points to a </a:t>
            </a:r>
            <a:r>
              <a:rPr lang="en-US" sz="28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of multiple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AA85FE-199D-4F50-9B89-A6552B899CC2}"/>
              </a:ext>
            </a:extLst>
          </p:cNvPr>
          <p:cNvSpPr/>
          <p:nvPr/>
        </p:nvSpPr>
        <p:spPr>
          <a:xfrm>
            <a:off x="720000" y="3033346"/>
            <a:ext cx="2260591" cy="145952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So what can you store in an array?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CC311-654E-499D-B93F-A8FC190F21EF}"/>
              </a:ext>
            </a:extLst>
          </p:cNvPr>
          <p:cNvSpPr/>
          <p:nvPr/>
        </p:nvSpPr>
        <p:spPr>
          <a:xfrm>
            <a:off x="1098070" y="2370126"/>
            <a:ext cx="1697884" cy="40324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Top 10 Movies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1822F-5798-481D-84AC-78C089880A6B}"/>
              </a:ext>
            </a:extLst>
          </p:cNvPr>
          <p:cNvSpPr/>
          <p:nvPr/>
        </p:nvSpPr>
        <p:spPr>
          <a:xfrm>
            <a:off x="3175985" y="3802672"/>
            <a:ext cx="1697884" cy="40324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Music Playlist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B41FC-A0D7-4A33-A79B-1A91E6ED8BE2}"/>
              </a:ext>
            </a:extLst>
          </p:cNvPr>
          <p:cNvSpPr/>
          <p:nvPr/>
        </p:nvSpPr>
        <p:spPr>
          <a:xfrm>
            <a:off x="3504231" y="3154972"/>
            <a:ext cx="2412992" cy="40324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Tweets in a Timeline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E26DAA-FAE2-40BE-85BD-DA95E1366F06}"/>
              </a:ext>
            </a:extLst>
          </p:cNvPr>
          <p:cNvSpPr/>
          <p:nvPr/>
        </p:nvSpPr>
        <p:spPr>
          <a:xfrm>
            <a:off x="3175985" y="2497612"/>
            <a:ext cx="1519107" cy="40324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To-Do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72611-0D82-4175-A5F2-238282317460}"/>
              </a:ext>
            </a:extLst>
          </p:cNvPr>
          <p:cNvSpPr/>
          <p:nvPr/>
        </p:nvSpPr>
        <p:spPr>
          <a:xfrm>
            <a:off x="5157669" y="4021878"/>
            <a:ext cx="2260591" cy="40324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Recipe Ingredients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16405-E19C-4E15-BC97-885EB8EB2E2B}"/>
              </a:ext>
            </a:extLst>
          </p:cNvPr>
          <p:cNvSpPr/>
          <p:nvPr/>
        </p:nvSpPr>
        <p:spPr>
          <a:xfrm>
            <a:off x="5292726" y="2339149"/>
            <a:ext cx="1934793" cy="40324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Shop Inventory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A6102-0174-4555-B050-A2692100851C}"/>
              </a:ext>
            </a:extLst>
          </p:cNvPr>
          <p:cNvSpPr/>
          <p:nvPr/>
        </p:nvSpPr>
        <p:spPr>
          <a:xfrm>
            <a:off x="6057903" y="3467587"/>
            <a:ext cx="1697884" cy="40324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Team Roster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5C99E-7B15-4F15-88D3-52F3D6FFF21B}"/>
              </a:ext>
            </a:extLst>
          </p:cNvPr>
          <p:cNvSpPr/>
          <p:nvPr/>
        </p:nvSpPr>
        <p:spPr>
          <a:xfrm>
            <a:off x="6260123" y="2895404"/>
            <a:ext cx="2163877" cy="40324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Miriam Libre" panose="00000500000000000000" pitchFamily="2" charset="-79"/>
                <a:cs typeface="Miriam Libre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lists of lists</a:t>
            </a:r>
            <a:endParaRPr lang="en-US" sz="1600" dirty="0">
              <a:solidFill>
                <a:schemeClr val="accent4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557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844B-1187-4000-9531-1CB06F36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73372" cy="572700"/>
          </a:xfrm>
        </p:spPr>
        <p:txBody>
          <a:bodyPr/>
          <a:lstStyle/>
          <a:p>
            <a:r>
              <a:rPr lang="en-US" dirty="0"/>
              <a:t>Creating an Array – New Syntax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76CA7D3-6A34-4288-AE71-CAF76DDB8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07577"/>
              </p:ext>
            </p:extLst>
          </p:nvPr>
        </p:nvGraphicFramePr>
        <p:xfrm>
          <a:off x="685314" y="3624832"/>
          <a:ext cx="7773373" cy="914400"/>
        </p:xfrm>
        <a:graphic>
          <a:graphicData uri="http://schemas.openxmlformats.org/drawingml/2006/table">
            <a:tbl>
              <a:tblPr firstRow="1" bandRow="1">
                <a:tableStyleId>{917088DE-29B3-4A1C-9BD6-51BBB168883E}</a:tableStyleId>
              </a:tblPr>
              <a:tblGrid>
                <a:gridCol w="1208141">
                  <a:extLst>
                    <a:ext uri="{9D8B030D-6E8A-4147-A177-3AD203B41FA5}">
                      <a16:colId xmlns:a16="http://schemas.microsoft.com/office/drawing/2014/main" val="524885633"/>
                    </a:ext>
                  </a:extLst>
                </a:gridCol>
                <a:gridCol w="1893454">
                  <a:extLst>
                    <a:ext uri="{9D8B030D-6E8A-4147-A177-3AD203B41FA5}">
                      <a16:colId xmlns:a16="http://schemas.microsoft.com/office/drawing/2014/main" val="2809419053"/>
                    </a:ext>
                  </a:extLst>
                </a:gridCol>
                <a:gridCol w="2218902">
                  <a:extLst>
                    <a:ext uri="{9D8B030D-6E8A-4147-A177-3AD203B41FA5}">
                      <a16:colId xmlns:a16="http://schemas.microsoft.com/office/drawing/2014/main" val="1027943012"/>
                    </a:ext>
                  </a:extLst>
                </a:gridCol>
                <a:gridCol w="2452876">
                  <a:extLst>
                    <a:ext uri="{9D8B030D-6E8A-4147-A177-3AD203B41FA5}">
                      <a16:colId xmlns:a16="http://schemas.microsoft.com/office/drawing/2014/main" val="2832138939"/>
                    </a:ext>
                  </a:extLst>
                </a:gridCol>
              </a:tblGrid>
              <a:tr h="4056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5F4D43"/>
                          </a:solidFill>
                          <a:latin typeface="Miriam Libre" panose="00000500000000000000" pitchFamily="2" charset="-79"/>
                          <a:cs typeface="Miriam Libre" panose="00000500000000000000" pitchFamily="2" charset="-79"/>
                        </a:rPr>
                        <a:t>Index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5F4D43"/>
                          </a:solidFill>
                          <a:latin typeface="Miriam Libre" panose="00000500000000000000" pitchFamily="2" charset="-79"/>
                          <a:cs typeface="Miriam Libre" panose="00000500000000000000" pitchFamily="2" charset="-79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5F4D43"/>
                          </a:solidFill>
                          <a:latin typeface="Miriam Libre" panose="00000500000000000000" pitchFamily="2" charset="-79"/>
                          <a:cs typeface="Miriam Libre" panose="00000500000000000000" pitchFamily="2" charset="-79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5F4D43"/>
                          </a:solidFill>
                          <a:latin typeface="Miriam Libre" panose="00000500000000000000" pitchFamily="2" charset="-79"/>
                          <a:cs typeface="Miriam Libre" panose="00000500000000000000" pitchFamily="2" charset="-79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60801"/>
                  </a:ext>
                </a:extLst>
              </a:tr>
              <a:tr h="4056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0B9"/>
                          </a:solidFill>
                          <a:latin typeface="Miriam Libre" panose="00000500000000000000" pitchFamily="2" charset="-79"/>
                          <a:cs typeface="Miriam Libre" panose="00000500000000000000" pitchFamily="2" charset="-79"/>
                        </a:rPr>
                        <a:t>Value</a:t>
                      </a:r>
                      <a:endParaRPr lang="en-US" sz="2400" b="1" dirty="0">
                        <a:solidFill>
                          <a:srgbClr val="FFF0B9"/>
                        </a:solidFill>
                        <a:latin typeface="Miriam Libre" panose="00000500000000000000" pitchFamily="2" charset="-79"/>
                        <a:cs typeface="Miriam Libre" panose="00000500000000000000" pitchFamily="2" charset="-79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4D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F0B9"/>
                          </a:solidFill>
                          <a:effectLst/>
                          <a:latin typeface="Consolas" panose="020B0609020204030204" pitchFamily="49" charset="0"/>
                        </a:rPr>
                        <a:t>"MILK"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4D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F0B9"/>
                          </a:solidFill>
                          <a:effectLst/>
                          <a:latin typeface="Consolas" panose="020B0609020204030204" pitchFamily="49" charset="0"/>
                        </a:rPr>
                        <a:t>"EGGS"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4D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F0B9"/>
                          </a:solidFill>
                          <a:effectLst/>
                          <a:latin typeface="Consolas" panose="020B0609020204030204" pitchFamily="49" charset="0"/>
                        </a:rPr>
                        <a:t>"CHEESE"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4D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34945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D434BCF-012E-4807-BB51-34096AA70D09}"/>
              </a:ext>
            </a:extLst>
          </p:cNvPr>
          <p:cNvSpPr/>
          <p:nvPr/>
        </p:nvSpPr>
        <p:spPr>
          <a:xfrm>
            <a:off x="685314" y="1460186"/>
            <a:ext cx="2245044" cy="12133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>
                <a:solidFill>
                  <a:srgbClr val="FFF0B9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Square Brackets</a:t>
            </a:r>
            <a:endParaRPr lang="en-US" sz="1000" b="1" u="sng" dirty="0">
              <a:solidFill>
                <a:srgbClr val="FFF0B9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  <a:cs typeface="Miriam Libre" panose="00000500000000000000" pitchFamily="2" charset="-79"/>
              </a:rPr>
              <a:t>[</a:t>
            </a:r>
            <a:r>
              <a:rPr lang="en-US" sz="3600" dirty="0">
                <a:solidFill>
                  <a:srgbClr val="FFF0B9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400" dirty="0">
                <a:solidFill>
                  <a:srgbClr val="FFF0B9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and</a:t>
            </a:r>
            <a:r>
              <a:rPr lang="en-US" sz="3600" dirty="0">
                <a:solidFill>
                  <a:srgbClr val="FFF0B9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  <a:cs typeface="Miriam Libre" panose="00000500000000000000" pitchFamily="2" charset="-79"/>
              </a:rPr>
              <a:t>]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Miriam Libre" panose="00000500000000000000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51DC5B-6D23-4EDD-A766-300BEB7453C9}"/>
              </a:ext>
            </a:extLst>
          </p:cNvPr>
          <p:cNvSpPr/>
          <p:nvPr/>
        </p:nvSpPr>
        <p:spPr>
          <a:xfrm>
            <a:off x="3082387" y="1460186"/>
            <a:ext cx="1615340" cy="12133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>
                <a:solidFill>
                  <a:srgbClr val="FFF0B9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Comma</a:t>
            </a:r>
            <a:endParaRPr lang="en-US" sz="1600" b="1" u="sng" dirty="0">
              <a:solidFill>
                <a:srgbClr val="FFF0B9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  <a:cs typeface="Miriam Libre" panose="00000500000000000000" pitchFamily="2" charset="-79"/>
              </a:rPr>
              <a:t>,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Miriam Libre" panose="00000500000000000000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3C337-C9C4-4134-BD04-F874C37D052F}"/>
              </a:ext>
            </a:extLst>
          </p:cNvPr>
          <p:cNvSpPr/>
          <p:nvPr/>
        </p:nvSpPr>
        <p:spPr>
          <a:xfrm>
            <a:off x="685314" y="2880852"/>
            <a:ext cx="7773372" cy="572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656D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D4BE98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F0B9"/>
                </a:solidFill>
                <a:latin typeface="Consolas" panose="020B0609020204030204" pitchFamily="49" charset="0"/>
              </a:rPr>
              <a:t>shop</a:t>
            </a:r>
            <a:r>
              <a:rPr lang="en-US" sz="2800" dirty="0">
                <a:solidFill>
                  <a:srgbClr val="D4BE98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656D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BE98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"MILK"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D4BE98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"EGGS"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D4BE98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"CHEESE"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FFF0B9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050" name="Picture 2" descr="Spongebob Squarepants - Floating Shopping List - YouTube">
            <a:extLst>
              <a:ext uri="{FF2B5EF4-FFF2-40B4-BE49-F238E27FC236}">
                <a16:creationId xmlns:a16="http://schemas.microsoft.com/office/drawing/2014/main" id="{8D27ED0A-2357-4BD0-B276-8CB14D5A2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9675" r="2880" b="15639"/>
          <a:stretch/>
        </p:blipFill>
        <p:spPr bwMode="auto">
          <a:xfrm>
            <a:off x="6360796" y="1460129"/>
            <a:ext cx="2097890" cy="127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oating Shopping List | Joke Battles Wikia | Fandom">
            <a:extLst>
              <a:ext uri="{FF2B5EF4-FFF2-40B4-BE49-F238E27FC236}">
                <a16:creationId xmlns:a16="http://schemas.microsoft.com/office/drawing/2014/main" id="{75C0311F-6D09-480A-BAE3-537495000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1"/>
          <a:stretch/>
        </p:blipFill>
        <p:spPr bwMode="auto">
          <a:xfrm>
            <a:off x="4773741" y="1279585"/>
            <a:ext cx="1511040" cy="15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9BC7F0-0BFE-4106-8A37-66A33FDEB0B5}"/>
              </a:ext>
            </a:extLst>
          </p:cNvPr>
          <p:cNvCxnSpPr>
            <a:cxnSpLocks/>
            <a:endCxn id="3" idx="1"/>
          </p:cNvCxnSpPr>
          <p:nvPr/>
        </p:nvCxnSpPr>
        <p:spPr>
          <a:xfrm rot="10800000" flipV="1">
            <a:off x="685314" y="3513192"/>
            <a:ext cx="1208146" cy="568839"/>
          </a:xfrm>
          <a:prstGeom prst="bentConnector3">
            <a:avLst>
              <a:gd name="adj1" fmla="val 130999"/>
            </a:avLst>
          </a:prstGeom>
          <a:ln w="38100" cap="rnd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64EEF4-0059-45EC-8F75-2538127ED05F}"/>
              </a:ext>
            </a:extLst>
          </p:cNvPr>
          <p:cNvCxnSpPr>
            <a:cxnSpLocks/>
          </p:cNvCxnSpPr>
          <p:nvPr/>
        </p:nvCxnSpPr>
        <p:spPr>
          <a:xfrm flipV="1">
            <a:off x="1893460" y="3352801"/>
            <a:ext cx="0" cy="160391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0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344-B41A-48E9-BA7B-F61E0F45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by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251B-FD93-45BB-A1EB-7574846DC10B}"/>
              </a:ext>
            </a:extLst>
          </p:cNvPr>
          <p:cNvSpPr/>
          <p:nvPr/>
        </p:nvSpPr>
        <p:spPr>
          <a:xfrm>
            <a:off x="604700" y="1370399"/>
            <a:ext cx="7934599" cy="57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Loops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allow developers to repeat code 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programmatically!</a:t>
            </a:r>
          </a:p>
        </p:txBody>
      </p:sp>
      <p:pic>
        <p:nvPicPr>
          <p:cNvPr id="6" name="Online Media 5" title="Nathan For You - The &quot;I Love You&quot; Loop">
            <a:hlinkClick r:id="" action="ppaction://media"/>
            <a:extLst>
              <a:ext uri="{FF2B5EF4-FFF2-40B4-BE49-F238E27FC236}">
                <a16:creationId xmlns:a16="http://schemas.microsoft.com/office/drawing/2014/main" id="{391E4828-0BEB-4C99-8962-7363070DBF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000" y="1943099"/>
            <a:ext cx="4632536" cy="2617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49D066-6B02-4AF1-A44C-98728162CFF8}"/>
              </a:ext>
            </a:extLst>
          </p:cNvPr>
          <p:cNvSpPr/>
          <p:nvPr/>
        </p:nvSpPr>
        <p:spPr>
          <a:xfrm>
            <a:off x="5467836" y="1943099"/>
            <a:ext cx="3071463" cy="2617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Statements can be repeated a certain number of times using a </a:t>
            </a:r>
            <a:r>
              <a:rPr lang="en-US" sz="4800" b="1" dirty="0">
                <a:solidFill>
                  <a:schemeClr val="tx2"/>
                </a:solidFill>
                <a:latin typeface="Nitti" panose="02000509060000060004" pitchFamily="49" charset="0"/>
                <a:ea typeface="MingLiU" panose="02020509000000000000" pitchFamily="49" charset="-120"/>
                <a:cs typeface="Dubai Light" panose="020B0303030403030204" pitchFamily="34" charset="-78"/>
              </a:rPr>
              <a:t>for</a:t>
            </a:r>
            <a:r>
              <a:rPr lang="en-US" sz="4800" dirty="0">
                <a:solidFill>
                  <a:schemeClr val="tx2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loop</a:t>
            </a:r>
            <a:endParaRPr lang="en-US" sz="2800" dirty="0">
              <a:solidFill>
                <a:schemeClr val="tx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33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344-B41A-48E9-BA7B-F61E0F45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Values by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251B-FD93-45BB-A1EB-7574846DC10B}"/>
              </a:ext>
            </a:extLst>
          </p:cNvPr>
          <p:cNvSpPr/>
          <p:nvPr/>
        </p:nvSpPr>
        <p:spPr>
          <a:xfrm>
            <a:off x="604700" y="1370399"/>
            <a:ext cx="7934599" cy="57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Loops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allow developers to repeat code 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programmatically!</a:t>
            </a:r>
          </a:p>
        </p:txBody>
      </p:sp>
      <p:pic>
        <p:nvPicPr>
          <p:cNvPr id="6" name="Online Media 5" title="Nathan For You - The &quot;I Love You&quot; Loop">
            <a:hlinkClick r:id="" action="ppaction://media"/>
            <a:extLst>
              <a:ext uri="{FF2B5EF4-FFF2-40B4-BE49-F238E27FC236}">
                <a16:creationId xmlns:a16="http://schemas.microsoft.com/office/drawing/2014/main" id="{391E4828-0BEB-4C99-8962-7363070DBF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000" y="1943099"/>
            <a:ext cx="4632536" cy="2617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49D066-6B02-4AF1-A44C-98728162CFF8}"/>
              </a:ext>
            </a:extLst>
          </p:cNvPr>
          <p:cNvSpPr/>
          <p:nvPr/>
        </p:nvSpPr>
        <p:spPr>
          <a:xfrm>
            <a:off x="5467836" y="1943099"/>
            <a:ext cx="3071463" cy="2617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Statements can be repeated a certain number of times using a </a:t>
            </a:r>
            <a:r>
              <a:rPr lang="en-US" sz="4800" b="1" dirty="0">
                <a:solidFill>
                  <a:schemeClr val="tx2"/>
                </a:solidFill>
                <a:latin typeface="Nitti" panose="02000509060000060004" pitchFamily="49" charset="0"/>
                <a:ea typeface="MingLiU" panose="02020509000000000000" pitchFamily="49" charset="-120"/>
                <a:cs typeface="Dubai Light" panose="020B0303030403030204" pitchFamily="34" charset="-78"/>
              </a:rPr>
              <a:t>for</a:t>
            </a:r>
            <a:r>
              <a:rPr lang="en-US" sz="4800" dirty="0">
                <a:solidFill>
                  <a:schemeClr val="tx2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loop</a:t>
            </a:r>
            <a:endParaRPr lang="en-US" sz="2800" dirty="0">
              <a:solidFill>
                <a:schemeClr val="tx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3600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344-B41A-48E9-BA7B-F61E0F45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Values by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251B-FD93-45BB-A1EB-7574846DC10B}"/>
              </a:ext>
            </a:extLst>
          </p:cNvPr>
          <p:cNvSpPr/>
          <p:nvPr/>
        </p:nvSpPr>
        <p:spPr>
          <a:xfrm>
            <a:off x="604700" y="1370399"/>
            <a:ext cx="7934599" cy="57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Loops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allow developers to repeat code 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programmatically!</a:t>
            </a:r>
          </a:p>
        </p:txBody>
      </p:sp>
      <p:pic>
        <p:nvPicPr>
          <p:cNvPr id="6" name="Online Media 5" title="Nathan For You - The &quot;I Love You&quot; Loop">
            <a:hlinkClick r:id="" action="ppaction://media"/>
            <a:extLst>
              <a:ext uri="{FF2B5EF4-FFF2-40B4-BE49-F238E27FC236}">
                <a16:creationId xmlns:a16="http://schemas.microsoft.com/office/drawing/2014/main" id="{391E4828-0BEB-4C99-8962-7363070DBF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000" y="1943099"/>
            <a:ext cx="4632536" cy="2617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49D066-6B02-4AF1-A44C-98728162CFF8}"/>
              </a:ext>
            </a:extLst>
          </p:cNvPr>
          <p:cNvSpPr/>
          <p:nvPr/>
        </p:nvSpPr>
        <p:spPr>
          <a:xfrm>
            <a:off x="5467836" y="1943099"/>
            <a:ext cx="3071463" cy="2617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Statements can be repeated a certain number of times using a </a:t>
            </a:r>
            <a:r>
              <a:rPr lang="en-US" sz="4800" b="1" dirty="0">
                <a:solidFill>
                  <a:schemeClr val="tx2"/>
                </a:solidFill>
                <a:latin typeface="Nitti" panose="02000509060000060004" pitchFamily="49" charset="0"/>
                <a:ea typeface="MingLiU" panose="02020509000000000000" pitchFamily="49" charset="-120"/>
                <a:cs typeface="Dubai Light" panose="020B0303030403030204" pitchFamily="34" charset="-78"/>
              </a:rPr>
              <a:t>for</a:t>
            </a:r>
            <a:r>
              <a:rPr lang="en-US" sz="4800" dirty="0">
                <a:solidFill>
                  <a:schemeClr val="tx2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loop</a:t>
            </a:r>
            <a:endParaRPr lang="en-US" sz="2800" dirty="0">
              <a:solidFill>
                <a:schemeClr val="tx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89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344-B41A-48E9-BA7B-F61E0F45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251B-FD93-45BB-A1EB-7574846DC10B}"/>
              </a:ext>
            </a:extLst>
          </p:cNvPr>
          <p:cNvSpPr/>
          <p:nvPr/>
        </p:nvSpPr>
        <p:spPr>
          <a:xfrm>
            <a:off x="604700" y="1370399"/>
            <a:ext cx="7934599" cy="57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Loops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allow developers to repeat code </a:t>
            </a: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programmatically!</a:t>
            </a:r>
          </a:p>
        </p:txBody>
      </p:sp>
      <p:pic>
        <p:nvPicPr>
          <p:cNvPr id="6" name="Online Media 5" title="Nathan For You - The &quot;I Love You&quot; Loop">
            <a:hlinkClick r:id="" action="ppaction://media"/>
            <a:extLst>
              <a:ext uri="{FF2B5EF4-FFF2-40B4-BE49-F238E27FC236}">
                <a16:creationId xmlns:a16="http://schemas.microsoft.com/office/drawing/2014/main" id="{391E4828-0BEB-4C99-8962-7363070DBF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000" y="1943099"/>
            <a:ext cx="4632536" cy="2617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49D066-6B02-4AF1-A44C-98728162CFF8}"/>
              </a:ext>
            </a:extLst>
          </p:cNvPr>
          <p:cNvSpPr/>
          <p:nvPr/>
        </p:nvSpPr>
        <p:spPr>
          <a:xfrm>
            <a:off x="5467836" y="1943099"/>
            <a:ext cx="3071463" cy="2617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Statements can be repeated a certain number of times using a </a:t>
            </a:r>
            <a:r>
              <a:rPr lang="en-US" sz="4800" b="1" dirty="0">
                <a:solidFill>
                  <a:schemeClr val="tx2"/>
                </a:solidFill>
                <a:latin typeface="Nitti" panose="02000509060000060004" pitchFamily="49" charset="0"/>
                <a:ea typeface="MingLiU" panose="02020509000000000000" pitchFamily="49" charset="-120"/>
                <a:cs typeface="Dubai Light" panose="020B0303030403030204" pitchFamily="34" charset="-78"/>
              </a:rPr>
              <a:t>for</a:t>
            </a:r>
            <a:r>
              <a:rPr lang="en-US" sz="4800" dirty="0">
                <a:solidFill>
                  <a:schemeClr val="tx2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loop</a:t>
            </a:r>
            <a:endParaRPr lang="en-US" sz="2800" dirty="0">
              <a:solidFill>
                <a:schemeClr val="tx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254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21282</TotalTime>
  <Words>1176</Words>
  <Application>Microsoft Office PowerPoint</Application>
  <PresentationFormat>On-screen Show (16:9)</PresentationFormat>
  <Paragraphs>98</Paragraphs>
  <Slides>14</Slides>
  <Notes>14</Notes>
  <HiddenSlides>0</HiddenSlides>
  <MMClips>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Krona One</vt:lpstr>
      <vt:lpstr>Miriam Libre</vt:lpstr>
      <vt:lpstr>Rockwell Extra Bold</vt:lpstr>
      <vt:lpstr>Consolas</vt:lpstr>
      <vt:lpstr>Nitti</vt:lpstr>
      <vt:lpstr>Blue Grid Interface &amp; Sticky Notes Company Profile by Slidesgo</vt:lpstr>
      <vt:lpstr>Arrays</vt:lpstr>
      <vt:lpstr>PowerPoint Presentation</vt:lpstr>
      <vt:lpstr>🍕🍕 An Array of Ingredients 🍕🍕</vt:lpstr>
      <vt:lpstr>Arrays in Programming</vt:lpstr>
      <vt:lpstr>Creating an Array – New Syntax</vt:lpstr>
      <vt:lpstr>Array Storage by Index</vt:lpstr>
      <vt:lpstr>Accessing Values by Index</vt:lpstr>
      <vt:lpstr>Setting Values by Index</vt:lpstr>
      <vt:lpstr>Adding New Values</vt:lpstr>
      <vt:lpstr>Array Example: Sorting</vt:lpstr>
      <vt:lpstr>Looping Through Arrays</vt:lpstr>
      <vt:lpstr>Looping Through Arrays</vt:lpstr>
      <vt:lpstr>Array Example: Looping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HTML &amp; CSS!</dc:title>
  <dc:creator>Marissa Dilisio</dc:creator>
  <cp:lastModifiedBy>Joseph Maxwell</cp:lastModifiedBy>
  <cp:revision>111</cp:revision>
  <dcterms:modified xsi:type="dcterms:W3CDTF">2022-09-28T16:59:14Z</dcterms:modified>
</cp:coreProperties>
</file>