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8" r:id="rId4"/>
    <p:sldId id="260" r:id="rId5"/>
    <p:sldId id="275" r:id="rId6"/>
    <p:sldId id="273" r:id="rId7"/>
    <p:sldId id="270" r:id="rId8"/>
    <p:sldId id="261" r:id="rId9"/>
    <p:sldId id="269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178"/>
    <a:srgbClr val="1D2333"/>
    <a:srgbClr val="FDE9F1"/>
    <a:srgbClr val="E2A100"/>
    <a:srgbClr val="E4BEBF"/>
    <a:srgbClr val="FFFF8F"/>
    <a:srgbClr val="B1494B"/>
    <a:srgbClr val="A31515"/>
    <a:srgbClr val="293A96"/>
    <a:srgbClr val="AA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4841" autoAdjust="0"/>
  </p:normalViewPr>
  <p:slideViewPr>
    <p:cSldViewPr showGuides="1">
      <p:cViewPr>
        <p:scale>
          <a:sx n="90" d="100"/>
          <a:sy n="90" d="100"/>
        </p:scale>
        <p:origin x="31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</a:t>
            </a:r>
            <a:r>
              <a:rPr lang="en-US" b="0" baseline="0" dirty="0"/>
              <a:t> </a:t>
            </a:r>
            <a:r>
              <a:rPr lang="en-US" b="1" baseline="0" dirty="0"/>
              <a:t>database</a:t>
            </a:r>
            <a:r>
              <a:rPr lang="en-US" b="0" baseline="0" dirty="0"/>
              <a:t> holds all the </a:t>
            </a:r>
            <a:r>
              <a:rPr lang="en-US" b="0" i="1" baseline="0" dirty="0"/>
              <a:t>data</a:t>
            </a:r>
            <a:r>
              <a:rPr lang="en-US" b="0" i="0" baseline="0" dirty="0"/>
              <a:t> for the web application.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relational database, like </a:t>
            </a:r>
            <a:r>
              <a:rPr lang="en-US" b="1" dirty="0"/>
              <a:t>MySQL</a:t>
            </a:r>
            <a:r>
              <a:rPr lang="en-US" dirty="0"/>
              <a:t>, the data is</a:t>
            </a:r>
            <a:r>
              <a:rPr lang="en-US" baseline="0" dirty="0"/>
              <a:t> held in </a:t>
            </a:r>
            <a:r>
              <a:rPr lang="en-US" i="1" baseline="0" dirty="0"/>
              <a:t>tables</a:t>
            </a:r>
            <a:r>
              <a:rPr lang="en-US" b="1" i="1" baseline="0" dirty="0"/>
              <a:t>. </a:t>
            </a:r>
            <a:r>
              <a:rPr lang="en-US" b="0" i="0" baseline="0" dirty="0"/>
              <a:t>Each </a:t>
            </a:r>
            <a:r>
              <a:rPr lang="en-US" b="1" i="0" baseline="0" dirty="0"/>
              <a:t>row</a:t>
            </a:r>
            <a:r>
              <a:rPr lang="en-US" b="0" i="0" baseline="0" dirty="0"/>
              <a:t> in the table represents one object (or record), and each </a:t>
            </a:r>
            <a:r>
              <a:rPr lang="en-US" b="1" i="0" baseline="0" dirty="0"/>
              <a:t>column</a:t>
            </a:r>
            <a:r>
              <a:rPr lang="en-US" b="0" i="0" baseline="0" dirty="0"/>
              <a:t> represents one property (or field) for the object.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However, we will not be working with relational databases for the Repl.it DB.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some of the differences between relational databases (SQL) and NoSQL databases.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NoSQL = Not relational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Graph based </a:t>
            </a:r>
            <a:r>
              <a:rPr lang="en-US" dirty="0"/>
              <a:t>– like a social network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Document based </a:t>
            </a:r>
            <a:r>
              <a:rPr lang="en-US" dirty="0"/>
              <a:t>– semi-structured information (e.g. XML)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Key-value</a:t>
            </a:r>
            <a:r>
              <a:rPr lang="en-US" dirty="0"/>
              <a:t> – a key points to a value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Wide column </a:t>
            </a:r>
            <a:r>
              <a:rPr lang="en-US" b="0" dirty="0"/>
              <a:t>– still uses rows and columns, but the tables are not strictly structured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Unstructured data</a:t>
            </a:r>
            <a:r>
              <a:rPr lang="en-US" b="0" dirty="0"/>
              <a:t> – data is messy, big data, does not always have certain properties for each object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Vertical scaling</a:t>
            </a:r>
            <a:r>
              <a:rPr lang="en-US" b="0" dirty="0"/>
              <a:t> – easy to add data of the same form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Horizontal scaling</a:t>
            </a:r>
            <a:r>
              <a:rPr lang="en-US" b="0" dirty="0"/>
              <a:t> – easy to change the form of the data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Several examples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NoSQL Databases have gained popularity over the last decade.</a:t>
            </a:r>
          </a:p>
          <a:p>
            <a:endParaRPr lang="en-US" dirty="0"/>
          </a:p>
          <a:p>
            <a:r>
              <a:rPr lang="en-US" dirty="0"/>
              <a:t>https://www.mongodb.com/nosql-explained/nosql-vs-sql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Key-value databases are conceptually simple: they’re a flat map of keys to their values. There are no schemas, tables, or columns. There are only a few operations that you need to perform: set a key to a value, get a key’s value, delete a key, and search for keys.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The important thing about Repl.it DB – the values stick around! Anyone can visit your website, and see/update the same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If the students do not know, tell them that Key and Peele was a sketch comedy show from the 2010s.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anyone has seen the movie C.H.U.D. (they</a:t>
            </a:r>
            <a:r>
              <a:rPr lang="en-US" baseline="0" dirty="0"/>
              <a:t> probably haven’t). We aren’t actually going to talk about C.H.U.D. though; we will talk about </a:t>
            </a:r>
            <a:r>
              <a:rPr lang="en-US" b="1" baseline="0" dirty="0"/>
              <a:t>CRUD</a:t>
            </a:r>
            <a:r>
              <a:rPr lang="en-US" baseline="0" dirty="0"/>
              <a:t>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CRUD</a:t>
            </a:r>
            <a:r>
              <a:rPr lang="en-US" b="0" baseline="0" dirty="0"/>
              <a:t> encompasses the basic database interactions necessary for a simple app. These examples are pseudocode for how it would work in </a:t>
            </a:r>
            <a:r>
              <a:rPr lang="en-US" b="0" baseline="0" dirty="0" err="1"/>
              <a:t>Repl.it’s</a:t>
            </a:r>
            <a:r>
              <a:rPr lang="en-US" b="0" baseline="0" dirty="0"/>
              <a:t> database – but they are almost complete.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some of the syntax for connecting to </a:t>
            </a:r>
            <a:r>
              <a:rPr lang="en-US" dirty="0" err="1"/>
              <a:t>Repl.it’s</a:t>
            </a:r>
            <a:r>
              <a:rPr lang="en-US" dirty="0"/>
              <a:t> database in Node.js.</a:t>
            </a:r>
          </a:p>
          <a:p>
            <a:endParaRPr lang="en-US" dirty="0"/>
          </a:p>
          <a:p>
            <a:r>
              <a:rPr lang="en-US" dirty="0"/>
              <a:t>The students may notice the odd </a:t>
            </a:r>
            <a:r>
              <a:rPr lang="en-US" b="1" dirty="0"/>
              <a:t>.then</a:t>
            </a:r>
            <a:r>
              <a:rPr lang="en-US" b="0" dirty="0"/>
              <a:t> syntax – this is because connecting to </a:t>
            </a:r>
            <a:r>
              <a:rPr lang="en-US" b="0" dirty="0" err="1"/>
              <a:t>Repl.it’s</a:t>
            </a:r>
            <a:r>
              <a:rPr lang="en-US" b="0" dirty="0"/>
              <a:t> </a:t>
            </a:r>
            <a:r>
              <a:rPr lang="en-US" b="0" dirty="0" err="1"/>
              <a:t>db</a:t>
            </a:r>
            <a:r>
              <a:rPr lang="en-US" b="0" dirty="0"/>
              <a:t> in Node.js uses </a:t>
            </a:r>
            <a:r>
              <a:rPr lang="en-US" dirty="0"/>
              <a:t>JavaScript </a:t>
            </a:r>
            <a:r>
              <a:rPr lang="en-US" b="1" i="1" dirty="0"/>
              <a:t>Promises</a:t>
            </a:r>
            <a:r>
              <a:rPr lang="en-US" b="0" i="0" dirty="0"/>
              <a:t>. Ask students if anyone knows what a Promise is in JavaScript. The Mozilla Developer Network definition for promises is provided on the slide. Don’t read the whole thing – it’s mostly there for reference purposes. </a:t>
            </a:r>
          </a:p>
          <a:p>
            <a:endParaRPr lang="en-US" b="0" i="0" dirty="0"/>
          </a:p>
          <a:p>
            <a:r>
              <a:rPr lang="en-US" b="0" i="0" dirty="0"/>
              <a:t>It is good for students to be aware of the existence of JS Promises, but they will not need to fully understand them in this course.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question to the students. There is no need to get too deep into the details of asynchronous programming – the goal is for the students to be able to use it within the context of Node.js to build their apps.</a:t>
            </a:r>
          </a:p>
          <a:p>
            <a:endParaRPr lang="en-US" dirty="0"/>
          </a:p>
          <a:p>
            <a:r>
              <a:rPr lang="en-US" b="1" dirty="0"/>
              <a:t>Async/await reference: </a:t>
            </a:r>
            <a:r>
              <a:rPr lang="en-US" dirty="0"/>
              <a:t>https://developer.mozilla.org/en-US/docs/Learn/JavaScript/Asynchronous/Async_await</a:t>
            </a:r>
          </a:p>
          <a:p>
            <a:endParaRPr lang="en-US" dirty="0"/>
          </a:p>
          <a:p>
            <a:r>
              <a:rPr lang="en-US" b="1" dirty="0"/>
              <a:t>Async functions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Typically used when a process is going to take a long time (e.g. getting something from a database)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Defined by putting </a:t>
            </a:r>
            <a:r>
              <a:rPr lang="en-US" b="1" dirty="0"/>
              <a:t>async</a:t>
            </a:r>
            <a:r>
              <a:rPr lang="en-US" b="0" dirty="0"/>
              <a:t> in front of the function definition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Always return a promise, although not explicitly – return whatever, and the magic will happen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Can use the </a:t>
            </a:r>
            <a:r>
              <a:rPr lang="en-US" b="1" dirty="0"/>
              <a:t>await</a:t>
            </a:r>
            <a:r>
              <a:rPr lang="en-US" b="0" dirty="0"/>
              <a:t> keyword to wait for other processes to complete (processes must return Promise objects)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Can be awaited themselves because they return a Promise: any Promise can be awaited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1" dirty="0"/>
              <a:t>Await Keyword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Goes in front of anything to be awaited – anything that returns a Promise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Kicks off the new process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Will block anything coming after it until it completes – so it won’t allow the code to continue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It can only be used within </a:t>
            </a:r>
            <a:r>
              <a:rPr lang="en-US" b="1" dirty="0"/>
              <a:t>async</a:t>
            </a:r>
            <a:r>
              <a:rPr lang="en-US" b="0" dirty="0"/>
              <a:t> functions – so it cannot be used in the main code execution!</a:t>
            </a:r>
            <a:endParaRPr lang="en-US" b="1" dirty="0"/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0" dirty="0"/>
              <a:t>The example shows </a:t>
            </a:r>
            <a:r>
              <a:rPr lang="en-US" b="1" dirty="0"/>
              <a:t>async/await</a:t>
            </a:r>
            <a:r>
              <a:rPr lang="en-US" b="0" dirty="0"/>
              <a:t> in action. Note: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 </a:t>
            </a:r>
            <a:r>
              <a:rPr lang="en-US" b="1" dirty="0"/>
              <a:t>async</a:t>
            </a:r>
            <a:r>
              <a:rPr lang="en-US" b="0" dirty="0"/>
              <a:t> keyword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 two uses of the </a:t>
            </a:r>
            <a:r>
              <a:rPr lang="en-US" b="1" dirty="0"/>
              <a:t>await</a:t>
            </a:r>
            <a:r>
              <a:rPr lang="en-US" b="0" dirty="0"/>
              <a:t> keyword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How the </a:t>
            </a:r>
            <a:r>
              <a:rPr lang="en-US" b="1" dirty="0" err="1"/>
              <a:t>getAndSet</a:t>
            </a:r>
            <a:r>
              <a:rPr lang="en-US" b="0" dirty="0"/>
              <a:t> function returns </a:t>
            </a:r>
            <a:r>
              <a:rPr lang="en-US" b="1" dirty="0" err="1"/>
              <a:t>keyVal</a:t>
            </a:r>
            <a:endParaRPr lang="en-US" b="0" dirty="0"/>
          </a:p>
          <a:p>
            <a:pPr marL="628650" lvl="1" indent="-171450">
              <a:buFontTx/>
              <a:buChar char="-"/>
            </a:pPr>
            <a:r>
              <a:rPr lang="en-US" b="0" dirty="0"/>
              <a:t>This is a string, </a:t>
            </a:r>
            <a:r>
              <a:rPr lang="en-US" b="0" u="none" dirty="0"/>
              <a:t>BUT it is wrapped in a promise</a:t>
            </a:r>
          </a:p>
          <a:p>
            <a:pPr marL="171450" lvl="0" indent="-171450">
              <a:buFontTx/>
              <a:buChar char="-"/>
            </a:pPr>
            <a:r>
              <a:rPr lang="en-US" b="0" u="none" dirty="0"/>
              <a:t>The </a:t>
            </a:r>
            <a:r>
              <a:rPr lang="en-US" b="1" u="none" dirty="0" err="1"/>
              <a:t>handleVal</a:t>
            </a:r>
            <a:r>
              <a:rPr lang="en-US" b="0" u="none" dirty="0"/>
              <a:t> function simply prints out a value given</a:t>
            </a:r>
          </a:p>
          <a:p>
            <a:pPr marL="171450" lvl="0" indent="-171450">
              <a:buFontTx/>
              <a:buChar char="-"/>
            </a:pPr>
            <a:r>
              <a:rPr lang="en-US" b="0" u="none" dirty="0"/>
              <a:t>The </a:t>
            </a:r>
            <a:r>
              <a:rPr lang="en-US" b="0" i="1" u="none" dirty="0"/>
              <a:t>call</a:t>
            </a:r>
            <a:r>
              <a:rPr lang="en-US" b="0" i="0" u="none" dirty="0"/>
              <a:t> to the </a:t>
            </a:r>
            <a:r>
              <a:rPr lang="en-US" b="1" i="0" u="none" dirty="0" err="1"/>
              <a:t>getAndSet</a:t>
            </a:r>
            <a:r>
              <a:rPr lang="en-US" b="0" i="0" u="none" dirty="0"/>
              <a:t> function – returns a promise, which then has the </a:t>
            </a:r>
            <a:r>
              <a:rPr lang="en-US" b="1" i="0" u="none" dirty="0"/>
              <a:t>then</a:t>
            </a:r>
            <a:r>
              <a:rPr lang="en-US" b="0" i="0" u="none" dirty="0"/>
              <a:t> which passes in the </a:t>
            </a:r>
            <a:r>
              <a:rPr lang="en-US" b="1" i="0" u="none" dirty="0" err="1"/>
              <a:t>handleVal</a:t>
            </a:r>
            <a:r>
              <a:rPr lang="en-US" b="0" i="0" u="none" dirty="0"/>
              <a:t> function</a:t>
            </a:r>
          </a:p>
          <a:p>
            <a:pPr marL="171450" lvl="0" indent="-171450">
              <a:buFontTx/>
              <a:buChar char="-"/>
            </a:pPr>
            <a:endParaRPr lang="en-US" b="0" i="0" u="none" dirty="0"/>
          </a:p>
          <a:p>
            <a:pPr marL="0" lvl="0" indent="0">
              <a:buFontTx/>
              <a:buNone/>
            </a:pPr>
            <a:r>
              <a:rPr lang="en-US" b="0" i="1" u="none" dirty="0"/>
              <a:t>Students will not need to resolve any promises in this manner, because within a Node.js web application, all request handlers can be made</a:t>
            </a:r>
            <a:r>
              <a:rPr lang="en-US" b="1" i="1" u="none" dirty="0"/>
              <a:t> </a:t>
            </a:r>
            <a:r>
              <a:rPr lang="en-US" b="0" i="1" u="none" dirty="0"/>
              <a:t>async.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Databases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D47C-3B91-4795-A1EE-FB080CDE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/ Await – Simpler Promise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3756-A5B2-4E66-9A9F-45D73D22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257300"/>
          </a:xfrm>
        </p:spPr>
        <p:txBody>
          <a:bodyPr/>
          <a:lstStyle/>
          <a:p>
            <a:pPr marL="57150" indent="0">
              <a:buNone/>
            </a:pPr>
            <a:r>
              <a:rPr lang="en-US" i="1" dirty="0"/>
              <a:t>Why do we need asynchronous programming?</a:t>
            </a:r>
          </a:p>
          <a:p>
            <a:pPr marL="57150" indent="0">
              <a:buNone/>
            </a:pPr>
            <a:r>
              <a:rPr lang="en-US" b="1" dirty="0"/>
              <a:t>Node.js is single-threaded, so a server would freeze without async!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9F7D8-9942-4166-82AA-12DA4996BD8B}"/>
              </a:ext>
            </a:extLst>
          </p:cNvPr>
          <p:cNvSpPr/>
          <p:nvPr/>
        </p:nvSpPr>
        <p:spPr bwMode="auto">
          <a:xfrm>
            <a:off x="381000" y="4457699"/>
            <a:ext cx="5829300" cy="2171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await</a:t>
            </a:r>
            <a:r>
              <a:rPr lang="en-US" sz="2800" u="sng" dirty="0">
                <a:solidFill>
                  <a:schemeClr val="accent2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 Keyword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await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goes in front of Promises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Kicks off new Promise process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Blocks any subsequent execution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Only usable within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async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BFF06-1B36-4584-9550-7FB0A8A4ED2B}"/>
              </a:ext>
            </a:extLst>
          </p:cNvPr>
          <p:cNvSpPr/>
          <p:nvPr/>
        </p:nvSpPr>
        <p:spPr bwMode="auto">
          <a:xfrm>
            <a:off x="381000" y="2286000"/>
            <a:ext cx="5829300" cy="2171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async</a:t>
            </a:r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Functions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1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Encapsulate long processes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Are defined with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async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keyword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Return a Promise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Can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await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Promises within the 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73F22-34CB-4479-B046-8ABC136B8C01}"/>
              </a:ext>
            </a:extLst>
          </p:cNvPr>
          <p:cNvSpPr/>
          <p:nvPr/>
        </p:nvSpPr>
        <p:spPr bwMode="auto">
          <a:xfrm>
            <a:off x="6210300" y="2286000"/>
            <a:ext cx="5600700" cy="4343399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getAndSet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myKey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myKey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myKey</a:t>
            </a:r>
            <a:r>
              <a:rPr lang="en-US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is "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getAndSet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handleVal</a:t>
            </a:r>
            <a:r>
              <a:rPr lang="en-US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1488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A5A65-6385-48A6-BEC4-84AC3F9D4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5979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900" y="1485900"/>
            <a:ext cx="6172200" cy="42291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A </a:t>
            </a:r>
            <a:r>
              <a:rPr lang="en-US" sz="4400" b="1" dirty="0">
                <a:solidFill>
                  <a:schemeClr val="bg1"/>
                </a:solidFill>
              </a:rPr>
              <a:t>database</a:t>
            </a:r>
            <a:r>
              <a:rPr lang="en-US" sz="4400" dirty="0">
                <a:solidFill>
                  <a:schemeClr val="bg1"/>
                </a:solidFill>
              </a:rPr>
              <a:t> is an organized collection of structured information, or </a:t>
            </a:r>
            <a:r>
              <a:rPr lang="en-US" sz="4400" i="1" dirty="0">
                <a:solidFill>
                  <a:schemeClr val="bg1"/>
                </a:solidFill>
              </a:rPr>
              <a:t>data</a:t>
            </a:r>
            <a:r>
              <a:rPr lang="en-US" sz="4400" dirty="0">
                <a:solidFill>
                  <a:schemeClr val="bg1"/>
                </a:solidFill>
              </a:rPr>
              <a:t>, typically stored electronically in a computer system</a:t>
            </a:r>
          </a:p>
        </p:txBody>
      </p:sp>
      <p:pic>
        <p:nvPicPr>
          <p:cNvPr id="4" name="Picture 2" descr="Image result for database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430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80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Web Architecture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Server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Repl.it DB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Database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586F"/>
                </a:solidFill>
              </a:rPr>
              <a:t>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9307897" y="4663756"/>
            <a:ext cx="1600200" cy="1485900"/>
          </a:xfrm>
          <a:prstGeom prst="ellipse">
            <a:avLst/>
          </a:prstGeom>
          <a:noFill/>
          <a:ln w="825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41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tables –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0"/>
            <a:ext cx="11430000" cy="6858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row</a:t>
            </a:r>
            <a:r>
              <a:rPr lang="en-US" dirty="0"/>
              <a:t> is an object, each </a:t>
            </a:r>
            <a:r>
              <a:rPr lang="en-US" b="1" dirty="0"/>
              <a:t>column</a:t>
            </a:r>
            <a:r>
              <a:rPr lang="en-US" dirty="0"/>
              <a:t> is a property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" y="2057400"/>
          <a:ext cx="10401300" cy="30861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Genre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Billy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Tamra</a:t>
                      </a:r>
                      <a:r>
                        <a:rPr lang="en-US" sz="2400" baseline="0" dirty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The Wedding 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 err="1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Reign Over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Grown Ups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Dennis 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Uncut Gems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Josh </a:t>
                      </a:r>
                      <a:r>
                        <a:rPr lang="en-US" sz="2400" dirty="0" err="1"/>
                        <a:t>Safdie</a:t>
                      </a:r>
                      <a:r>
                        <a:rPr lang="en-US" sz="2400" dirty="0"/>
                        <a:t> &amp; Benny </a:t>
                      </a:r>
                      <a:r>
                        <a:rPr lang="en-US" sz="2400" dirty="0" err="1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4016" y="1228725"/>
            <a:ext cx="11430000" cy="571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166322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E1D5-30FF-4E33-83C9-6499F0B4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 anchor="ctr">
            <a:normAutofit/>
          </a:bodyPr>
          <a:lstStyle/>
          <a:p>
            <a:r>
              <a:rPr lang="en-US" dirty="0"/>
              <a:t>NOSQL – NOT relational</a:t>
            </a:r>
          </a:p>
        </p:txBody>
      </p:sp>
      <p:pic>
        <p:nvPicPr>
          <p:cNvPr id="1026" name="Picture 2" descr="7 Steps to Understanding NoSQL Databases">
            <a:extLst>
              <a:ext uri="{FF2B5EF4-FFF2-40B4-BE49-F238E27FC236}">
                <a16:creationId xmlns:a16="http://schemas.microsoft.com/office/drawing/2014/main" id="{9D4E969A-99B6-4EBE-9AAD-E967175B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592214"/>
            <a:ext cx="3762931" cy="25305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16F69A-8C46-40BC-A1C8-D00EDD4CCD96}"/>
              </a:ext>
            </a:extLst>
          </p:cNvPr>
          <p:cNvSpPr/>
          <p:nvPr/>
        </p:nvSpPr>
        <p:spPr bwMode="auto">
          <a:xfrm>
            <a:off x="378786" y="5029200"/>
            <a:ext cx="3765146" cy="1569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NoSQL databases do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use tabular relations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425D0-F623-4D4A-A1C4-1E1802FAE776}"/>
              </a:ext>
            </a:extLst>
          </p:cNvPr>
          <p:cNvSpPr/>
          <p:nvPr/>
        </p:nvSpPr>
        <p:spPr bwMode="auto">
          <a:xfrm>
            <a:off x="4500229" y="1190861"/>
            <a:ext cx="3762931" cy="2550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They can be: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graph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document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key-value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wide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A3299-59F5-4319-8B43-D2059F9D2761}"/>
              </a:ext>
            </a:extLst>
          </p:cNvPr>
          <p:cNvSpPr/>
          <p:nvPr/>
        </p:nvSpPr>
        <p:spPr bwMode="auto">
          <a:xfrm>
            <a:off x="4500230" y="3886200"/>
            <a:ext cx="7310770" cy="1283866"/>
          </a:xfrm>
          <a:prstGeom prst="rect">
            <a:avLst/>
          </a:prstGeom>
          <a:solidFill>
            <a:srgbClr val="FEFFC5"/>
          </a:solidFill>
          <a:ln w="25400">
            <a:solidFill>
              <a:srgbClr val="B5720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SQL</a:t>
            </a:r>
            <a:r>
              <a:rPr lang="en-US" sz="2800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 databases can scale vertically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NoSQL</a:t>
            </a:r>
            <a:r>
              <a:rPr lang="en-US" sz="2800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 databases can scale horizontally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39384-CE77-4827-B7BA-565BF49E7DC1}"/>
              </a:ext>
            </a:extLst>
          </p:cNvPr>
          <p:cNvSpPr/>
          <p:nvPr/>
        </p:nvSpPr>
        <p:spPr bwMode="auto">
          <a:xfrm>
            <a:off x="8382000" y="1190861"/>
            <a:ext cx="3429000" cy="2550374"/>
          </a:xfrm>
          <a:prstGeom prst="rect">
            <a:avLst/>
          </a:prstGeom>
          <a:solidFill>
            <a:srgbClr val="FDE9F1"/>
          </a:solidFill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They can work with “unstructured data”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C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(big data, messy data)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11104-40FD-4ED7-9829-F4D01287CFE6}"/>
              </a:ext>
            </a:extLst>
          </p:cNvPr>
          <p:cNvSpPr/>
          <p:nvPr/>
        </p:nvSpPr>
        <p:spPr bwMode="auto">
          <a:xfrm>
            <a:off x="4500230" y="5315031"/>
            <a:ext cx="7310770" cy="1283865"/>
          </a:xfrm>
          <a:prstGeom prst="rect">
            <a:avLst/>
          </a:prstGeom>
          <a:solidFill>
            <a:srgbClr val="FAE4FC"/>
          </a:solidFill>
          <a:ln w="25400">
            <a:solidFill>
              <a:srgbClr val="8B00A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8B00A2"/>
                </a:solidFill>
                <a:ea typeface="Segoe UI" pitchFamily="34" charset="0"/>
                <a:cs typeface="Segoe UI" pitchFamily="34" charset="0"/>
              </a:rPr>
              <a:t>Examples: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8B00A2"/>
                </a:solidFill>
                <a:ea typeface="Segoe UI" pitchFamily="34" charset="0"/>
                <a:cs typeface="Segoe UI" pitchFamily="34" charset="0"/>
              </a:rPr>
              <a:t>MongoDB, CouchDB, Redis, DynamoDB</a:t>
            </a:r>
          </a:p>
        </p:txBody>
      </p:sp>
    </p:spTree>
    <p:extLst>
      <p:ext uri="{BB962C8B-B14F-4D97-AF65-F5344CB8AC3E}">
        <p14:creationId xmlns:p14="http://schemas.microsoft.com/office/powerpoint/2010/main" val="2711973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5D1E-41D8-49F6-9DE8-C3A04BDB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Repl.it DB – A Persistent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628C-4D7B-4831-AB03-A938B9F0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798"/>
          </a:xfrm>
          <a:noFill/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i="1" dirty="0"/>
              <a:t>[A] fast, free, and easy key-value store that’s built into every repl.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EEA883-EE4B-440A-AF7E-3866ACB5B8E2}"/>
              </a:ext>
            </a:extLst>
          </p:cNvPr>
          <p:cNvGrpSpPr/>
          <p:nvPr/>
        </p:nvGrpSpPr>
        <p:grpSpPr>
          <a:xfrm>
            <a:off x="8496299" y="1938944"/>
            <a:ext cx="3314700" cy="3090258"/>
            <a:chOff x="9031318" y="4229100"/>
            <a:chExt cx="2777569" cy="2628900"/>
          </a:xfrm>
        </p:grpSpPr>
        <p:pic>
          <p:nvPicPr>
            <p:cNvPr id="2050" name="Picture 2" descr="Why the End of Key &amp; Peele Might Be a Great Thing | Vanity Fair">
              <a:extLst>
                <a:ext uri="{FF2B5EF4-FFF2-40B4-BE49-F238E27FC236}">
                  <a16:creationId xmlns:a16="http://schemas.microsoft.com/office/drawing/2014/main" id="{E0953981-3DD7-4E57-A097-BA44676DCF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8" r="9715"/>
            <a:stretch/>
          </p:blipFill>
          <p:spPr bwMode="auto">
            <a:xfrm>
              <a:off x="9031318" y="4229100"/>
              <a:ext cx="2777569" cy="262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rby's takes value menu national | QSR Web">
              <a:extLst>
                <a:ext uri="{FF2B5EF4-FFF2-40B4-BE49-F238E27FC236}">
                  <a16:creationId xmlns:a16="http://schemas.microsoft.com/office/drawing/2014/main" id="{0745A772-0634-437D-BD13-10208EA71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06" b="52027"/>
            <a:stretch/>
          </p:blipFill>
          <p:spPr bwMode="auto">
            <a:xfrm>
              <a:off x="10439400" y="4972050"/>
              <a:ext cx="1214438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624A288-8F5E-43BF-9DB8-0ECF7E2705AE}"/>
              </a:ext>
            </a:extLst>
          </p:cNvPr>
          <p:cNvSpPr/>
          <p:nvPr/>
        </p:nvSpPr>
        <p:spPr bwMode="auto">
          <a:xfrm>
            <a:off x="4876800" y="1938944"/>
            <a:ext cx="3619500" cy="3096039"/>
          </a:xfrm>
          <a:prstGeom prst="rect">
            <a:avLst/>
          </a:prstGeom>
          <a:solidFill>
            <a:srgbClr val="293A96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Every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key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 has a </a:t>
            </a:r>
            <a:r>
              <a:rPr lang="en-US" sz="2400" b="1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value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“key1” → </a:t>
            </a:r>
            <a:r>
              <a:rPr lang="en-US" sz="2400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“value1”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“key2” → </a:t>
            </a:r>
            <a:r>
              <a:rPr lang="en-US" sz="2400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“value2”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“any key” → </a:t>
            </a:r>
            <a:r>
              <a:rPr lang="en-US" sz="2400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“any value”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83981-FF16-47FA-8136-431732FAC4FC}"/>
              </a:ext>
            </a:extLst>
          </p:cNvPr>
          <p:cNvSpPr/>
          <p:nvPr/>
        </p:nvSpPr>
        <p:spPr bwMode="auto">
          <a:xfrm>
            <a:off x="381000" y="1941833"/>
            <a:ext cx="4495800" cy="3090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Like a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JSON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object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"key1"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"value1"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"key2"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"value2"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"any key"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"any value"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644DF-7828-4D8B-85C8-316E0051DBF9}"/>
              </a:ext>
            </a:extLst>
          </p:cNvPr>
          <p:cNvSpPr/>
          <p:nvPr/>
        </p:nvSpPr>
        <p:spPr bwMode="auto">
          <a:xfrm>
            <a:off x="381000" y="5032556"/>
            <a:ext cx="11429999" cy="13715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Developers can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set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 key to a value,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 key’s value,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delete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 key, and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search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for keys</a:t>
            </a:r>
          </a:p>
        </p:txBody>
      </p:sp>
    </p:spTree>
    <p:extLst>
      <p:ext uri="{BB962C8B-B14F-4D97-AF65-F5344CB8AC3E}">
        <p14:creationId xmlns:p14="http://schemas.microsoft.com/office/powerpoint/2010/main" val="3301107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-28421"/>
            <a:ext cx="4457700" cy="69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524500" y="5385816"/>
            <a:ext cx="411480" cy="329184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83FAB-FDA5-4101-B89B-A7CFE93F40B0}"/>
              </a:ext>
            </a:extLst>
          </p:cNvPr>
          <p:cNvSpPr/>
          <p:nvPr/>
        </p:nvSpPr>
        <p:spPr bwMode="auto">
          <a:xfrm>
            <a:off x="5913744" y="5446968"/>
            <a:ext cx="45719" cy="228600"/>
          </a:xfrm>
          <a:prstGeom prst="rect">
            <a:avLst/>
          </a:prstGeom>
          <a:solidFill>
            <a:srgbClr val="F9F9F4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E868C-6A87-4EF1-A459-0E3A638D83B7}"/>
              </a:ext>
            </a:extLst>
          </p:cNvPr>
          <p:cNvSpPr/>
          <p:nvPr/>
        </p:nvSpPr>
        <p:spPr bwMode="auto">
          <a:xfrm>
            <a:off x="5535618" y="5675568"/>
            <a:ext cx="389244" cy="153732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B6F83-FEC7-4F0F-8108-CC452A88561A}"/>
              </a:ext>
            </a:extLst>
          </p:cNvPr>
          <p:cNvSpPr/>
          <p:nvPr/>
        </p:nvSpPr>
        <p:spPr bwMode="auto">
          <a:xfrm>
            <a:off x="5535618" y="5811588"/>
            <a:ext cx="389244" cy="132012"/>
          </a:xfrm>
          <a:prstGeom prst="rect">
            <a:avLst/>
          </a:prstGeom>
          <a:solidFill>
            <a:srgbClr val="FFF8EC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8384" y="5220365"/>
            <a:ext cx="685800" cy="10641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i="1" dirty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8908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– The building blocks of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223305"/>
            <a:ext cx="8153400" cy="3314701"/>
          </a:xfrm>
        </p:spPr>
        <p:txBody>
          <a:bodyPr>
            <a:normAutofit/>
          </a:bodyPr>
          <a:lstStyle/>
          <a:p>
            <a:r>
              <a:rPr lang="en-US" sz="4000" b="1" dirty="0"/>
              <a:t>C</a:t>
            </a:r>
            <a:r>
              <a:rPr lang="en-US" sz="4000" dirty="0"/>
              <a:t>reate – </a:t>
            </a:r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b="1" dirty="0"/>
              <a:t>R</a:t>
            </a:r>
            <a:r>
              <a:rPr lang="en-US" sz="4000" dirty="0"/>
              <a:t>ead – </a:t>
            </a:r>
            <a:r>
              <a:rPr lang="en-US" sz="36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b="1" dirty="0"/>
              <a:t>U</a:t>
            </a:r>
            <a:r>
              <a:rPr lang="en-US" sz="4000" dirty="0"/>
              <a:t>pdate – </a:t>
            </a:r>
            <a:r>
              <a:rPr lang="en-US" sz="32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newvalue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b="1" dirty="0"/>
              <a:t>D</a:t>
            </a:r>
            <a:r>
              <a:rPr lang="en-US" sz="4000" dirty="0"/>
              <a:t>elete – </a:t>
            </a:r>
            <a:r>
              <a:rPr lang="en-US" sz="40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32450"/>
            <a:ext cx="3543300" cy="54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585287" y="5476380"/>
            <a:ext cx="374904" cy="393192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502920" cy="9217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i="1" dirty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67461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Repl.it DB in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EABDC-05C6-460D-BA44-046E4FB8EEFD}"/>
              </a:ext>
            </a:extLst>
          </p:cNvPr>
          <p:cNvSpPr/>
          <p:nvPr/>
        </p:nvSpPr>
        <p:spPr bwMode="auto">
          <a:xfrm>
            <a:off x="381000" y="1257300"/>
            <a:ext cx="8001000" cy="1371600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Setup</a:t>
            </a:r>
          </a:p>
          <a:p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replit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/database"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9AE63-2C8E-4F52-82BC-07B4C852C850}"/>
              </a:ext>
            </a:extLst>
          </p:cNvPr>
          <p:cNvSpPr/>
          <p:nvPr/>
        </p:nvSpPr>
        <p:spPr bwMode="auto">
          <a:xfrm>
            <a:off x="381000" y="3035263"/>
            <a:ext cx="4229101" cy="1473274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Set a key to a value</a:t>
            </a:r>
          </a:p>
          <a:p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3B1DC-60BF-49C2-991D-A60A070389AF}"/>
              </a:ext>
            </a:extLst>
          </p:cNvPr>
          <p:cNvSpPr/>
          <p:nvPr/>
        </p:nvSpPr>
        <p:spPr bwMode="auto">
          <a:xfrm>
            <a:off x="4724400" y="3043237"/>
            <a:ext cx="3657600" cy="1473274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 a key’s value</a:t>
            </a:r>
          </a:p>
          <a:p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{});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1A276-11C2-438F-AF8F-9E9D6BD13D74}"/>
              </a:ext>
            </a:extLst>
          </p:cNvPr>
          <p:cNvSpPr/>
          <p:nvPr/>
        </p:nvSpPr>
        <p:spPr bwMode="auto">
          <a:xfrm>
            <a:off x="381001" y="4921545"/>
            <a:ext cx="4229100" cy="1473273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Delete a key</a:t>
            </a:r>
          </a:p>
          <a:p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208BB-F575-4C13-9E68-AA297B2B4DC7}"/>
              </a:ext>
            </a:extLst>
          </p:cNvPr>
          <p:cNvSpPr/>
          <p:nvPr/>
        </p:nvSpPr>
        <p:spPr bwMode="auto">
          <a:xfrm>
            <a:off x="4724400" y="4914900"/>
            <a:ext cx="3693042" cy="1473273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List all keys</a:t>
            </a:r>
          </a:p>
          <a:p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BC1AE-5100-4136-8E6D-D5358324B602}"/>
              </a:ext>
            </a:extLst>
          </p:cNvPr>
          <p:cNvSpPr txBox="1"/>
          <p:nvPr/>
        </p:nvSpPr>
        <p:spPr>
          <a:xfrm>
            <a:off x="8417442" y="1257300"/>
            <a:ext cx="3393558" cy="52814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en-US" b="1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Promises &amp; Handlers</a:t>
            </a:r>
          </a:p>
          <a:p>
            <a:pPr algn="ctr"/>
            <a:endParaRPr lang="en-US" b="1" i="0" u="sng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  <a:effectLst/>
              </a:rPr>
              <a:t>Promise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is a proxy for a value not necessarily known when the promise is created. It allows a developer to associate </a:t>
            </a:r>
            <a:r>
              <a:rPr lang="en-US" b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handlers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with an </a:t>
            </a:r>
            <a:r>
              <a:rPr lang="en-US" b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action's eventual success value or failure reason. This lets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return values like synchronous methods: instead of immediately returning the final value, the asynchronous method returns a </a:t>
            </a:r>
            <a:r>
              <a:rPr lang="en-US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promise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to supply the value at some point in the 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9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27" grpId="0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1457</Words>
  <Application>Microsoft Office PowerPoint</Application>
  <PresentationFormat>Widescreen</PresentationFormat>
  <Paragraphs>208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Arial Black</vt:lpstr>
      <vt:lpstr>Calibri</vt:lpstr>
      <vt:lpstr>Chiller</vt:lpstr>
      <vt:lpstr>Consolas</vt:lpstr>
      <vt:lpstr>Courier New</vt:lpstr>
      <vt:lpstr>Wingdings</vt:lpstr>
      <vt:lpstr>Hyland 2019</vt:lpstr>
      <vt:lpstr>Databases Overview</vt:lpstr>
      <vt:lpstr>What is a database?</vt:lpstr>
      <vt:lpstr>Full-Stack Web Architecture</vt:lpstr>
      <vt:lpstr>Relational Database tables – SQL</vt:lpstr>
      <vt:lpstr>NOSQL – NOT relational</vt:lpstr>
      <vt:lpstr>Repl.it DB – A Persistent key-value store</vt:lpstr>
      <vt:lpstr>PowerPoint Presentation</vt:lpstr>
      <vt:lpstr>CRUD – The building blocks of an app</vt:lpstr>
      <vt:lpstr>Interacting with The Repl.it DB in Node.js</vt:lpstr>
      <vt:lpstr>Async / Await – Simpler Promise Handling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Overview</dc:title>
  <dc:creator>Joseph Maxwell</dc:creator>
  <cp:lastModifiedBy>Joseph Maxwell</cp:lastModifiedBy>
  <cp:revision>17</cp:revision>
  <dcterms:created xsi:type="dcterms:W3CDTF">2021-01-26T15:16:14Z</dcterms:created>
  <dcterms:modified xsi:type="dcterms:W3CDTF">2021-01-26T17:27:48Z</dcterms:modified>
</cp:coreProperties>
</file>