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10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DFCAE-C707-4D57-8D9E-8616E654C6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39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will be helpful to show these commands in action in a </a:t>
            </a:r>
            <a:r>
              <a:rPr lang="en-US" dirty="0" err="1"/>
              <a:t>Git</a:t>
            </a:r>
            <a:r>
              <a:rPr lang="en-US" baseline="0" dirty="0"/>
              <a:t> Bash instance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</a:t>
            </a:r>
            <a:r>
              <a:rPr lang="en-US" baseline="0" dirty="0"/>
              <a:t> these examples, if the user was in the /c/Users/</a:t>
            </a:r>
            <a:r>
              <a:rPr lang="en-US" baseline="0" dirty="0" err="1"/>
              <a:t>bburger</a:t>
            </a:r>
            <a:r>
              <a:rPr lang="en-US" baseline="0" dirty="0"/>
              <a:t> directory, the absolute and relative paths would go to the same place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3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current</a:t>
            </a:r>
            <a:r>
              <a:rPr lang="en-US" baseline="0" dirty="0"/>
              <a:t> directory would change</a:t>
            </a:r>
          </a:p>
          <a:p>
            <a:pPr marL="228600" indent="-228600">
              <a:buAutoNum type="arabicPeriod"/>
            </a:pPr>
            <a:r>
              <a:rPr lang="en-US" baseline="0" dirty="0"/>
              <a:t>It would change to two levels up</a:t>
            </a:r>
          </a:p>
          <a:p>
            <a:pPr marL="228600" indent="-228600">
              <a:buAutoNum type="arabicPeriod"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Have the students write down what they think would happen, then call on one to share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10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20,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20,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20,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10422730" y="-21578"/>
            <a:ext cx="1769271" cy="68944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8367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121917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828754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2438339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667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4"/>
                </a:solidFill>
              </a:defRPr>
            </a:lvl4pPr>
            <a:lvl5pPr>
              <a:defRPr sz="2133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33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  <p:sldLayoutId id="2147483686" r:id="rId38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9.xml"/><Relationship Id="rId1" Type="http://schemas.openxmlformats.org/officeDocument/2006/relationships/video" Target="https://www.youtube.com/embed/BEDVjg5y0Hg?rel=0&amp;start=19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Command 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Web 201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u="sng" dirty="0"/>
              <a:t>path</a:t>
            </a:r>
            <a:r>
              <a:rPr lang="en-US" dirty="0"/>
              <a:t> specifies a unique location in a file system</a:t>
            </a:r>
          </a:p>
          <a:p>
            <a:pPr lvl="1"/>
            <a:r>
              <a:rPr lang="en-US" dirty="0"/>
              <a:t> It is the general form of the name of a file </a:t>
            </a:r>
            <a:r>
              <a:rPr lang="en-US" i="1" dirty="0"/>
              <a:t>or</a:t>
            </a:r>
            <a:r>
              <a:rPr lang="en-US" dirty="0"/>
              <a:t> directory</a:t>
            </a:r>
          </a:p>
          <a:p>
            <a:r>
              <a:rPr lang="en-US" dirty="0"/>
              <a:t>An </a:t>
            </a:r>
            <a:r>
              <a:rPr lang="en-US" u="sng" dirty="0"/>
              <a:t>absolute</a:t>
            </a:r>
            <a:r>
              <a:rPr lang="en-US" dirty="0"/>
              <a:t> path is a full path, starting from the </a:t>
            </a:r>
            <a:r>
              <a:rPr lang="en-US" i="1" dirty="0"/>
              <a:t>root</a:t>
            </a:r>
            <a:endParaRPr lang="en-US" dirty="0"/>
          </a:p>
          <a:p>
            <a:pPr lvl="1"/>
            <a:r>
              <a:rPr lang="en-US" b="1" dirty="0"/>
              <a:t>Ex</a:t>
            </a:r>
            <a:r>
              <a:rPr lang="en-US" dirty="0"/>
              <a:t>: /c/Users/</a:t>
            </a:r>
            <a:r>
              <a:rPr lang="en-US" dirty="0" err="1"/>
              <a:t>bburger</a:t>
            </a:r>
            <a:r>
              <a:rPr lang="en-US" dirty="0"/>
              <a:t>/Downloads/file.txt </a:t>
            </a:r>
            <a:r>
              <a:rPr lang="en-US" dirty="0">
                <a:solidFill>
                  <a:schemeClr val="accent2"/>
                </a:solidFill>
              </a:rPr>
              <a:t>(file)</a:t>
            </a:r>
          </a:p>
          <a:p>
            <a:pPr lvl="1"/>
            <a:r>
              <a:rPr lang="en-US" b="1" dirty="0"/>
              <a:t>Ex</a:t>
            </a:r>
            <a:r>
              <a:rPr lang="en-US" dirty="0"/>
              <a:t>: /c/Users/</a:t>
            </a:r>
            <a:r>
              <a:rPr lang="en-US" dirty="0" err="1"/>
              <a:t>bburger</a:t>
            </a:r>
            <a:r>
              <a:rPr lang="en-US" dirty="0"/>
              <a:t>/Documents/ </a:t>
            </a:r>
            <a:r>
              <a:rPr lang="en-US" dirty="0">
                <a:solidFill>
                  <a:schemeClr val="accent2"/>
                </a:solidFill>
              </a:rPr>
              <a:t>(directory)</a:t>
            </a:r>
          </a:p>
          <a:p>
            <a:r>
              <a:rPr lang="en-US" dirty="0"/>
              <a:t>A </a:t>
            </a:r>
            <a:r>
              <a:rPr lang="en-US" u="sng" dirty="0"/>
              <a:t>relative</a:t>
            </a:r>
            <a:r>
              <a:rPr lang="en-US" dirty="0"/>
              <a:t> path is a partial path, starting from the current working directory</a:t>
            </a:r>
          </a:p>
          <a:p>
            <a:pPr lvl="1"/>
            <a:r>
              <a:rPr lang="en-US" b="1" dirty="0"/>
              <a:t>Ex</a:t>
            </a:r>
            <a:r>
              <a:rPr lang="en-US" dirty="0"/>
              <a:t>: Downloads/file.txt </a:t>
            </a:r>
            <a:r>
              <a:rPr lang="en-US" dirty="0">
                <a:solidFill>
                  <a:schemeClr val="accent2"/>
                </a:solidFill>
              </a:rPr>
              <a:t>(file – notice no starting slash)</a:t>
            </a:r>
          </a:p>
          <a:p>
            <a:pPr lvl="1"/>
            <a:r>
              <a:rPr lang="en-US" b="1" dirty="0"/>
              <a:t>Ex</a:t>
            </a:r>
            <a:r>
              <a:rPr lang="en-US" dirty="0"/>
              <a:t>: Documents/ </a:t>
            </a:r>
            <a:r>
              <a:rPr lang="en-US" dirty="0">
                <a:solidFill>
                  <a:schemeClr val="accent2"/>
                </a:solidFill>
              </a:rPr>
              <a:t>(directory – notice no starting slash)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181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MINI-Quiz: What would happen?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algn="ctr">
              <a:buNone/>
            </a:pPr>
            <a:endParaRPr lang="en-US" sz="9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7150" indent="0" algn="ctr">
              <a:buNone/>
            </a:pPr>
            <a:r>
              <a:rPr lang="en-US" sz="13800" dirty="0">
                <a:solidFill>
                  <a:schemeClr val="bg1"/>
                </a:solidFill>
                <a:latin typeface="Consolas" panose="020B0609020204030204" pitchFamily="49" charset="0"/>
              </a:rPr>
              <a:t>cd ../..</a:t>
            </a:r>
          </a:p>
        </p:txBody>
      </p:sp>
    </p:spTree>
    <p:extLst>
      <p:ext uri="{BB962C8B-B14F-4D97-AF65-F5344CB8AC3E}">
        <p14:creationId xmlns:p14="http://schemas.microsoft.com/office/powerpoint/2010/main" val="308538233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201400" cy="5257800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TAB</a:t>
            </a:r>
            <a:r>
              <a:rPr lang="en-US" dirty="0"/>
              <a:t> – When typing out a command, pressing the TAB key will attempt to auto-complete it</a:t>
            </a:r>
          </a:p>
          <a:p>
            <a:endParaRPr lang="en-US" dirty="0"/>
          </a:p>
          <a:p>
            <a:r>
              <a:rPr lang="en-US" b="1" dirty="0"/>
              <a:t>UP</a:t>
            </a:r>
            <a:r>
              <a:rPr lang="en-US" dirty="0"/>
              <a:t> – Pressing the UP key will cycle through your command history</a:t>
            </a:r>
          </a:p>
          <a:p>
            <a:endParaRPr lang="en-US" dirty="0"/>
          </a:p>
          <a:p>
            <a:r>
              <a:rPr lang="en-US" b="1" dirty="0" err="1"/>
              <a:t>Ctrl+C</a:t>
            </a:r>
            <a:r>
              <a:rPr lang="en-US" dirty="0"/>
              <a:t> – Pressing the key combination of Ctrl and C will kill the current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73262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C4D0E2-88AC-4F0F-8FE0-C755FFA96E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54404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Commands</a:t>
            </a:r>
          </a:p>
        </p:txBody>
      </p:sp>
    </p:spTree>
    <p:extLst>
      <p:ext uri="{BB962C8B-B14F-4D97-AF65-F5344CB8AC3E}">
        <p14:creationId xmlns:p14="http://schemas.microsoft.com/office/powerpoint/2010/main" val="199255514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EDVjg5y0Hg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109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The </a:t>
            </a:r>
            <a:r>
              <a:rPr lang="en-US" dirty="0" err="1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85900"/>
            <a:ext cx="11430000" cy="4914900"/>
          </a:xfrm>
        </p:spPr>
        <p:txBody>
          <a:bodyPr/>
          <a:lstStyle/>
          <a:p>
            <a:r>
              <a:rPr lang="en-US" u="sng" dirty="0"/>
              <a:t>Command-Line Interfaces</a:t>
            </a:r>
            <a:r>
              <a:rPr lang="en-US" dirty="0"/>
              <a:t> (</a:t>
            </a:r>
            <a:r>
              <a:rPr lang="en-US" b="1" dirty="0"/>
              <a:t>CLI</a:t>
            </a:r>
            <a:r>
              <a:rPr lang="en-US" dirty="0"/>
              <a:t>) were once the primary means of computer interaction</a:t>
            </a:r>
          </a:p>
          <a:p>
            <a:endParaRPr lang="en-US" dirty="0"/>
          </a:p>
          <a:p>
            <a:r>
              <a:rPr lang="en-US" u="sng" dirty="0"/>
              <a:t>Graphical User Interfaces</a:t>
            </a:r>
            <a:r>
              <a:rPr lang="en-US" dirty="0"/>
              <a:t> (</a:t>
            </a:r>
            <a:r>
              <a:rPr lang="en-US" b="1" dirty="0"/>
              <a:t>GUI</a:t>
            </a:r>
            <a:r>
              <a:rPr lang="en-US" dirty="0"/>
              <a:t>): the modern-day visual programs we all know and love</a:t>
            </a:r>
          </a:p>
          <a:p>
            <a:endParaRPr lang="en-US" dirty="0"/>
          </a:p>
          <a:p>
            <a:r>
              <a:rPr lang="en-US" dirty="0"/>
              <a:t>Now, the command line provides the ability to perform complex tasks that </a:t>
            </a:r>
            <a:r>
              <a:rPr lang="en-US" i="1" dirty="0"/>
              <a:t>cannot</a:t>
            </a:r>
            <a:r>
              <a:rPr lang="en-US" dirty="0"/>
              <a:t> be achieved with the available features provided by the operating system’s GUIs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022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u="sng" dirty="0"/>
          </a:p>
          <a:p>
            <a:r>
              <a:rPr lang="en-US" u="sng" dirty="0"/>
              <a:t>Shell</a:t>
            </a:r>
            <a:r>
              <a:rPr lang="en-US" dirty="0"/>
              <a:t> programs allow you to run a variety of commands on your computer</a:t>
            </a:r>
          </a:p>
          <a:p>
            <a:endParaRPr lang="en-US" dirty="0"/>
          </a:p>
          <a:p>
            <a:r>
              <a:rPr lang="en-US" u="sng" dirty="0"/>
              <a:t>Bash</a:t>
            </a:r>
            <a:r>
              <a:rPr lang="en-US" dirty="0"/>
              <a:t> is a Unix </a:t>
            </a:r>
            <a:r>
              <a:rPr lang="en-US" i="1" dirty="0"/>
              <a:t>shell</a:t>
            </a:r>
            <a:r>
              <a:rPr lang="en-US" dirty="0"/>
              <a:t> and command language, and is the default shell on Linux and OS X</a:t>
            </a:r>
          </a:p>
          <a:p>
            <a:endParaRPr lang="en-US" dirty="0"/>
          </a:p>
          <a:p>
            <a:r>
              <a:rPr lang="en-US" u="sng" dirty="0" err="1"/>
              <a:t>Git</a:t>
            </a:r>
            <a:r>
              <a:rPr lang="en-US" u="sng" dirty="0"/>
              <a:t> Bash</a:t>
            </a:r>
            <a:r>
              <a:rPr lang="en-US" dirty="0"/>
              <a:t> is a program that emulates a </a:t>
            </a:r>
            <a:r>
              <a:rPr lang="en-US" i="1" dirty="0"/>
              <a:t>bash</a:t>
            </a:r>
            <a:r>
              <a:rPr lang="en-US" dirty="0"/>
              <a:t> environment for Windows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824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look like?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34" y="1579659"/>
            <a:ext cx="9913235" cy="41750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05034" y="4840357"/>
            <a:ext cx="559062" cy="387626"/>
          </a:xfrm>
          <a:prstGeom prst="rect">
            <a:avLst/>
          </a:prstGeom>
          <a:solidFill>
            <a:srgbClr val="00D3F6">
              <a:alpha val="27843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64096" y="4858651"/>
            <a:ext cx="5275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D3F6"/>
                </a:solidFill>
              </a:rPr>
              <a:t>Command Prompt – where the user enters commands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5800" y="2416367"/>
            <a:ext cx="944217" cy="306955"/>
          </a:xfrm>
          <a:prstGeom prst="rect">
            <a:avLst/>
          </a:prstGeom>
          <a:solidFill>
            <a:srgbClr val="E95EBE">
              <a:alpha val="28000"/>
            </a:srgbClr>
          </a:solidFill>
          <a:ln w="28575">
            <a:solidFill>
              <a:srgbClr val="E95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30017" y="2404844"/>
            <a:ext cx="342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95EBE"/>
                </a:solidFill>
              </a:rPr>
              <a:t>Command example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5034" y="2723322"/>
            <a:ext cx="9385009" cy="1608555"/>
          </a:xfrm>
          <a:prstGeom prst="rect">
            <a:avLst/>
          </a:prstGeom>
          <a:solidFill>
            <a:srgbClr val="FFFF00">
              <a:alpha val="28000"/>
            </a:srgb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4565" y="4295506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Command output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5034" y="2126974"/>
            <a:ext cx="7287853" cy="289393"/>
          </a:xfrm>
          <a:prstGeom prst="rect">
            <a:avLst/>
          </a:prstGeom>
          <a:solidFill>
            <a:schemeClr val="accent2">
              <a:alpha val="28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692887" y="208700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System information</a:t>
            </a:r>
          </a:p>
        </p:txBody>
      </p:sp>
    </p:spTree>
    <p:extLst>
      <p:ext uri="{BB962C8B-B14F-4D97-AF65-F5344CB8AC3E}">
        <p14:creationId xmlns:p14="http://schemas.microsoft.com/office/powerpoint/2010/main" val="20969499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/>
      <p:bldP spid="11" grpId="1"/>
      <p:bldP spid="12" grpId="0" animBg="1"/>
      <p:bldP spid="12" grpId="1" animBg="1"/>
      <p:bldP spid="13" grpId="0"/>
      <p:bldP spid="13" grpId="1"/>
      <p:bldP spid="14" grpId="0" animBg="1"/>
      <p:bldP spid="14" grpId="1" animBg="1"/>
      <p:bldP spid="15" grpId="0"/>
      <p:bldP spid="15" grpId="1"/>
      <p:bldP spid="16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Bash Commands</a:t>
            </a:r>
          </a:p>
        </p:txBody>
      </p:sp>
      <p:pic>
        <p:nvPicPr>
          <p:cNvPr id="1028" name="Picture 4" descr="Image result for comman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0"/>
            <a:ext cx="102837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41665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Bash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pwd</a:t>
            </a:r>
            <a:r>
              <a:rPr lang="en-US" dirty="0"/>
              <a:t> – </a:t>
            </a:r>
            <a:r>
              <a:rPr lang="en-US" b="1" dirty="0"/>
              <a:t>p</a:t>
            </a:r>
            <a:r>
              <a:rPr lang="en-US" dirty="0"/>
              <a:t>rints the </a:t>
            </a:r>
            <a:r>
              <a:rPr lang="en-US" b="1" dirty="0"/>
              <a:t>w</a:t>
            </a:r>
            <a:r>
              <a:rPr lang="en-US" dirty="0"/>
              <a:t>orking </a:t>
            </a:r>
            <a:r>
              <a:rPr lang="en-US" b="1" dirty="0"/>
              <a:t>d</a:t>
            </a:r>
            <a:r>
              <a:rPr lang="en-US" dirty="0"/>
              <a:t>irectory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directory</a:t>
            </a:r>
            <a:r>
              <a:rPr lang="en-US" dirty="0"/>
              <a:t> is a folder, just like in File Explorer</a:t>
            </a:r>
          </a:p>
          <a:p>
            <a:pPr lvl="1"/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ls</a:t>
            </a:r>
            <a:r>
              <a:rPr lang="en-US" dirty="0"/>
              <a:t> – lists the contents of the working directory</a:t>
            </a:r>
          </a:p>
          <a:p>
            <a:pPr lvl="1"/>
            <a:r>
              <a:rPr lang="en-US" dirty="0"/>
              <a:t>This will show both files and folders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cd</a:t>
            </a:r>
            <a:r>
              <a:rPr lang="en-US" dirty="0"/>
              <a:t> – </a:t>
            </a:r>
            <a:r>
              <a:rPr lang="en-US" b="1" dirty="0"/>
              <a:t>c</a:t>
            </a:r>
            <a:r>
              <a:rPr lang="en-US" dirty="0"/>
              <a:t>hanges the working </a:t>
            </a:r>
            <a:r>
              <a:rPr lang="en-US" b="1" dirty="0"/>
              <a:t>d</a:t>
            </a:r>
            <a:r>
              <a:rPr lang="en-US" dirty="0"/>
              <a:t>irectory</a:t>
            </a:r>
          </a:p>
          <a:p>
            <a:pPr lvl="1"/>
            <a:r>
              <a:rPr lang="en-US" dirty="0"/>
              <a:t>This is the main way to move around in the file system</a:t>
            </a:r>
          </a:p>
          <a:p>
            <a:pPr lvl="1"/>
            <a:r>
              <a:rPr lang="en-US" dirty="0"/>
              <a:t>This command takes an </a:t>
            </a:r>
            <a:r>
              <a:rPr lang="en-US" i="1" dirty="0"/>
              <a:t>argument</a:t>
            </a:r>
            <a:r>
              <a:rPr lang="en-US" dirty="0"/>
              <a:t> to know where to go</a:t>
            </a:r>
          </a:p>
        </p:txBody>
      </p:sp>
    </p:spTree>
    <p:extLst>
      <p:ext uri="{BB962C8B-B14F-4D97-AF65-F5344CB8AC3E}">
        <p14:creationId xmlns:p14="http://schemas.microsoft.com/office/powerpoint/2010/main" val="2467848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cd</a:t>
            </a:r>
            <a:r>
              <a:rPr lang="en-US" dirty="0"/>
              <a:t> command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371988"/>
              </p:ext>
            </p:extLst>
          </p:nvPr>
        </p:nvGraphicFramePr>
        <p:xfrm>
          <a:off x="381000" y="1143000"/>
          <a:ext cx="11087100" cy="5143500"/>
        </p:xfrm>
        <a:graphic>
          <a:graphicData uri="http://schemas.openxmlformats.org/drawingml/2006/table">
            <a:tbl>
              <a:tblPr firstRow="1" bandRow="1">
                <a:tableStyleId>{FFA220EE-ED1F-4DBA-98A4-FBE62A725004}</a:tableStyleId>
              </a:tblPr>
              <a:tblGrid>
                <a:gridCol w="4686300">
                  <a:extLst>
                    <a:ext uri="{9D8B030D-6E8A-4147-A177-3AD203B41FA5}">
                      <a16:colId xmlns:a16="http://schemas.microsoft.com/office/drawing/2014/main" val="3744508320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2811702718"/>
                    </a:ext>
                  </a:extLst>
                </a:gridCol>
              </a:tblGrid>
              <a:tr h="1285875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When you enter…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The directory changes to…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144406"/>
                  </a:ext>
                </a:extLst>
              </a:tr>
              <a:tr h="128587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586F"/>
                          </a:solidFill>
                          <a:latin typeface="Consolas" panose="020B0609020204030204" pitchFamily="49" charset="0"/>
                        </a:rPr>
                        <a:t>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Home directory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597406"/>
                  </a:ext>
                </a:extLst>
              </a:tr>
              <a:tr h="128587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586F"/>
                          </a:solidFill>
                          <a:latin typeface="Consolas" panose="020B0609020204030204" pitchFamily="49" charset="0"/>
                        </a:rPr>
                        <a:t>cd </a:t>
                      </a:r>
                      <a:r>
                        <a:rPr lang="en-US" sz="40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&lt;path&gt;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accent1"/>
                          </a:solidFill>
                        </a:rPr>
                        <a:t>&lt;path&gt;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182150"/>
                  </a:ext>
                </a:extLst>
              </a:tr>
              <a:tr h="128587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00586F"/>
                          </a:solidFill>
                          <a:latin typeface="Consolas" panose="020B0609020204030204" pitchFamily="49" charset="0"/>
                        </a:rPr>
                        <a:t>cd 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One folder level 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4468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62359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</TotalTime>
  <Words>470</Words>
  <Application>Microsoft Office PowerPoint</Application>
  <PresentationFormat>Widescreen</PresentationFormat>
  <Paragraphs>73</Paragraphs>
  <Slides>13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Consolas</vt:lpstr>
      <vt:lpstr>Wingdings</vt:lpstr>
      <vt:lpstr>Hyland 2019</vt:lpstr>
      <vt:lpstr>Command Line</vt:lpstr>
      <vt:lpstr>Agenda</vt:lpstr>
      <vt:lpstr>PowerPoint Presentation</vt:lpstr>
      <vt:lpstr>Before The Gui</vt:lpstr>
      <vt:lpstr>Bash</vt:lpstr>
      <vt:lpstr>What does it look like?</vt:lpstr>
      <vt:lpstr>Bash Commands</vt:lpstr>
      <vt:lpstr>Basic Bash commands</vt:lpstr>
      <vt:lpstr>The cd command</vt:lpstr>
      <vt:lpstr>Paths</vt:lpstr>
      <vt:lpstr>MINI-Quiz: What would happen?</vt:lpstr>
      <vt:lpstr>Helpful Tips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67</cp:revision>
  <dcterms:created xsi:type="dcterms:W3CDTF">2019-03-11T04:04:09Z</dcterms:created>
  <dcterms:modified xsi:type="dcterms:W3CDTF">2021-01-20T15:26:57Z</dcterms:modified>
</cp:coreProperties>
</file>