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8" r:id="rId4"/>
    <p:sldId id="260" r:id="rId5"/>
    <p:sldId id="269" r:id="rId6"/>
    <p:sldId id="270" r:id="rId7"/>
    <p:sldId id="261" r:id="rId8"/>
    <p:sldId id="264" r:id="rId9"/>
    <p:sldId id="262" r:id="rId10"/>
    <p:sldId id="267" r:id="rId11"/>
    <p:sldId id="263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EFAF5"/>
    <a:srgbClr val="2F3459"/>
    <a:srgbClr val="F8CCEA"/>
    <a:srgbClr val="020202"/>
    <a:srgbClr val="DD6BDD"/>
    <a:srgbClr val="BBE2DD"/>
    <a:srgbClr val="080808"/>
    <a:srgbClr val="181818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The</a:t>
            </a:r>
            <a:r>
              <a:rPr lang="en-US" b="0" baseline="0" dirty="0"/>
              <a:t> </a:t>
            </a:r>
            <a:r>
              <a:rPr lang="en-US" b="1" baseline="0" dirty="0"/>
              <a:t>database</a:t>
            </a:r>
            <a:r>
              <a:rPr lang="en-US" b="0" baseline="0" dirty="0"/>
              <a:t> holds all the </a:t>
            </a:r>
            <a:r>
              <a:rPr lang="en-US" b="0" i="1" baseline="0" dirty="0"/>
              <a:t>data</a:t>
            </a:r>
            <a:r>
              <a:rPr lang="en-US" b="0" i="0" baseline="0" dirty="0"/>
              <a:t> for the web application.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29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database maintainer needs to remove </a:t>
            </a:r>
            <a:r>
              <a:rPr lang="en-US" baseline="0" dirty="0"/>
              <a:t>a row, this is possible with </a:t>
            </a:r>
            <a:r>
              <a:rPr lang="en-US" b="1" baseline="0" dirty="0"/>
              <a:t>DELETE</a:t>
            </a:r>
            <a:r>
              <a:rPr lang="en-US" b="0" baseline="0" dirty="0"/>
              <a:t>.</a:t>
            </a:r>
          </a:p>
          <a:p>
            <a:endParaRPr lang="en-US" b="0" baseline="0" dirty="0"/>
          </a:p>
          <a:p>
            <a:r>
              <a:rPr lang="en-US" b="0" baseline="0" dirty="0"/>
              <a:t>Note the syntax: </a:t>
            </a:r>
            <a:r>
              <a:rPr lang="en-US" b="1" baseline="0" dirty="0"/>
              <a:t>DELETE FROM </a:t>
            </a:r>
            <a:r>
              <a:rPr lang="en-US" b="0" baseline="0" dirty="0"/>
              <a:t>{</a:t>
            </a:r>
            <a:r>
              <a:rPr lang="en-US" b="0" baseline="0" dirty="0" err="1"/>
              <a:t>tablename</a:t>
            </a:r>
            <a:r>
              <a:rPr lang="en-US" b="0" baseline="0" dirty="0"/>
              <a:t>} </a:t>
            </a:r>
            <a:r>
              <a:rPr lang="en-US" b="1" baseline="0" dirty="0"/>
              <a:t>WHERE </a:t>
            </a:r>
            <a:r>
              <a:rPr lang="en-US" b="0" baseline="0" dirty="0"/>
              <a:t>{</a:t>
            </a:r>
            <a:r>
              <a:rPr lang="en-US" b="0" baseline="0" dirty="0" err="1"/>
              <a:t>colname</a:t>
            </a:r>
            <a:r>
              <a:rPr lang="en-US" b="0" baseline="0" dirty="0"/>
              <a:t>} = {value}</a:t>
            </a:r>
          </a:p>
          <a:p>
            <a:endParaRPr lang="en-US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It is very important to remember the </a:t>
            </a:r>
            <a:r>
              <a:rPr lang="en-US" b="1" baseline="0" dirty="0"/>
              <a:t>WHERE</a:t>
            </a:r>
            <a:r>
              <a:rPr lang="en-US" b="0" baseline="0" dirty="0"/>
              <a:t> clause! Without the </a:t>
            </a:r>
            <a:r>
              <a:rPr lang="en-US" b="1" baseline="0" dirty="0"/>
              <a:t>WHERE</a:t>
            </a:r>
            <a:r>
              <a:rPr lang="en-US" b="0" baseline="0" dirty="0"/>
              <a:t> clause, every single row would be deleted!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6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relational database, like </a:t>
            </a:r>
            <a:r>
              <a:rPr lang="en-US" b="1" dirty="0"/>
              <a:t>MySQL</a:t>
            </a:r>
            <a:r>
              <a:rPr lang="en-US" dirty="0"/>
              <a:t>, the data is</a:t>
            </a:r>
            <a:r>
              <a:rPr lang="en-US" baseline="0" dirty="0"/>
              <a:t> held in </a:t>
            </a:r>
            <a:r>
              <a:rPr lang="en-US" i="1" baseline="0" dirty="0"/>
              <a:t>tables</a:t>
            </a:r>
            <a:r>
              <a:rPr lang="en-US" b="1" i="1" baseline="0" dirty="0"/>
              <a:t>. </a:t>
            </a:r>
            <a:r>
              <a:rPr lang="en-US" b="0" i="0" baseline="0" dirty="0"/>
              <a:t>Each </a:t>
            </a:r>
            <a:r>
              <a:rPr lang="en-US" b="1" i="0" baseline="0" dirty="0"/>
              <a:t>row</a:t>
            </a:r>
            <a:r>
              <a:rPr lang="en-US" b="0" i="0" baseline="0" dirty="0"/>
              <a:t> in the table represents one object (or record), and each </a:t>
            </a:r>
            <a:r>
              <a:rPr lang="en-US" b="1" i="0" baseline="0" dirty="0"/>
              <a:t>column</a:t>
            </a:r>
            <a:r>
              <a:rPr lang="en-US" b="0" i="0" baseline="0" dirty="0"/>
              <a:t> represents one property (or field) for the object.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is basically a language to talk to databases. Lots of different DB Engines use SQL.</a:t>
            </a:r>
            <a:r>
              <a:rPr lang="en-US" baseline="0" dirty="0"/>
              <a:t> Web servers can use SQL to communicate with the database.</a:t>
            </a:r>
          </a:p>
          <a:p>
            <a:endParaRPr lang="en-US" baseline="0" dirty="0"/>
          </a:p>
          <a:p>
            <a:r>
              <a:rPr lang="en-US" b="1" baseline="0" dirty="0"/>
              <a:t>What kind of interactions would the web server have with the DB?</a:t>
            </a:r>
            <a:r>
              <a:rPr lang="en-US" baseline="0" dirty="0"/>
              <a:t> -&gt;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if anyone has seen the movie C.H.U.D. (they</a:t>
            </a:r>
            <a:r>
              <a:rPr lang="en-US" baseline="0" dirty="0"/>
              <a:t> probably haven’t). We aren’t actually going to talk about C.H.U.D. though; we will talk about </a:t>
            </a:r>
            <a:r>
              <a:rPr lang="en-US" b="1" baseline="0" dirty="0"/>
              <a:t>CRUD</a:t>
            </a:r>
            <a:r>
              <a:rPr lang="en-US" baseline="0" dirty="0"/>
              <a:t>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38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CRUD</a:t>
            </a:r>
            <a:r>
              <a:rPr lang="en-US" b="0" baseline="0" dirty="0"/>
              <a:t> encompasses the basic database interactions necessary for a simple app.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9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we wanted to add another movie to this table. It’s incomplete;</a:t>
            </a:r>
            <a:r>
              <a:rPr lang="en-US" baseline="0" dirty="0"/>
              <a:t> we need to add </a:t>
            </a:r>
            <a:r>
              <a:rPr lang="en-US" b="1" baseline="0" dirty="0"/>
              <a:t>Pixels</a:t>
            </a:r>
            <a:r>
              <a:rPr lang="en-US" b="0" baseline="0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</a:t>
            </a:r>
            <a:r>
              <a:rPr lang="en-US" baseline="0" dirty="0"/>
              <a:t> SQL `INSERT INTO` statement allows database maintainers to add a row to a table. Note the syntax:</a:t>
            </a:r>
          </a:p>
          <a:p>
            <a:r>
              <a:rPr lang="en-US" b="1" baseline="0" dirty="0"/>
              <a:t>INSERT INTO </a:t>
            </a:r>
            <a:r>
              <a:rPr lang="en-US" baseline="0" dirty="0"/>
              <a:t>{</a:t>
            </a:r>
            <a:r>
              <a:rPr lang="en-US" baseline="0" dirty="0" err="1"/>
              <a:t>tablename</a:t>
            </a:r>
            <a:r>
              <a:rPr lang="en-US" baseline="0" dirty="0"/>
              <a:t>} </a:t>
            </a:r>
            <a:r>
              <a:rPr lang="en-US" b="1" baseline="0" dirty="0"/>
              <a:t>VALUES</a:t>
            </a:r>
            <a:r>
              <a:rPr lang="en-US" baseline="0" dirty="0"/>
              <a:t> ({val1}, {val2}, …);</a:t>
            </a:r>
          </a:p>
          <a:p>
            <a:endParaRPr lang="en-US" baseline="0" dirty="0"/>
          </a:p>
          <a:p>
            <a:r>
              <a:rPr lang="en-US" baseline="0" dirty="0"/>
              <a:t>After running the </a:t>
            </a:r>
            <a:r>
              <a:rPr lang="en-US" b="1" baseline="0" dirty="0"/>
              <a:t>INSERT INTO</a:t>
            </a:r>
            <a:r>
              <a:rPr lang="en-US" b="0" baseline="0" dirty="0"/>
              <a:t> statement, the new row appears in the table!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7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we wanted to actually get some content out of the database.</a:t>
            </a:r>
            <a:r>
              <a:rPr lang="en-US" baseline="0" dirty="0"/>
              <a:t> This is possible with </a:t>
            </a:r>
            <a:r>
              <a:rPr lang="en-US" b="1" baseline="0" dirty="0"/>
              <a:t>SELECT</a:t>
            </a:r>
            <a:r>
              <a:rPr lang="en-US" b="0" baseline="0" dirty="0"/>
              <a:t>!</a:t>
            </a:r>
          </a:p>
          <a:p>
            <a:endParaRPr lang="en-US" b="0" baseline="0" dirty="0"/>
          </a:p>
          <a:p>
            <a:r>
              <a:rPr lang="en-US" b="0" baseline="0" dirty="0"/>
              <a:t>You can select one property from each row, or select all properties</a:t>
            </a:r>
          </a:p>
          <a:p>
            <a:endParaRPr lang="en-US" b="0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73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</a:t>
            </a:r>
            <a:r>
              <a:rPr lang="en-US" baseline="0" dirty="0"/>
              <a:t> also possible to narrow down the data you retrieve. This is possible with </a:t>
            </a:r>
            <a:r>
              <a:rPr lang="en-US" b="1" baseline="0" dirty="0"/>
              <a:t>WHERE</a:t>
            </a:r>
            <a:r>
              <a:rPr lang="en-US" b="0" baseline="0" dirty="0"/>
              <a:t>.</a:t>
            </a:r>
          </a:p>
          <a:p>
            <a:endParaRPr lang="en-US" b="0" baseline="0" dirty="0"/>
          </a:p>
          <a:p>
            <a:r>
              <a:rPr lang="en-US" b="0" baseline="0" dirty="0"/>
              <a:t>Note the representation in JSON here – this is somewhat arbitrary. The important thing is that the movies were narrowed down to ONLY comedy films, and only the title and year were returned.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81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</a:t>
            </a:r>
            <a:r>
              <a:rPr lang="en-US" baseline="0" dirty="0"/>
              <a:t> database maintainer needs to modify an existing row in a table, that is possible with </a:t>
            </a:r>
            <a:r>
              <a:rPr lang="en-US" b="1" baseline="0" dirty="0"/>
              <a:t>UPDATE</a:t>
            </a:r>
            <a:r>
              <a:rPr lang="en-US" b="0" baseline="0" dirty="0"/>
              <a:t>.</a:t>
            </a:r>
          </a:p>
          <a:p>
            <a:endParaRPr lang="en-US" b="0" baseline="0" dirty="0"/>
          </a:p>
          <a:p>
            <a:r>
              <a:rPr lang="en-US" b="0" baseline="0" dirty="0"/>
              <a:t>Note the syntax: </a:t>
            </a:r>
            <a:r>
              <a:rPr lang="en-US" b="1" baseline="0" dirty="0"/>
              <a:t>UPDATE </a:t>
            </a:r>
            <a:r>
              <a:rPr lang="en-US" b="0" baseline="0" dirty="0"/>
              <a:t>{</a:t>
            </a:r>
            <a:r>
              <a:rPr lang="en-US" b="0" baseline="0" dirty="0" err="1"/>
              <a:t>tablename</a:t>
            </a:r>
            <a:r>
              <a:rPr lang="en-US" b="0" baseline="0" dirty="0"/>
              <a:t>} </a:t>
            </a:r>
            <a:r>
              <a:rPr lang="en-US" b="1" baseline="0" dirty="0"/>
              <a:t>SET</a:t>
            </a:r>
            <a:r>
              <a:rPr lang="en-US" b="0" baseline="0" dirty="0"/>
              <a:t> {</a:t>
            </a:r>
            <a:r>
              <a:rPr lang="en-US" b="0" baseline="0" dirty="0" err="1"/>
              <a:t>colname</a:t>
            </a:r>
            <a:r>
              <a:rPr lang="en-US" b="0" baseline="0" dirty="0"/>
              <a:t>} = {value} </a:t>
            </a:r>
            <a:r>
              <a:rPr lang="en-US" b="1" baseline="0" dirty="0"/>
              <a:t>WHERE</a:t>
            </a:r>
            <a:r>
              <a:rPr lang="en-US" b="0" baseline="0" dirty="0"/>
              <a:t> {</a:t>
            </a:r>
            <a:r>
              <a:rPr lang="en-US" b="0" baseline="0" dirty="0" err="1"/>
              <a:t>colname</a:t>
            </a:r>
            <a:r>
              <a:rPr lang="en-US" b="0" baseline="0" dirty="0"/>
              <a:t>} = {value}</a:t>
            </a:r>
          </a:p>
          <a:p>
            <a:endParaRPr lang="en-US" b="0" baseline="0" dirty="0"/>
          </a:p>
          <a:p>
            <a:r>
              <a:rPr lang="en-US" b="0" baseline="0" dirty="0"/>
              <a:t>It is very important to remember the </a:t>
            </a:r>
            <a:r>
              <a:rPr lang="en-US" b="1" baseline="0" dirty="0"/>
              <a:t>WHERE</a:t>
            </a:r>
            <a:r>
              <a:rPr lang="en-US" b="0" baseline="0" dirty="0"/>
              <a:t> clause!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4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Databases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201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Select – With Constraints (WHERE)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11430000" cy="800100"/>
          </a:xfrm>
        </p:spPr>
        <p:txBody>
          <a:bodyPr/>
          <a:lstStyle/>
          <a:p>
            <a:pPr marL="5715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title, </a:t>
            </a:r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movies 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genre=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"Comedy"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286000"/>
            <a:ext cx="10766409" cy="40749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+mj-lt"/>
              </a:rPr>
              <a:t>JSON Representation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{ 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title: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"Billy Madison"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year: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1995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},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{ 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title: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"The Wedding Singer"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year: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1998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},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{ 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title: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"Grown Ups 2"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year: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2013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},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{ 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title: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"Pixels"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3200" dirty="0">
                <a:solidFill>
                  <a:srgbClr val="001080"/>
                </a:solidFill>
                <a:latin typeface="Consolas" panose="020B0609020204030204" pitchFamily="49" charset="0"/>
              </a:rPr>
              <a:t>year: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9885A"/>
                </a:solidFill>
                <a:latin typeface="Consolas" panose="020B0609020204030204" pitchFamily="49" charset="0"/>
              </a:rPr>
              <a:t>2016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442464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829300"/>
            <a:ext cx="11430000" cy="5715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movies 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b="1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2015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title=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"Pixels"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81920"/>
              </p:ext>
            </p:extLst>
          </p:nvPr>
        </p:nvGraphicFramePr>
        <p:xfrm>
          <a:off x="381000" y="1257300"/>
          <a:ext cx="11087099" cy="40005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411414">
                  <a:extLst>
                    <a:ext uri="{9D8B030D-6E8A-4147-A177-3AD203B41FA5}">
                      <a16:colId xmlns:a16="http://schemas.microsoft.com/office/drawing/2014/main" val="3186580870"/>
                    </a:ext>
                  </a:extLst>
                </a:gridCol>
                <a:gridCol w="1340199">
                  <a:extLst>
                    <a:ext uri="{9D8B030D-6E8A-4147-A177-3AD203B41FA5}">
                      <a16:colId xmlns:a16="http://schemas.microsoft.com/office/drawing/2014/main" val="2508998935"/>
                    </a:ext>
                  </a:extLst>
                </a:gridCol>
                <a:gridCol w="1827544">
                  <a:extLst>
                    <a:ext uri="{9D8B030D-6E8A-4147-A177-3AD203B41FA5}">
                      <a16:colId xmlns:a16="http://schemas.microsoft.com/office/drawing/2014/main" val="971893325"/>
                    </a:ext>
                  </a:extLst>
                </a:gridCol>
                <a:gridCol w="4507942">
                  <a:extLst>
                    <a:ext uri="{9D8B030D-6E8A-4147-A177-3AD203B41FA5}">
                      <a16:colId xmlns:a16="http://schemas.microsoft.com/office/drawing/2014/main" val="141573874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en-US" sz="2400" dirty="0"/>
                        <a:t>Title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Year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Genre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Director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6261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/>
                        <a:t>Billy Madison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Tamra</a:t>
                      </a:r>
                      <a:r>
                        <a:rPr lang="en-US" sz="2400" baseline="0" dirty="0"/>
                        <a:t> Davis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8675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/>
                        <a:t>The Wedding Singer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Frank </a:t>
                      </a:r>
                      <a:r>
                        <a:rPr lang="en-US" sz="2400" dirty="0" err="1"/>
                        <a:t>Coraci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5839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/>
                        <a:t>Reign Over 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Mike Binder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774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/>
                        <a:t>Grown Ups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Dennis Dugan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127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/>
                        <a:t>Uncut Gems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Thriller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Josh </a:t>
                      </a:r>
                      <a:r>
                        <a:rPr lang="en-US" sz="2400" dirty="0" err="1"/>
                        <a:t>Safdie</a:t>
                      </a:r>
                      <a:r>
                        <a:rPr lang="en-US" sz="2400" dirty="0"/>
                        <a:t> &amp; Benny </a:t>
                      </a:r>
                      <a:r>
                        <a:rPr lang="en-US" sz="2400" dirty="0" err="1"/>
                        <a:t>Safdie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4234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/>
                        <a:t>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Chris Columbus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2264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0" y="4686300"/>
            <a:ext cx="870751" cy="46166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2015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4767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829300"/>
            <a:ext cx="11430000" cy="5715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movies 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title=</a:t>
            </a:r>
            <a:r>
              <a:rPr lang="en-US" sz="3200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"Pixels"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32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269521"/>
              </p:ext>
            </p:extLst>
          </p:nvPr>
        </p:nvGraphicFramePr>
        <p:xfrm>
          <a:off x="381000" y="1257300"/>
          <a:ext cx="11087099" cy="40005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411414">
                  <a:extLst>
                    <a:ext uri="{9D8B030D-6E8A-4147-A177-3AD203B41FA5}">
                      <a16:colId xmlns:a16="http://schemas.microsoft.com/office/drawing/2014/main" val="3186580870"/>
                    </a:ext>
                  </a:extLst>
                </a:gridCol>
                <a:gridCol w="1340199">
                  <a:extLst>
                    <a:ext uri="{9D8B030D-6E8A-4147-A177-3AD203B41FA5}">
                      <a16:colId xmlns:a16="http://schemas.microsoft.com/office/drawing/2014/main" val="2508998935"/>
                    </a:ext>
                  </a:extLst>
                </a:gridCol>
                <a:gridCol w="1827544">
                  <a:extLst>
                    <a:ext uri="{9D8B030D-6E8A-4147-A177-3AD203B41FA5}">
                      <a16:colId xmlns:a16="http://schemas.microsoft.com/office/drawing/2014/main" val="971893325"/>
                    </a:ext>
                  </a:extLst>
                </a:gridCol>
                <a:gridCol w="4507942">
                  <a:extLst>
                    <a:ext uri="{9D8B030D-6E8A-4147-A177-3AD203B41FA5}">
                      <a16:colId xmlns:a16="http://schemas.microsoft.com/office/drawing/2014/main" val="141573874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en-US" sz="2400" dirty="0"/>
                        <a:t>Title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Year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Genre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Director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6261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/>
                        <a:t>Billy Madison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Tamra</a:t>
                      </a:r>
                      <a:r>
                        <a:rPr lang="en-US" sz="2400" baseline="0" dirty="0"/>
                        <a:t> Davis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8675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/>
                        <a:t>The Wedding Singer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Frank </a:t>
                      </a:r>
                      <a:r>
                        <a:rPr lang="en-US" sz="2400" dirty="0" err="1"/>
                        <a:t>Coraci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5839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/>
                        <a:t>Reign Over 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Mike Binder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774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/>
                        <a:t>Grown Ups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Dennis Dugan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127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/>
                        <a:t>Uncut Gems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Thriller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Josh </a:t>
                      </a:r>
                      <a:r>
                        <a:rPr lang="en-US" sz="2400" dirty="0" err="1"/>
                        <a:t>Safdie</a:t>
                      </a:r>
                      <a:r>
                        <a:rPr lang="en-US" sz="2400" dirty="0"/>
                        <a:t> &amp; Benny </a:t>
                      </a:r>
                      <a:r>
                        <a:rPr lang="en-US" sz="2400" dirty="0" err="1"/>
                        <a:t>Safdie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4234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/>
                        <a:t>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Chris Columbus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2264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953000" y="5600700"/>
            <a:ext cx="1485900" cy="914400"/>
          </a:xfrm>
          <a:prstGeom prst="rect">
            <a:avLst/>
          </a:prstGeom>
          <a:solidFill>
            <a:schemeClr val="accent2">
              <a:alpha val="19000"/>
            </a:schemeClr>
          </a:solidFill>
          <a:ln w="13652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6700" y="4686300"/>
            <a:ext cx="11430000" cy="685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53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9A5A65-6385-48A6-BEC4-84AC3F9D4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059798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6900" y="1485900"/>
            <a:ext cx="6172200" cy="42291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A </a:t>
            </a:r>
            <a:r>
              <a:rPr lang="en-US" sz="4400" b="1" dirty="0">
                <a:solidFill>
                  <a:schemeClr val="bg1"/>
                </a:solidFill>
              </a:rPr>
              <a:t>database</a:t>
            </a:r>
            <a:r>
              <a:rPr lang="en-US" sz="4400" dirty="0">
                <a:solidFill>
                  <a:schemeClr val="bg1"/>
                </a:solidFill>
              </a:rPr>
              <a:t> is an organized collection of structured information, or </a:t>
            </a:r>
            <a:r>
              <a:rPr lang="en-US" sz="4400" i="1" dirty="0">
                <a:solidFill>
                  <a:schemeClr val="bg1"/>
                </a:solidFill>
              </a:rPr>
              <a:t>data</a:t>
            </a:r>
            <a:r>
              <a:rPr lang="en-US" sz="4400" dirty="0">
                <a:solidFill>
                  <a:schemeClr val="bg1"/>
                </a:solidFill>
              </a:rPr>
              <a:t>, typically stored electronically in a computer system</a:t>
            </a:r>
          </a:p>
        </p:txBody>
      </p:sp>
      <p:pic>
        <p:nvPicPr>
          <p:cNvPr id="4" name="Picture 2" descr="Image result for database imag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143000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0806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Full-Stack Web Architecture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80999" y="1714500"/>
            <a:ext cx="4012863" cy="4229100"/>
          </a:xfrm>
          <a:prstGeom prst="roundRect">
            <a:avLst>
              <a:gd name="adj" fmla="val 1376"/>
            </a:avLst>
          </a:prstGeom>
          <a:solidFill>
            <a:schemeClr val="accent1">
              <a:lumMod val="20000"/>
              <a:lumOff val="80000"/>
              <a:alpha val="25000"/>
            </a:schemeClr>
          </a:solidFill>
          <a:ln w="19050">
            <a:solidFill>
              <a:srgbClr val="54C8E8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Front-end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(client side)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HTML</a:t>
            </a: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CSS</a:t>
            </a: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JavaScript</a:t>
            </a: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, </a:t>
            </a:r>
            <a:r>
              <a:rPr lang="en-US" b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EJS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User Interface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032970" y="1714500"/>
            <a:ext cx="6743700" cy="4229100"/>
          </a:xfrm>
          <a:prstGeom prst="roundRect">
            <a:avLst>
              <a:gd name="adj" fmla="val 1304"/>
            </a:avLst>
          </a:prstGeom>
          <a:solidFill>
            <a:srgbClr val="00586F">
              <a:alpha val="10000"/>
            </a:srgbClr>
          </a:solidFill>
          <a:ln w="19050">
            <a:solidFill>
              <a:srgbClr val="00586F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Back-end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Segoe UI" pitchFamily="34" charset="0"/>
                <a:cs typeface="Segoe UI" pitchFamily="34" charset="0"/>
              </a:rPr>
              <a:t>(server side)</a:t>
            </a:r>
          </a:p>
        </p:txBody>
      </p:sp>
      <p:pic>
        <p:nvPicPr>
          <p:cNvPr id="2050" name="Picture 2" descr="Image result for computer screen phone screen icon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07" y="240648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rver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107" y="2743199"/>
            <a:ext cx="2171700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erver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743200"/>
            <a:ext cx="2069763" cy="20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9071" y="4971202"/>
            <a:ext cx="30643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</a:rPr>
              <a:t>Node.js, Express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>
                <a:solidFill>
                  <a:srgbClr val="000000"/>
                </a:solidFill>
              </a:rPr>
              <a:t>Server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6300" y="4971202"/>
            <a:ext cx="3178629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</a:rPr>
              <a:t>MySQL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i="1" dirty="0">
                <a:solidFill>
                  <a:srgbClr val="000000"/>
                </a:solidFill>
              </a:rPr>
              <a:t>Database</a:t>
            </a:r>
            <a:endParaRPr lang="en-US" i="1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52900" y="3657600"/>
            <a:ext cx="1143000" cy="0"/>
          </a:xfrm>
          <a:prstGeom prst="straightConnector1">
            <a:avLst/>
          </a:prstGeom>
          <a:ln w="25400">
            <a:solidFill>
              <a:schemeClr val="accent1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52900" y="3730833"/>
            <a:ext cx="1143000" cy="0"/>
          </a:xfrm>
          <a:prstGeom prst="straightConnector1">
            <a:avLst/>
          </a:prstGeom>
          <a:ln w="25400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788611" y="4114800"/>
            <a:ext cx="1280160" cy="0"/>
          </a:xfrm>
          <a:prstGeom prst="straightConnector1">
            <a:avLst/>
          </a:prstGeom>
          <a:ln w="22225">
            <a:solidFill>
              <a:srgbClr val="000000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766238" y="3762174"/>
            <a:ext cx="1280160" cy="0"/>
          </a:xfrm>
          <a:prstGeom prst="straightConnector1">
            <a:avLst/>
          </a:prstGeom>
          <a:ln w="22225">
            <a:solidFill>
              <a:srgbClr val="00586F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19545" y="3364467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586F"/>
                </a:solidFill>
              </a:rPr>
              <a:t>SQL Queries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19545" y="4053212"/>
            <a:ext cx="141829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0000"/>
                </a:solidFill>
              </a:rPr>
              <a:t>JSON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88115" y="3241468"/>
            <a:ext cx="88007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accent1"/>
                </a:solidFill>
              </a:rPr>
              <a:t>HTTP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9307897" y="4663756"/>
            <a:ext cx="1600200" cy="1485900"/>
          </a:xfrm>
          <a:prstGeom prst="ellipse">
            <a:avLst/>
          </a:prstGeom>
          <a:noFill/>
          <a:ln w="825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5415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486400"/>
            <a:ext cx="11430000" cy="571500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b="1" dirty="0"/>
              <a:t>row</a:t>
            </a:r>
            <a:r>
              <a:rPr lang="en-US" dirty="0"/>
              <a:t> is an object, each </a:t>
            </a:r>
            <a:r>
              <a:rPr lang="en-US" b="1" dirty="0"/>
              <a:t>column</a:t>
            </a:r>
            <a:r>
              <a:rPr lang="en-US" dirty="0"/>
              <a:t> is a property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681757"/>
              </p:ext>
            </p:extLst>
          </p:nvPr>
        </p:nvGraphicFramePr>
        <p:xfrm>
          <a:off x="723900" y="2057400"/>
          <a:ext cx="10401300" cy="30861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318658087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50899893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971893325"/>
                    </a:ext>
                  </a:extLst>
                </a:gridCol>
                <a:gridCol w="4229101">
                  <a:extLst>
                    <a:ext uri="{9D8B030D-6E8A-4147-A177-3AD203B41FA5}">
                      <a16:colId xmlns:a16="http://schemas.microsoft.com/office/drawing/2014/main" val="1415738741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Title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Year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Genre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Director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6261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Billy Madison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Tamra</a:t>
                      </a:r>
                      <a:r>
                        <a:rPr lang="en-US" sz="2400" baseline="0" dirty="0"/>
                        <a:t> Davis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8675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The Wedding Singer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Frank </a:t>
                      </a:r>
                      <a:r>
                        <a:rPr lang="en-US" sz="2400" dirty="0" err="1"/>
                        <a:t>Coraci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5839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Reign Over 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Mike Binder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774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Grown Ups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Dennis Dugan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127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Uncut Gems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Thriller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Josh </a:t>
                      </a:r>
                      <a:r>
                        <a:rPr lang="en-US" sz="2400" dirty="0" err="1"/>
                        <a:t>Safdie</a:t>
                      </a:r>
                      <a:r>
                        <a:rPr lang="en-US" sz="2400" dirty="0"/>
                        <a:t> &amp; Benny </a:t>
                      </a:r>
                      <a:r>
                        <a:rPr lang="en-US" sz="2400" dirty="0" err="1"/>
                        <a:t>Safdie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42348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4016" y="1228725"/>
            <a:ext cx="11430000" cy="5715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dirty="0"/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21663228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</a:t>
            </a:r>
            <a:r>
              <a:rPr lang="en-US" dirty="0" err="1"/>
              <a:t>DatabaseS</a:t>
            </a:r>
            <a:r>
              <a:rPr lang="en-US" dirty="0"/>
              <a:t> –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</a:t>
            </a:r>
            <a:r>
              <a:rPr lang="en-US" sz="3200" dirty="0"/>
              <a:t>tructured </a:t>
            </a:r>
            <a:r>
              <a:rPr lang="en-US" sz="3200" b="1" dirty="0"/>
              <a:t>Q</a:t>
            </a:r>
            <a:r>
              <a:rPr lang="en-US" sz="3200" dirty="0"/>
              <a:t>uery </a:t>
            </a:r>
            <a:r>
              <a:rPr lang="en-US" sz="3200" b="1" dirty="0"/>
              <a:t>L</a:t>
            </a:r>
            <a:r>
              <a:rPr lang="en-US" sz="3200" dirty="0"/>
              <a:t>anguage is a language designed to allow both technical and non-technical users </a:t>
            </a:r>
            <a:r>
              <a:rPr lang="en-US" sz="3200" i="1" dirty="0"/>
              <a:t>query</a:t>
            </a:r>
            <a:r>
              <a:rPr lang="en-US" sz="3200" dirty="0"/>
              <a:t>, </a:t>
            </a:r>
            <a:r>
              <a:rPr lang="en-US" sz="3200" i="1" dirty="0"/>
              <a:t>manipulate</a:t>
            </a:r>
            <a:r>
              <a:rPr lang="en-US" sz="3200" dirty="0"/>
              <a:t>, and </a:t>
            </a:r>
            <a:r>
              <a:rPr lang="en-US" sz="3200" i="1" dirty="0"/>
              <a:t>transform</a:t>
            </a:r>
            <a:r>
              <a:rPr lang="en-US" sz="3200" dirty="0"/>
              <a:t> data from a relational database</a:t>
            </a:r>
          </a:p>
          <a:p>
            <a:endParaRPr lang="en-US" sz="3200" dirty="0"/>
          </a:p>
          <a:p>
            <a:r>
              <a:rPr lang="en-US" sz="3200" dirty="0"/>
              <a:t>Many different types of databases support the common SQL language standard, including Microsoft SQL Server, Oracle, and MySQL</a:t>
            </a:r>
          </a:p>
          <a:p>
            <a:endParaRPr lang="en-US" sz="3200" dirty="0"/>
          </a:p>
          <a:p>
            <a:r>
              <a:rPr lang="en-US" sz="3200" dirty="0"/>
              <a:t>SQL is a common way for web servers to interact with data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9192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chud po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-28421"/>
            <a:ext cx="4457700" cy="691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5524500" y="5385816"/>
            <a:ext cx="411480" cy="548640"/>
          </a:xfrm>
          <a:prstGeom prst="rect">
            <a:avLst/>
          </a:prstGeom>
          <a:solidFill>
            <a:srgbClr val="FEFAF5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4480" y="5212080"/>
            <a:ext cx="571500" cy="106413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b="1" i="1" dirty="0">
                <a:solidFill>
                  <a:srgbClr val="2F3459"/>
                </a:solidFill>
                <a:latin typeface="Chiller" panose="04020404031007020602" pitchFamily="82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589086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– The building blocks of an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2223305"/>
            <a:ext cx="8153400" cy="3314701"/>
          </a:xfrm>
        </p:spPr>
        <p:txBody>
          <a:bodyPr>
            <a:normAutofit/>
          </a:bodyPr>
          <a:lstStyle/>
          <a:p>
            <a:r>
              <a:rPr lang="en-US" sz="4000" b="1" dirty="0"/>
              <a:t>C</a:t>
            </a:r>
            <a:r>
              <a:rPr lang="en-US" sz="4000" dirty="0"/>
              <a:t>reate – SQL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</a:p>
          <a:p>
            <a:r>
              <a:rPr lang="en-US" sz="4000" b="1" dirty="0"/>
              <a:t>R</a:t>
            </a:r>
            <a:r>
              <a:rPr lang="en-US" sz="4000" dirty="0"/>
              <a:t>ead – SQL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r>
              <a:rPr lang="en-US" sz="4000" b="1" dirty="0"/>
              <a:t>U</a:t>
            </a:r>
            <a:r>
              <a:rPr lang="en-US" sz="4000" dirty="0"/>
              <a:t>pdate – SQL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r>
              <a:rPr lang="en-US" sz="4000" b="1" dirty="0"/>
              <a:t>D</a:t>
            </a:r>
            <a:r>
              <a:rPr lang="en-US" sz="4000" dirty="0"/>
              <a:t>elete – SQL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</a:t>
            </a:r>
          </a:p>
        </p:txBody>
      </p:sp>
      <p:pic>
        <p:nvPicPr>
          <p:cNvPr id="1026" name="Picture 2" descr="Image result for chud po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132450"/>
            <a:ext cx="3543300" cy="549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1585287" y="5476380"/>
            <a:ext cx="374904" cy="393192"/>
          </a:xfrm>
          <a:prstGeom prst="rect">
            <a:avLst/>
          </a:prstGeom>
          <a:solidFill>
            <a:srgbClr val="FEFAF5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5257800"/>
            <a:ext cx="502920" cy="92179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i="1" dirty="0">
                <a:solidFill>
                  <a:srgbClr val="2F3459"/>
                </a:solidFill>
                <a:latin typeface="Chiller" panose="04020404031007020602" pitchFamily="82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5674612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891811"/>
              </p:ext>
            </p:extLst>
          </p:nvPr>
        </p:nvGraphicFramePr>
        <p:xfrm>
          <a:off x="723900" y="1371600"/>
          <a:ext cx="10401300" cy="36004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318658087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50899893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971893325"/>
                    </a:ext>
                  </a:extLst>
                </a:gridCol>
                <a:gridCol w="4229101">
                  <a:extLst>
                    <a:ext uri="{9D8B030D-6E8A-4147-A177-3AD203B41FA5}">
                      <a16:colId xmlns:a16="http://schemas.microsoft.com/office/drawing/2014/main" val="1415738741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Title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Year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Genre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Director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6261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Billy Madison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Tamra</a:t>
                      </a:r>
                      <a:r>
                        <a:rPr lang="en-US" sz="2400" baseline="0" dirty="0"/>
                        <a:t> Davis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8675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The Wedding Singer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Frank </a:t>
                      </a:r>
                      <a:r>
                        <a:rPr lang="en-US" sz="2400" dirty="0" err="1"/>
                        <a:t>Coraci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5839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Reign Over 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Mike Binder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774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Grown Ups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Dennis Dugan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127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Uncut Gems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Thriller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Josh </a:t>
                      </a:r>
                      <a:r>
                        <a:rPr lang="en-US" sz="2400" dirty="0" err="1"/>
                        <a:t>Safdie</a:t>
                      </a:r>
                      <a:r>
                        <a:rPr lang="en-US" sz="2400" dirty="0"/>
                        <a:t> &amp; Benny </a:t>
                      </a:r>
                      <a:r>
                        <a:rPr lang="en-US" sz="2400" dirty="0" err="1"/>
                        <a:t>Safdie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42348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Chris Columbus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2264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INSERT INTO (Create)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257800"/>
            <a:ext cx="11430000" cy="11430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movies</a:t>
            </a:r>
          </a:p>
          <a:p>
            <a:pPr marL="5715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"Pixels"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0988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2015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Comedy,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"Chris Columbus"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90209"/>
              </p:ext>
            </p:extLst>
          </p:nvPr>
        </p:nvGraphicFramePr>
        <p:xfrm>
          <a:off x="723900" y="1371600"/>
          <a:ext cx="10401300" cy="30861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318658087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50899893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971893325"/>
                    </a:ext>
                  </a:extLst>
                </a:gridCol>
                <a:gridCol w="4229101">
                  <a:extLst>
                    <a:ext uri="{9D8B030D-6E8A-4147-A177-3AD203B41FA5}">
                      <a16:colId xmlns:a16="http://schemas.microsoft.com/office/drawing/2014/main" val="1415738741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Title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Year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Genre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Director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6261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Billy Madison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Tamra</a:t>
                      </a:r>
                      <a:r>
                        <a:rPr lang="en-US" sz="2400" baseline="0" dirty="0"/>
                        <a:t> Davis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8675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The Wedding Singer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Frank </a:t>
                      </a:r>
                      <a:r>
                        <a:rPr lang="en-US" sz="2400" dirty="0" err="1"/>
                        <a:t>Coraci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5839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Reign Over 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Mike Binder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774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Grown Ups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Dennis Dugan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127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/>
                        <a:t>Uncut Gems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Thriller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Josh </a:t>
                      </a:r>
                      <a:r>
                        <a:rPr lang="en-US" sz="2400" dirty="0" err="1"/>
                        <a:t>Safdie</a:t>
                      </a:r>
                      <a:r>
                        <a:rPr lang="en-US" sz="2400" dirty="0"/>
                        <a:t> &amp; Benny </a:t>
                      </a:r>
                      <a:r>
                        <a:rPr lang="en-US" sz="2400" dirty="0" err="1"/>
                        <a:t>Safdie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42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4627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Select (Read)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91396"/>
            <a:ext cx="8115300" cy="744850"/>
          </a:xfrm>
        </p:spPr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dirty="0" err="1"/>
              <a:t>Tamra</a:t>
            </a:r>
            <a:r>
              <a:rPr lang="en-US" dirty="0"/>
              <a:t> Davis, Frank </a:t>
            </a:r>
            <a:r>
              <a:rPr lang="en-US" dirty="0" err="1"/>
              <a:t>Coraci</a:t>
            </a:r>
            <a:r>
              <a:rPr lang="en-US" dirty="0"/>
              <a:t>, Mike Binder, Josh </a:t>
            </a:r>
            <a:r>
              <a:rPr lang="en-US" dirty="0" err="1"/>
              <a:t>Safdie</a:t>
            </a:r>
            <a:r>
              <a:rPr lang="en-US" dirty="0"/>
              <a:t> &amp; Benny </a:t>
            </a:r>
            <a:r>
              <a:rPr lang="en-US" dirty="0" err="1"/>
              <a:t>Safdie</a:t>
            </a:r>
            <a:r>
              <a:rPr lang="en-US" dirty="0"/>
              <a:t>, Chris Columbus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104519"/>
            <a:ext cx="8343900" cy="7879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director 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movies;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2572365"/>
            <a:ext cx="8343900" cy="7879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* 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movies;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3675"/>
              </p:ext>
            </p:extLst>
          </p:nvPr>
        </p:nvGraphicFramePr>
        <p:xfrm>
          <a:off x="1181100" y="3273162"/>
          <a:ext cx="9144001" cy="337185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813538">
                  <a:extLst>
                    <a:ext uri="{9D8B030D-6E8A-4147-A177-3AD203B41FA5}">
                      <a16:colId xmlns:a16="http://schemas.microsoft.com/office/drawing/2014/main" val="3186580870"/>
                    </a:ext>
                  </a:extLst>
                </a:gridCol>
                <a:gridCol w="1105319">
                  <a:extLst>
                    <a:ext uri="{9D8B030D-6E8A-4147-A177-3AD203B41FA5}">
                      <a16:colId xmlns:a16="http://schemas.microsoft.com/office/drawing/2014/main" val="2508998935"/>
                    </a:ext>
                  </a:extLst>
                </a:gridCol>
                <a:gridCol w="1507253">
                  <a:extLst>
                    <a:ext uri="{9D8B030D-6E8A-4147-A177-3AD203B41FA5}">
                      <a16:colId xmlns:a16="http://schemas.microsoft.com/office/drawing/2014/main" val="971893325"/>
                    </a:ext>
                  </a:extLst>
                </a:gridCol>
                <a:gridCol w="3717891">
                  <a:extLst>
                    <a:ext uri="{9D8B030D-6E8A-4147-A177-3AD203B41FA5}">
                      <a16:colId xmlns:a16="http://schemas.microsoft.com/office/drawing/2014/main" val="1415738741"/>
                    </a:ext>
                  </a:extLst>
                </a:gridCol>
              </a:tblGrid>
              <a:tr h="481693">
                <a:tc>
                  <a:txBody>
                    <a:bodyPr/>
                    <a:lstStyle/>
                    <a:p>
                      <a:r>
                        <a:rPr lang="en-US" sz="2000" dirty="0"/>
                        <a:t>Title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Year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Genre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Director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62612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r>
                        <a:rPr lang="en-US" sz="2000" dirty="0"/>
                        <a:t>Billy Madison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Tamra</a:t>
                      </a:r>
                      <a:r>
                        <a:rPr lang="en-US" sz="2000" baseline="0" dirty="0"/>
                        <a:t> Davis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86751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r>
                        <a:rPr lang="en-US" sz="2000" dirty="0"/>
                        <a:t>The Wedding Singer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Frank </a:t>
                      </a:r>
                      <a:r>
                        <a:rPr lang="en-US" sz="2000" dirty="0" err="1"/>
                        <a:t>Coraci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58391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r>
                        <a:rPr lang="en-US" sz="2000" dirty="0"/>
                        <a:t>Reign Over 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 Binder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77402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r>
                        <a:rPr lang="en-US" sz="2000" dirty="0"/>
                        <a:t>Grown Ups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Dennis Dugan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12700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r>
                        <a:rPr lang="en-US" sz="2000" dirty="0"/>
                        <a:t>Uncut Gems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Thriller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Josh </a:t>
                      </a:r>
                      <a:r>
                        <a:rPr lang="en-US" sz="2000" dirty="0" err="1"/>
                        <a:t>Safdie</a:t>
                      </a:r>
                      <a:r>
                        <a:rPr lang="en-US" sz="2000" dirty="0"/>
                        <a:t> &amp; Benny </a:t>
                      </a:r>
                      <a:r>
                        <a:rPr lang="en-US" sz="2000" dirty="0" err="1"/>
                        <a:t>Safdie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42348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r>
                        <a:rPr lang="en-US" sz="2000" dirty="0"/>
                        <a:t>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Chris Columbus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22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1516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</TotalTime>
  <Words>1015</Words>
  <Application>Microsoft Office PowerPoint</Application>
  <PresentationFormat>Widescreen</PresentationFormat>
  <Paragraphs>267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Chiller</vt:lpstr>
      <vt:lpstr>Consolas</vt:lpstr>
      <vt:lpstr>Courier New</vt:lpstr>
      <vt:lpstr>Wingdings</vt:lpstr>
      <vt:lpstr>Hyland 2019</vt:lpstr>
      <vt:lpstr>Databases Overview</vt:lpstr>
      <vt:lpstr>What is a database?</vt:lpstr>
      <vt:lpstr>Full-Stack Web Architecture</vt:lpstr>
      <vt:lpstr>Relational Database tables</vt:lpstr>
      <vt:lpstr>Interacting with DatabaseS – SQL</vt:lpstr>
      <vt:lpstr>PowerPoint Presentation</vt:lpstr>
      <vt:lpstr>CRUD – The building blocks of an app</vt:lpstr>
      <vt:lpstr>SQL INSERT INTO (Create)</vt:lpstr>
      <vt:lpstr>SQL Select (Read)</vt:lpstr>
      <vt:lpstr>SQL Select – With Constraints (WHERE)</vt:lpstr>
      <vt:lpstr>SQL Update</vt:lpstr>
      <vt:lpstr>SQL Delete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137</cp:revision>
  <dcterms:created xsi:type="dcterms:W3CDTF">2019-03-11T04:04:09Z</dcterms:created>
  <dcterms:modified xsi:type="dcterms:W3CDTF">2021-01-20T15:27:20Z</dcterms:modified>
</cp:coreProperties>
</file>