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302" r:id="rId3"/>
    <p:sldId id="303" r:id="rId4"/>
    <p:sldId id="307" r:id="rId5"/>
    <p:sldId id="304" r:id="rId6"/>
    <p:sldId id="305" r:id="rId7"/>
    <p:sldId id="306" r:id="rId8"/>
    <p:sldId id="308" r:id="rId9"/>
    <p:sldId id="309" r:id="rId10"/>
    <p:sldId id="31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CEA"/>
    <a:srgbClr val="020202"/>
    <a:srgbClr val="DD6BDD"/>
    <a:srgbClr val="BBE2DD"/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74" autoAdjust="0"/>
    <p:restoredTop sz="84535" autoAdjust="0"/>
  </p:normalViewPr>
  <p:slideViewPr>
    <p:cSldViewPr showGuides="1">
      <p:cViewPr varScale="1">
        <p:scale>
          <a:sx n="96" d="100"/>
          <a:sy n="96" d="100"/>
        </p:scale>
        <p:origin x="37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some background on the need for templates.</a:t>
            </a:r>
          </a:p>
          <a:p>
            <a:endParaRPr lang="en-US" dirty="0"/>
          </a:p>
          <a:p>
            <a:r>
              <a:rPr lang="en-US" b="1" dirty="0"/>
              <a:t>Example:</a:t>
            </a:r>
            <a:r>
              <a:rPr lang="en-US" baseline="0" dirty="0"/>
              <a:t> someone’s Twitter feed is going to be different every day, but the structure, style, and layout doesn’t change as often. Twitter uses a </a:t>
            </a:r>
            <a:r>
              <a:rPr lang="en-US" i="1" baseline="0" dirty="0"/>
              <a:t>template</a:t>
            </a:r>
            <a:r>
              <a:rPr lang="en-US" i="0" baseline="0" dirty="0"/>
              <a:t> with dynamic data to make this happen.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64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EJS stands for Embedded JavaScript. It is</a:t>
            </a:r>
            <a:r>
              <a:rPr lang="en-US" baseline="0" dirty="0"/>
              <a:t> an NPM package that allows developers to embed JavaScript into </a:t>
            </a:r>
            <a:r>
              <a:rPr lang="en-US" baseline="0"/>
              <a:t>HTML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60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order</a:t>
            </a:r>
            <a:r>
              <a:rPr lang="en-US" baseline="0" dirty="0"/>
              <a:t> to use EJS, it is necessary to:</a:t>
            </a:r>
          </a:p>
          <a:p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/>
              <a:t>Install the NPM package</a:t>
            </a:r>
          </a:p>
          <a:p>
            <a:pPr marL="228600" indent="-228600">
              <a:buAutoNum type="arabicPeriod"/>
            </a:pPr>
            <a:r>
              <a:rPr lang="en-US" baseline="0" dirty="0"/>
              <a:t>Set the Express app to </a:t>
            </a:r>
            <a:r>
              <a:rPr lang="en-US" b="1" baseline="0" dirty="0"/>
              <a:t>set</a:t>
            </a:r>
            <a:r>
              <a:rPr lang="en-US" b="0" baseline="0" dirty="0"/>
              <a:t> the </a:t>
            </a:r>
            <a:r>
              <a:rPr lang="en-US" b="0" i="1" baseline="0" dirty="0"/>
              <a:t>view engine</a:t>
            </a:r>
            <a:r>
              <a:rPr lang="en-US" b="0" i="0" baseline="0" dirty="0"/>
              <a:t> to </a:t>
            </a:r>
            <a:r>
              <a:rPr lang="en-US" b="0" i="1" baseline="0" dirty="0" err="1"/>
              <a:t>ejs</a:t>
            </a:r>
            <a:r>
              <a:rPr lang="en-US" b="0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78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Emphasize</a:t>
            </a:r>
            <a:r>
              <a:rPr lang="en-US" baseline="0" dirty="0"/>
              <a:t> the EJS segment syntax – Opening tag: Left angle bracket, percent sign, equals sign. Closing tag: Percent sign, right angle bracket.</a:t>
            </a:r>
          </a:p>
          <a:p>
            <a:endParaRPr lang="en-US" baseline="0" dirty="0"/>
          </a:p>
          <a:p>
            <a:r>
              <a:rPr lang="en-US" baseline="0" dirty="0"/>
              <a:t>The </a:t>
            </a:r>
            <a:r>
              <a:rPr lang="en-US" b="1" baseline="0" dirty="0" err="1"/>
              <a:t>page.ejs</a:t>
            </a:r>
            <a:r>
              <a:rPr lang="en-US" b="0" baseline="0" dirty="0"/>
              <a:t> file contains the EJS segments, but other than that, it’s just HTML.</a:t>
            </a:r>
          </a:p>
          <a:p>
            <a:r>
              <a:rPr lang="en-US" b="0" baseline="0" dirty="0"/>
              <a:t>The </a:t>
            </a:r>
            <a:r>
              <a:rPr lang="en-US" b="1" baseline="0" dirty="0"/>
              <a:t>data</a:t>
            </a:r>
            <a:r>
              <a:rPr lang="en-US" b="0" baseline="0" dirty="0"/>
              <a:t> is what would be passed on the server – could be anything</a:t>
            </a:r>
          </a:p>
          <a:p>
            <a:r>
              <a:rPr lang="en-US" b="0" baseline="0" dirty="0"/>
              <a:t>The </a:t>
            </a:r>
            <a:r>
              <a:rPr lang="en-US" b="1" baseline="0" dirty="0"/>
              <a:t>Rendered output</a:t>
            </a:r>
            <a:r>
              <a:rPr lang="en-US" b="0" baseline="0" dirty="0"/>
              <a:t> is what gets sent back to the client – replacing the EJS segments with the actual data itself!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07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the JS code is simply</a:t>
            </a:r>
            <a:r>
              <a:rPr lang="en-US" baseline="0" dirty="0"/>
              <a:t> regular JavaScript. The code in the “body” of the if statement, that is NOT within an EJS segment, is pure 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52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loops work just</a:t>
            </a:r>
            <a:r>
              <a:rPr lang="en-US" baseline="0" dirty="0"/>
              <a:t> like if statements. The HTML in the “body” of the for loop has access to the variables from the for loop (e.g. `</a:t>
            </a:r>
            <a:r>
              <a:rPr lang="en-US" baseline="0" dirty="0" err="1"/>
              <a:t>i</a:t>
            </a:r>
            <a:r>
              <a:rPr lang="en-US" baseline="0" dirty="0"/>
              <a:t>`)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23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January 20,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January 20,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January 20,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/>
              <a:t>EJS Templates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/>
              <a:t>Hy-Tech Club: Web 201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1F08C9-7DB9-497F-AE15-E8F3001155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7833055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Why Templates?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Static HTML files are too </a:t>
            </a:r>
            <a:r>
              <a:rPr lang="en-US" i="1" dirty="0">
                <a:solidFill>
                  <a:schemeClr val="bg1"/>
                </a:solidFill>
              </a:rPr>
              <a:t>static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Most webpages are </a:t>
            </a:r>
            <a:r>
              <a:rPr lang="en-US" i="1" dirty="0">
                <a:solidFill>
                  <a:schemeClr val="bg1"/>
                </a:solidFill>
              </a:rPr>
              <a:t>dynamic</a:t>
            </a:r>
            <a:r>
              <a:rPr lang="en-US" dirty="0">
                <a:solidFill>
                  <a:schemeClr val="bg1"/>
                </a:solidFill>
              </a:rPr>
              <a:t> – they change based on data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Templates</a:t>
            </a:r>
            <a:r>
              <a:rPr lang="en-US" dirty="0">
                <a:solidFill>
                  <a:schemeClr val="bg1"/>
                </a:solidFill>
              </a:rPr>
              <a:t> allow developers to create </a:t>
            </a:r>
            <a:r>
              <a:rPr lang="en-US" i="1" dirty="0">
                <a:solidFill>
                  <a:schemeClr val="bg1"/>
                </a:solidFill>
              </a:rPr>
              <a:t>structure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i="1" dirty="0">
                <a:solidFill>
                  <a:schemeClr val="bg1"/>
                </a:solidFill>
              </a:rPr>
              <a:t>layout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i="1" dirty="0">
                <a:solidFill>
                  <a:schemeClr val="bg1"/>
                </a:solidFill>
              </a:rPr>
              <a:t>style</a:t>
            </a:r>
            <a:r>
              <a:rPr lang="en-US" dirty="0">
                <a:solidFill>
                  <a:schemeClr val="bg1"/>
                </a:solidFill>
              </a:rPr>
              <a:t> for pages without using specific data – the data is dynamic</a:t>
            </a:r>
          </a:p>
        </p:txBody>
      </p:sp>
    </p:spTree>
    <p:extLst>
      <p:ext uri="{BB962C8B-B14F-4D97-AF65-F5344CB8AC3E}">
        <p14:creationId xmlns:p14="http://schemas.microsoft.com/office/powerpoint/2010/main" val="40229586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EJS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r>
              <a:rPr lang="en-US" b="1" dirty="0"/>
              <a:t>E</a:t>
            </a:r>
            <a:r>
              <a:rPr lang="en-US" dirty="0"/>
              <a:t>mbedded </a:t>
            </a:r>
            <a:r>
              <a:rPr lang="en-US" b="1" dirty="0"/>
              <a:t>J</a:t>
            </a:r>
            <a:r>
              <a:rPr lang="en-US" dirty="0"/>
              <a:t>ava</a:t>
            </a:r>
            <a:r>
              <a:rPr lang="en-US" b="1" dirty="0"/>
              <a:t>S</a:t>
            </a:r>
            <a:r>
              <a:rPr lang="en-US" dirty="0"/>
              <a:t>cript lets developers write JavaScript code directly in HTML templates</a:t>
            </a:r>
          </a:p>
          <a:p>
            <a:endParaRPr lang="en-US" dirty="0"/>
          </a:p>
          <a:p>
            <a:r>
              <a:rPr lang="en-US" dirty="0"/>
              <a:t>The server renders these templates by </a:t>
            </a:r>
            <a:r>
              <a:rPr lang="en-US" b="1" dirty="0"/>
              <a:t>passing in data</a:t>
            </a:r>
            <a:r>
              <a:rPr lang="en-US" dirty="0"/>
              <a:t> in JSON form</a:t>
            </a:r>
          </a:p>
          <a:p>
            <a:endParaRPr lang="en-US" dirty="0"/>
          </a:p>
          <a:p>
            <a:r>
              <a:rPr lang="en-US" dirty="0"/>
              <a:t>The templates have </a:t>
            </a:r>
            <a:r>
              <a:rPr lang="en-US" b="1" dirty="0"/>
              <a:t>placeholders</a:t>
            </a:r>
            <a:r>
              <a:rPr lang="en-US" dirty="0"/>
              <a:t> and </a:t>
            </a:r>
            <a:r>
              <a:rPr lang="en-US" b="1" dirty="0"/>
              <a:t>logic</a:t>
            </a:r>
            <a:r>
              <a:rPr lang="en-US" dirty="0"/>
              <a:t> to change the page based on the data</a:t>
            </a:r>
          </a:p>
        </p:txBody>
      </p:sp>
    </p:spTree>
    <p:extLst>
      <p:ext uri="{BB962C8B-B14F-4D97-AF65-F5344CB8AC3E}">
        <p14:creationId xmlns:p14="http://schemas.microsoft.com/office/powerpoint/2010/main" val="15829876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EJS Setup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1822537"/>
            <a:ext cx="8486939" cy="145270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lvl="0"/>
            <a:r>
              <a:rPr lang="en-US" sz="3200" dirty="0">
                <a:solidFill>
                  <a:srgbClr val="6ABF4B"/>
                </a:solidFill>
              </a:rPr>
              <a:t>command line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US" sz="4800" dirty="0">
                <a:solidFill>
                  <a:srgbClr val="020202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npm</a:t>
            </a:r>
            <a:r>
              <a:rPr lang="en-US" sz="48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install </a:t>
            </a:r>
            <a:r>
              <a:rPr lang="en-US" sz="48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ejs</a:t>
            </a:r>
            <a:r>
              <a:rPr lang="en-US" sz="48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--save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6700" y="4000500"/>
            <a:ext cx="10516340" cy="1526572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app.js</a:t>
            </a:r>
          </a:p>
          <a:p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app.set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'view engine'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4800" dirty="0" err="1">
                <a:solidFill>
                  <a:srgbClr val="A31515"/>
                </a:solidFill>
                <a:latin typeface="Consolas" panose="020B0609020204030204" pitchFamily="49" charset="0"/>
              </a:rPr>
              <a:t>ejs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9995787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Server-Side Rendering – app.js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1150" y="3875138"/>
            <a:ext cx="9201150" cy="2057400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accent2"/>
                </a:solidFill>
              </a:rPr>
              <a:t>page.ejs</a:t>
            </a:r>
            <a:r>
              <a:rPr lang="en-US" sz="3200" dirty="0"/>
              <a:t> is an HTML template file</a:t>
            </a:r>
          </a:p>
          <a:p>
            <a:r>
              <a:rPr lang="en-US" sz="3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jsonObject</a:t>
            </a:r>
            <a:r>
              <a:rPr lang="en-US" sz="3200" dirty="0"/>
              <a:t> contains any JSON data</a:t>
            </a:r>
          </a:p>
          <a:p>
            <a:r>
              <a:rPr lang="en-US" sz="3200" b="1" dirty="0">
                <a:solidFill>
                  <a:schemeClr val="accent1"/>
                </a:solidFill>
                <a:latin typeface="Consolas" panose="020B0609020204030204" pitchFamily="49" charset="0"/>
              </a:rPr>
              <a:t>data</a:t>
            </a:r>
            <a:r>
              <a:rPr lang="en-US" sz="3200" dirty="0"/>
              <a:t> will be usable within the </a:t>
            </a:r>
            <a:r>
              <a:rPr lang="en-US" sz="3200" dirty="0" err="1">
                <a:solidFill>
                  <a:schemeClr val="accent2"/>
                </a:solidFill>
              </a:rPr>
              <a:t>page.ejs</a:t>
            </a:r>
            <a:r>
              <a:rPr lang="en-US" sz="3200" dirty="0"/>
              <a:t> template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495425" y="1308919"/>
            <a:ext cx="9201150" cy="2171700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'page'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, {</a:t>
            </a:r>
          </a:p>
          <a:p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data: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jsonObject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sz="4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6084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– Rendered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an </a:t>
            </a:r>
            <a:r>
              <a:rPr lang="en-US" b="1" dirty="0" err="1"/>
              <a:t>ejs</a:t>
            </a:r>
            <a:r>
              <a:rPr lang="en-US" dirty="0"/>
              <a:t> file, EJS segments can use the data passed on the server</a:t>
            </a:r>
          </a:p>
          <a:p>
            <a:r>
              <a:rPr lang="en-US" dirty="0"/>
              <a:t>JavaScript is rendered within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&lt;%= </a:t>
            </a:r>
            <a:r>
              <a:rPr lang="en-US" dirty="0"/>
              <a:t>…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 %&gt;</a:t>
            </a:r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 err="1">
                <a:solidFill>
                  <a:schemeClr val="accent2"/>
                </a:solidFill>
              </a:rPr>
              <a:t>page.ejs</a:t>
            </a:r>
            <a:endParaRPr lang="en-US" dirty="0"/>
          </a:p>
          <a:p>
            <a:pPr marL="57150" indent="0"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Name: 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&lt;%=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data.name 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%&gt;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Age: 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&lt;%=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data.age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%&gt;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</a:p>
          <a:p>
            <a:pPr marL="57150" indent="0">
              <a:buNone/>
            </a:pPr>
            <a:endParaRPr lang="en-US" sz="17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data</a:t>
            </a:r>
          </a:p>
          <a:p>
            <a:pPr marL="5715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 name: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'Al'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age: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5715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5715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7124700" y="3429000"/>
            <a:ext cx="4343400" cy="182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57150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Rendered output</a:t>
            </a:r>
          </a:p>
          <a:p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Name: Al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Age: 2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7808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– </a:t>
            </a:r>
            <a:r>
              <a:rPr lang="en-US" dirty="0" err="1"/>
              <a:t>Scriptlets</a:t>
            </a:r>
            <a:r>
              <a:rPr lang="en-US" dirty="0"/>
              <a:t> (For control flow)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EJS segments can also contain </a:t>
            </a:r>
            <a:r>
              <a:rPr lang="en-US" b="1" dirty="0"/>
              <a:t>logic</a:t>
            </a:r>
            <a:r>
              <a:rPr lang="en-US" dirty="0"/>
              <a:t> to change the rendered output</a:t>
            </a:r>
          </a:p>
          <a:p>
            <a:endParaRPr lang="en-US" dirty="0"/>
          </a:p>
          <a:p>
            <a:r>
              <a:rPr lang="en-US" dirty="0"/>
              <a:t>These special EJS </a:t>
            </a:r>
            <a:r>
              <a:rPr lang="en-US" i="1" dirty="0" err="1"/>
              <a:t>scriptlets</a:t>
            </a:r>
            <a:r>
              <a:rPr lang="en-US" dirty="0"/>
              <a:t> use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&lt;% </a:t>
            </a:r>
            <a:r>
              <a:rPr lang="en-US" dirty="0"/>
              <a:t>…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 %&gt;</a:t>
            </a:r>
            <a:r>
              <a:rPr lang="en-US" dirty="0"/>
              <a:t> (no equals sign)</a:t>
            </a:r>
          </a:p>
          <a:p>
            <a:endParaRPr lang="en-US" dirty="0"/>
          </a:p>
          <a:p>
            <a:r>
              <a:rPr lang="en-US" dirty="0"/>
              <a:t>They use JavaScript to </a:t>
            </a:r>
            <a:r>
              <a:rPr lang="en-US" i="1" dirty="0"/>
              <a:t>conditionally</a:t>
            </a:r>
            <a:r>
              <a:rPr lang="en-US" dirty="0"/>
              <a:t> or </a:t>
            </a:r>
            <a:r>
              <a:rPr lang="en-US" i="1" dirty="0"/>
              <a:t>repeatedly</a:t>
            </a:r>
            <a:r>
              <a:rPr lang="en-US" dirty="0"/>
              <a:t> display HTML</a:t>
            </a:r>
          </a:p>
          <a:p>
            <a:endParaRPr lang="en-US" dirty="0"/>
          </a:p>
          <a:p>
            <a:r>
              <a:rPr lang="en-US" dirty="0"/>
              <a:t>They do not directly output anything to the rendered output</a:t>
            </a:r>
          </a:p>
        </p:txBody>
      </p:sp>
    </p:spTree>
    <p:extLst>
      <p:ext uri="{BB962C8B-B14F-4D97-AF65-F5344CB8AC3E}">
        <p14:creationId xmlns:p14="http://schemas.microsoft.com/office/powerpoint/2010/main" val="13759021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6324600" y="2514600"/>
            <a:ext cx="5486400" cy="3657600"/>
          </a:xfrm>
          <a:prstGeom prst="rect">
            <a:avLst/>
          </a:prstGeom>
          <a:solidFill>
            <a:srgbClr val="0070C0">
              <a:alpha val="8000"/>
            </a:srgbClr>
          </a:solidFill>
          <a:ln w="12700">
            <a:solidFill>
              <a:srgbClr val="002060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52400" y="3657600"/>
            <a:ext cx="4572000" cy="2848331"/>
          </a:xfrm>
          <a:prstGeom prst="rect">
            <a:avLst/>
          </a:prstGeom>
          <a:solidFill>
            <a:srgbClr val="FF8300">
              <a:alpha val="13000"/>
            </a:srgbClr>
          </a:solidFill>
          <a:ln w="12700">
            <a:solidFill>
              <a:srgbClr val="FF8300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EJS If Statement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6743700" cy="5257800"/>
          </a:xfrm>
        </p:spPr>
        <p:txBody>
          <a:bodyPr>
            <a:normAutofit fontScale="92500" lnSpcReduction="10000"/>
          </a:bodyPr>
          <a:lstStyle/>
          <a:p>
            <a:pPr marL="57150" indent="0">
              <a:buNone/>
            </a:pPr>
            <a:r>
              <a:rPr lang="en-US" dirty="0" err="1">
                <a:solidFill>
                  <a:schemeClr val="accent2"/>
                </a:solidFill>
              </a:rPr>
              <a:t>page.ejs</a:t>
            </a:r>
            <a:endParaRPr lang="en-US" dirty="0"/>
          </a:p>
          <a:p>
            <a:pPr marL="57150" indent="0">
              <a:buNone/>
            </a:pPr>
            <a:r>
              <a:rPr lang="en-US" sz="3500" b="1" dirty="0">
                <a:solidFill>
                  <a:srgbClr val="7030A0"/>
                </a:solidFill>
                <a:latin typeface="Consolas" panose="020B0609020204030204" pitchFamily="49" charset="0"/>
              </a:rPr>
              <a:t>&lt;%</a:t>
            </a:r>
            <a:r>
              <a:rPr lang="en-US" sz="35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5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35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35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data.age</a:t>
            </a:r>
            <a:r>
              <a:rPr lang="en-US" sz="3500" dirty="0">
                <a:solidFill>
                  <a:srgbClr val="000000"/>
                </a:solidFill>
                <a:latin typeface="Consolas" panose="020B0609020204030204" pitchFamily="49" charset="0"/>
              </a:rPr>
              <a:t> &gt;= </a:t>
            </a:r>
            <a:r>
              <a:rPr lang="en-US" sz="3500" dirty="0">
                <a:solidFill>
                  <a:srgbClr val="09885A"/>
                </a:solidFill>
                <a:latin typeface="Consolas" panose="020B0609020204030204" pitchFamily="49" charset="0"/>
              </a:rPr>
              <a:t>16</a:t>
            </a:r>
            <a:r>
              <a:rPr lang="en-US" sz="3500" dirty="0">
                <a:solidFill>
                  <a:srgbClr val="000000"/>
                </a:solidFill>
                <a:latin typeface="Consolas" panose="020B0609020204030204" pitchFamily="49" charset="0"/>
              </a:rPr>
              <a:t>) { </a:t>
            </a:r>
            <a:r>
              <a:rPr lang="en-US" sz="3500" b="1" dirty="0">
                <a:solidFill>
                  <a:srgbClr val="7030A0"/>
                </a:solidFill>
                <a:latin typeface="Consolas" panose="020B0609020204030204" pitchFamily="49" charset="0"/>
              </a:rPr>
              <a:t>%&gt;</a:t>
            </a:r>
          </a:p>
          <a:p>
            <a:pPr marL="57150" indent="0">
              <a:buNone/>
            </a:pPr>
            <a:r>
              <a:rPr lang="en-US" sz="3500" dirty="0">
                <a:solidFill>
                  <a:srgbClr val="800000"/>
                </a:solidFill>
                <a:latin typeface="Consolas" panose="020B0609020204030204" pitchFamily="49" charset="0"/>
              </a:rPr>
              <a:t>    &lt;p&gt;</a:t>
            </a:r>
            <a:r>
              <a:rPr lang="en-US" sz="3500" dirty="0">
                <a:solidFill>
                  <a:srgbClr val="000000"/>
                </a:solidFill>
                <a:latin typeface="Consolas" panose="020B0609020204030204" pitchFamily="49" charset="0"/>
              </a:rPr>
              <a:t>You can drive</a:t>
            </a:r>
            <a:r>
              <a:rPr lang="en-US" sz="35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3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3500" b="1" dirty="0">
                <a:solidFill>
                  <a:srgbClr val="7030A0"/>
                </a:solidFill>
                <a:latin typeface="Consolas" panose="020B0609020204030204" pitchFamily="49" charset="0"/>
              </a:rPr>
              <a:t>&lt;%</a:t>
            </a:r>
            <a:r>
              <a:rPr lang="en-US" sz="3500" dirty="0">
                <a:solidFill>
                  <a:srgbClr val="000000"/>
                </a:solidFill>
                <a:latin typeface="Consolas" panose="020B0609020204030204" pitchFamily="49" charset="0"/>
              </a:rPr>
              <a:t> } </a:t>
            </a:r>
            <a:r>
              <a:rPr lang="en-US" sz="3500" b="1" dirty="0">
                <a:solidFill>
                  <a:srgbClr val="7030A0"/>
                </a:solidFill>
                <a:latin typeface="Consolas" panose="020B0609020204030204" pitchFamily="49" charset="0"/>
              </a:rPr>
              <a:t>%&gt;</a:t>
            </a:r>
          </a:p>
          <a:p>
            <a:pPr marL="57150" indent="0">
              <a:buNone/>
            </a:pPr>
            <a:endParaRPr lang="en-US" sz="17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data </a:t>
            </a:r>
            <a:r>
              <a:rPr lang="en-US" dirty="0">
                <a:solidFill>
                  <a:schemeClr val="accent1"/>
                </a:solidFill>
                <a:latin typeface="+mj-lt"/>
              </a:rPr>
              <a:t>(1)</a:t>
            </a:r>
          </a:p>
          <a:p>
            <a:pPr marL="5715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 name: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'Al'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age: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5715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dirty="0">
                <a:solidFill>
                  <a:schemeClr val="accent2"/>
                </a:solidFill>
              </a:rPr>
              <a:t>Rendered output (1)</a:t>
            </a:r>
          </a:p>
          <a:p>
            <a:pPr marL="57150" indent="0">
              <a:buNone/>
            </a:pPr>
            <a:r>
              <a:rPr lang="en-US" sz="2400" dirty="0"/>
              <a:t>Nothing!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6553200" y="4686300"/>
            <a:ext cx="5143500" cy="11430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57150" indent="0">
              <a:buNone/>
            </a:pPr>
            <a:r>
              <a:rPr lang="en-US" sz="2800" dirty="0">
                <a:solidFill>
                  <a:schemeClr val="accent2"/>
                </a:solidFill>
              </a:rPr>
              <a:t>Rendered output (2)</a:t>
            </a:r>
          </a:p>
          <a:p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You can drive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981200" y="4686300"/>
            <a:ext cx="0" cy="457200"/>
          </a:xfrm>
          <a:prstGeom prst="straightConnector1">
            <a:avLst/>
          </a:prstGeom>
          <a:ln w="50800"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53200" y="2584241"/>
            <a:ext cx="5159105" cy="131112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57150" lvl="0">
              <a:spcAft>
                <a:spcPts val="1200"/>
              </a:spcAft>
              <a:buClr>
                <a:srgbClr val="98989A"/>
              </a:buClr>
            </a:pPr>
            <a:r>
              <a:rPr lang="en-US" sz="2800" dirty="0">
                <a:solidFill>
                  <a:srgbClr val="54C8E8"/>
                </a:solidFill>
                <a:latin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rgbClr val="54C8E8"/>
                </a:solidFill>
              </a:rPr>
              <a:t>(2)</a:t>
            </a:r>
          </a:p>
          <a:p>
            <a:pPr marL="57150" lvl="0">
              <a:spcAft>
                <a:spcPts val="1200"/>
              </a:spcAft>
              <a:buClr>
                <a:srgbClr val="98989A"/>
              </a:buClr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 name: 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'Sam'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age: 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22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782050" y="4000500"/>
            <a:ext cx="0" cy="457200"/>
          </a:xfrm>
          <a:prstGeom prst="straightConnector1">
            <a:avLst/>
          </a:prstGeom>
          <a:ln w="50800"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4083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3" grpId="0" uiExpand="1" build="p"/>
      <p:bldP spid="4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EJS for loop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0858500" cy="2836657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dirty="0" err="1">
                <a:solidFill>
                  <a:schemeClr val="accent2"/>
                </a:solidFill>
              </a:rPr>
              <a:t>page.ejs</a:t>
            </a:r>
            <a:endParaRPr lang="en-US" dirty="0"/>
          </a:p>
          <a:p>
            <a:pPr marL="57150" indent="0">
              <a:buNone/>
            </a:pPr>
            <a:r>
              <a:rPr lang="nn-NO" sz="3600" b="1" dirty="0">
                <a:solidFill>
                  <a:srgbClr val="7030A0"/>
                </a:solidFill>
                <a:latin typeface="Consolas" panose="020B0609020204030204" pitchFamily="49" charset="0"/>
              </a:rPr>
              <a:t>&lt;%</a:t>
            </a:r>
            <a:r>
              <a:rPr lang="nn-NO" sz="3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n-NO" sz="3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3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nn-NO" sz="36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nn-NO" sz="3600" dirty="0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nn-NO" sz="3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nn-NO" sz="3600" dirty="0">
                <a:solidFill>
                  <a:srgbClr val="000000"/>
                </a:solidFill>
                <a:latin typeface="Consolas" panose="020B0609020204030204" pitchFamily="49" charset="0"/>
              </a:rPr>
              <a:t>; i &lt; </a:t>
            </a:r>
            <a:r>
              <a:rPr lang="nn-NO" sz="36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nn-NO" sz="3600" dirty="0">
                <a:solidFill>
                  <a:srgbClr val="000000"/>
                </a:solidFill>
                <a:latin typeface="Consolas" panose="020B0609020204030204" pitchFamily="49" charset="0"/>
              </a:rPr>
              <a:t>; i++) { </a:t>
            </a:r>
            <a:r>
              <a:rPr lang="nn-NO" sz="3600" b="1" dirty="0">
                <a:solidFill>
                  <a:srgbClr val="7030A0"/>
                </a:solidFill>
                <a:latin typeface="Consolas" panose="020B0609020204030204" pitchFamily="49" charset="0"/>
              </a:rPr>
              <a:t>%&gt;</a:t>
            </a:r>
          </a:p>
          <a:p>
            <a:pPr marL="57150" indent="0">
              <a:buNone/>
            </a:pPr>
            <a:r>
              <a:rPr lang="nn-NO" sz="3600" dirty="0">
                <a:solidFill>
                  <a:srgbClr val="800000"/>
                </a:solidFill>
                <a:latin typeface="Consolas" panose="020B0609020204030204" pitchFamily="49" charset="0"/>
              </a:rPr>
              <a:t>    &lt;p&gt;</a:t>
            </a:r>
            <a:r>
              <a:rPr lang="nn-NO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 </a:t>
            </a:r>
            <a:r>
              <a:rPr lang="nn-NO" sz="3600" b="1" dirty="0">
                <a:solidFill>
                  <a:srgbClr val="7030A0"/>
                </a:solidFill>
                <a:latin typeface="Consolas" panose="020B0609020204030204" pitchFamily="49" charset="0"/>
              </a:rPr>
              <a:t>&lt;%=</a:t>
            </a:r>
            <a:r>
              <a:rPr lang="nn-NO" sz="3600" dirty="0">
                <a:solidFill>
                  <a:srgbClr val="000000"/>
                </a:solidFill>
                <a:latin typeface="Consolas" panose="020B0609020204030204" pitchFamily="49" charset="0"/>
              </a:rPr>
              <a:t> i </a:t>
            </a:r>
            <a:r>
              <a:rPr lang="nn-NO" sz="3600" b="1" dirty="0">
                <a:solidFill>
                  <a:srgbClr val="7030A0"/>
                </a:solidFill>
                <a:latin typeface="Consolas" panose="020B0609020204030204" pitchFamily="49" charset="0"/>
              </a:rPr>
              <a:t>%&gt;</a:t>
            </a:r>
            <a:r>
              <a:rPr lang="nn-NO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nn-NO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nn-NO" sz="3600" b="1" dirty="0">
                <a:solidFill>
                  <a:srgbClr val="7030A0"/>
                </a:solidFill>
                <a:latin typeface="Consolas" panose="020B0609020204030204" pitchFamily="49" charset="0"/>
              </a:rPr>
              <a:t>&lt;%</a:t>
            </a:r>
            <a:r>
              <a:rPr lang="nn-NO" sz="3600" dirty="0">
                <a:solidFill>
                  <a:srgbClr val="000000"/>
                </a:solidFill>
                <a:latin typeface="Consolas" panose="020B0609020204030204" pitchFamily="49" charset="0"/>
              </a:rPr>
              <a:t> } </a:t>
            </a:r>
            <a:r>
              <a:rPr lang="nn-NO" sz="3600" b="1" dirty="0">
                <a:solidFill>
                  <a:srgbClr val="7030A0"/>
                </a:solidFill>
                <a:latin typeface="Consolas" panose="020B0609020204030204" pitchFamily="49" charset="0"/>
              </a:rPr>
              <a:t>%&gt;</a:t>
            </a:r>
            <a:endParaRPr lang="en-US" sz="3600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152900" y="3771900"/>
            <a:ext cx="4457700" cy="2743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57150" indent="0">
              <a:buNone/>
            </a:pPr>
            <a:r>
              <a:rPr lang="en-US" sz="3600" dirty="0">
                <a:solidFill>
                  <a:schemeClr val="accent2"/>
                </a:solidFill>
              </a:rPr>
              <a:t>Rendered output</a:t>
            </a:r>
          </a:p>
          <a:p>
            <a:pPr marL="57150" indent="0">
              <a:buNone/>
            </a:pP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0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3600" dirty="0">
              <a:solidFill>
                <a:schemeClr val="accent2"/>
              </a:solidFill>
            </a:endParaRPr>
          </a:p>
          <a:p>
            <a:pPr marL="57150" indent="0">
              <a:buNone/>
            </a:pP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1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3600" dirty="0">
              <a:solidFill>
                <a:schemeClr val="accent2"/>
              </a:solidFill>
            </a:endParaRPr>
          </a:p>
          <a:p>
            <a:pPr marL="57150" indent="0">
              <a:buNone/>
            </a:pP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2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524000" y="3854935"/>
            <a:ext cx="2286000" cy="706643"/>
          </a:xfrm>
          <a:prstGeom prst="straightConnector1">
            <a:avLst/>
          </a:prstGeom>
          <a:ln w="50800"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5089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2627</TotalTime>
  <Words>680</Words>
  <Application>Microsoft Office PowerPoint</Application>
  <PresentationFormat>Widescreen</PresentationFormat>
  <Paragraphs>97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Consolas</vt:lpstr>
      <vt:lpstr>Wingdings</vt:lpstr>
      <vt:lpstr>Hyland 2019</vt:lpstr>
      <vt:lpstr>EJS Templates</vt:lpstr>
      <vt:lpstr>Why Templates?</vt:lpstr>
      <vt:lpstr>EJS introduction</vt:lpstr>
      <vt:lpstr>EJS Setup</vt:lpstr>
      <vt:lpstr>Server-Side Rendering – app.js</vt:lpstr>
      <vt:lpstr>Client-Side – Rendered Values</vt:lpstr>
      <vt:lpstr>Client-Side – Scriptlets (For control flow)</vt:lpstr>
      <vt:lpstr>EJS If Statement Example</vt:lpstr>
      <vt:lpstr>EJS for loop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113</cp:revision>
  <dcterms:created xsi:type="dcterms:W3CDTF">2019-03-11T04:04:09Z</dcterms:created>
  <dcterms:modified xsi:type="dcterms:W3CDTF">2021-01-20T15:27:36Z</dcterms:modified>
</cp:coreProperties>
</file>