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5" r:id="rId3"/>
    <p:sldId id="289" r:id="rId4"/>
    <p:sldId id="260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8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b="0" baseline="0" dirty="0"/>
              <a:t> is used to create the structure and content of a webpage. Each element on the page is represented in HTML.</a:t>
            </a:r>
          </a:p>
          <a:p>
            <a:r>
              <a:rPr lang="en-US" b="1" baseline="0" dirty="0"/>
              <a:t>CSS</a:t>
            </a:r>
            <a:r>
              <a:rPr lang="en-US" b="0" baseline="0" dirty="0"/>
              <a:t> is used to style a webpage.</a:t>
            </a:r>
          </a:p>
          <a:p>
            <a:r>
              <a:rPr lang="en-US" b="1" baseline="0" dirty="0"/>
              <a:t>JavaScript</a:t>
            </a:r>
            <a:r>
              <a:rPr lang="en-US" b="0" baseline="0" dirty="0"/>
              <a:t> is used to add interactivity to a webpage. It is also used to communicate between the front-end and the back-end of a web application.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going to someone’s Twitter profile. This webpage is not created manually for every single twitter user; instead, the front-end has to look for the data belonging to a given user, and use that</a:t>
            </a:r>
            <a:r>
              <a:rPr lang="en-US" baseline="0" dirty="0"/>
              <a:t> data to populate the page.</a:t>
            </a:r>
          </a:p>
          <a:p>
            <a:endParaRPr lang="en-US" baseline="0" dirty="0"/>
          </a:p>
          <a:p>
            <a:r>
              <a:rPr lang="en-US" baseline="0" dirty="0"/>
              <a:t>On Arthur’s Twitter profile, it lists his </a:t>
            </a:r>
            <a:r>
              <a:rPr lang="en-US" b="1" baseline="0" dirty="0"/>
              <a:t>name</a:t>
            </a:r>
            <a:r>
              <a:rPr lang="en-US" baseline="0" dirty="0"/>
              <a:t>, and it has a blue checkmark because he </a:t>
            </a:r>
            <a:r>
              <a:rPr lang="en-US" b="1" baseline="0" dirty="0"/>
              <a:t>is verified</a:t>
            </a:r>
            <a:r>
              <a:rPr lang="en-US" baseline="0" dirty="0"/>
              <a:t>. It displays his </a:t>
            </a:r>
            <a:r>
              <a:rPr lang="en-US" b="1" baseline="0" dirty="0"/>
              <a:t>bio</a:t>
            </a:r>
            <a:r>
              <a:rPr lang="en-US" baseline="0" dirty="0"/>
              <a:t>, and a lot of other information about him (</a:t>
            </a:r>
            <a:r>
              <a:rPr lang="en-US" b="1" baseline="0" dirty="0"/>
              <a:t>location, website, join date</a:t>
            </a:r>
            <a:r>
              <a:rPr lang="en-US" baseline="0" dirty="0"/>
              <a:t>). This information will be different for every user, but the front-end functionality will be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side, think about updating a Twitter profile. When Arthur wants to update his profile, or send a tweet, he does</a:t>
            </a:r>
            <a:r>
              <a:rPr lang="en-US" baseline="0" dirty="0"/>
              <a:t> not have to update the HTML on his page… all he has to do is click “Edit Profile” and he can make changes!</a:t>
            </a:r>
          </a:p>
          <a:p>
            <a:endParaRPr lang="en-US" baseline="0" dirty="0"/>
          </a:p>
          <a:p>
            <a:r>
              <a:rPr lang="en-US" baseline="0" dirty="0"/>
              <a:t>When he fills out this form with his </a:t>
            </a:r>
            <a:r>
              <a:rPr lang="en-US" b="1" baseline="0" dirty="0"/>
              <a:t>Name</a:t>
            </a:r>
            <a:r>
              <a:rPr lang="en-US" b="0" baseline="0" dirty="0"/>
              <a:t>, </a:t>
            </a:r>
            <a:r>
              <a:rPr lang="en-US" b="1" baseline="0" dirty="0"/>
              <a:t>Bio</a:t>
            </a:r>
            <a:r>
              <a:rPr lang="en-US" b="0" baseline="0" dirty="0"/>
              <a:t>, and </a:t>
            </a:r>
            <a:r>
              <a:rPr lang="en-US" b="1" baseline="0" dirty="0"/>
              <a:t>Location</a:t>
            </a:r>
            <a:r>
              <a:rPr lang="en-US" baseline="0" dirty="0"/>
              <a:t>, the front-end will send the data after he clicks the </a:t>
            </a:r>
            <a:r>
              <a:rPr lang="en-US" b="1" baseline="0" dirty="0"/>
              <a:t>Save</a:t>
            </a:r>
            <a:r>
              <a:rPr lang="en-US" b="0" baseline="0" dirty="0"/>
              <a:t> button. Then, the data will update on the server, and his profile page will update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</a:t>
            </a:r>
            <a:r>
              <a:rPr lang="en-US" b="0" baseline="0" dirty="0"/>
              <a:t> backend consists of the Server and the Database.</a:t>
            </a:r>
          </a:p>
          <a:p>
            <a:r>
              <a:rPr lang="en-US" b="0" baseline="0" dirty="0"/>
              <a:t>The </a:t>
            </a:r>
            <a:r>
              <a:rPr lang="en-US" b="1" baseline="0" dirty="0"/>
              <a:t>server</a:t>
            </a:r>
            <a:r>
              <a:rPr lang="en-US" b="0" baseline="0" dirty="0"/>
              <a:t> stores, processes, and delivers webpages to clients.</a:t>
            </a:r>
          </a:p>
          <a:p>
            <a:r>
              <a:rPr lang="en-US" b="0" baseline="0" dirty="0"/>
              <a:t>The </a:t>
            </a:r>
            <a:r>
              <a:rPr lang="en-US" b="1" baseline="0" dirty="0"/>
              <a:t>database</a:t>
            </a:r>
            <a:r>
              <a:rPr lang="en-US" b="0" baseline="0" dirty="0"/>
              <a:t> stores data for the web application. The server communicates with the database to figure out which data to use for a certain page, or to update the data. There are several different databases!</a:t>
            </a:r>
          </a:p>
          <a:p>
            <a:endParaRPr lang="en-US" b="0" baseline="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rthurpb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Full-stack </a:t>
            </a:r>
            <a:br>
              <a:rPr lang="en-US" sz="6600" dirty="0"/>
            </a:br>
            <a:r>
              <a:rPr lang="en-US" sz="6600" dirty="0"/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MINI-QUIZ – What data could be in a database?</a:t>
            </a:r>
          </a:p>
        </p:txBody>
      </p:sp>
      <p:pic>
        <p:nvPicPr>
          <p:cNvPr id="4098" name="Picture 2" descr="Image result for arthur pb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200400" cy="50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logo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21127" r="25528" b="21127"/>
          <a:stretch/>
        </p:blipFill>
        <p:spPr bwMode="auto">
          <a:xfrm>
            <a:off x="3009900" y="1714500"/>
            <a:ext cx="1419225" cy="12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1714500"/>
            <a:ext cx="5235344" cy="433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Verification Status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Website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Join Date </a:t>
            </a:r>
          </a:p>
        </p:txBody>
      </p:sp>
    </p:spTree>
    <p:extLst>
      <p:ext uri="{BB962C8B-B14F-4D97-AF65-F5344CB8AC3E}">
        <p14:creationId xmlns:p14="http://schemas.microsoft.com/office/powerpoint/2010/main" val="1600743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48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3200"/>
          </a:p>
          <a:p>
            <a:pPr marL="57150" indent="0">
              <a:buNone/>
            </a:pPr>
            <a:endParaRPr lang="en-US" sz="3200" dirty="0"/>
          </a:p>
          <a:p>
            <a:r>
              <a:rPr lang="en-US" sz="3200" dirty="0"/>
              <a:t>If the front-end requests data, the server will search the database to find the relevant information</a:t>
            </a:r>
          </a:p>
          <a:p>
            <a:endParaRPr lang="en-US" sz="3200" dirty="0"/>
          </a:p>
          <a:p>
            <a:r>
              <a:rPr lang="en-US" sz="3200" dirty="0"/>
              <a:t>If the front-end wants to update data, the server will update the database as needed</a:t>
            </a:r>
          </a:p>
        </p:txBody>
      </p:sp>
    </p:spTree>
    <p:extLst>
      <p:ext uri="{BB962C8B-B14F-4D97-AF65-F5344CB8AC3E}">
        <p14:creationId xmlns:p14="http://schemas.microsoft.com/office/powerpoint/2010/main" val="8212635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3900" y="2059781"/>
            <a:ext cx="3657599" cy="2738438"/>
          </a:xfrm>
        </p:spPr>
        <p:txBody>
          <a:bodyPr/>
          <a:lstStyle/>
          <a:p>
            <a:pPr algn="r"/>
            <a:r>
              <a:rPr lang="en-US" dirty="0"/>
              <a:t>Full-stack</a:t>
            </a:r>
          </a:p>
        </p:txBody>
      </p:sp>
      <p:pic>
        <p:nvPicPr>
          <p:cNvPr id="5122" name="Picture 2" descr="Image result for full stack web development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-381000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97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–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>
            <a:normAutofit/>
          </a:bodyPr>
          <a:lstStyle/>
          <a:p>
            <a:r>
              <a:rPr lang="en-US" sz="3200" b="1" dirty="0"/>
              <a:t>Full-stack</a:t>
            </a:r>
            <a:r>
              <a:rPr lang="en-US" sz="3200" dirty="0"/>
              <a:t> developers need to understand the full picture of a web application</a:t>
            </a:r>
          </a:p>
          <a:p>
            <a:endParaRPr lang="en-US" sz="3200" dirty="0"/>
          </a:p>
          <a:p>
            <a:r>
              <a:rPr lang="en-US" sz="3200" dirty="0"/>
              <a:t>They work with </a:t>
            </a:r>
            <a:r>
              <a:rPr lang="en-US" sz="3200" i="1" dirty="0"/>
              <a:t>all parts</a:t>
            </a:r>
            <a:r>
              <a:rPr lang="en-US" sz="3200" dirty="0"/>
              <a:t> of the stack, including frameworks: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2740174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HTML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CSS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JavaScript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Server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Database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6790898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EJS</a:t>
            </a:r>
            <a:r>
              <a:rPr lang="en-US" sz="2800" dirty="0">
                <a:solidFill>
                  <a:srgbClr val="56565A"/>
                </a:solidFill>
              </a:rPr>
              <a:t> (</a:t>
            </a:r>
            <a:r>
              <a:rPr lang="en-US" sz="2800" dirty="0" err="1">
                <a:solidFill>
                  <a:srgbClr val="56565A"/>
                </a:solidFill>
              </a:rPr>
              <a:t>Templating</a:t>
            </a:r>
            <a:r>
              <a:rPr lang="en-US" sz="2800" dirty="0">
                <a:solidFill>
                  <a:srgbClr val="56565A"/>
                </a:solidFill>
              </a:rPr>
              <a:t> Engine)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HTTP</a:t>
            </a:r>
            <a:r>
              <a:rPr lang="en-US" sz="2800" dirty="0">
                <a:solidFill>
                  <a:srgbClr val="56565A"/>
                </a:solidFill>
              </a:rPr>
              <a:t> (Communication Protocol)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Node.js</a:t>
            </a:r>
            <a:r>
              <a:rPr lang="en-US" sz="2800" dirty="0">
                <a:solidFill>
                  <a:srgbClr val="56565A"/>
                </a:solidFill>
              </a:rPr>
              <a:t> and </a:t>
            </a:r>
            <a:r>
              <a:rPr lang="en-US" sz="2800" b="1" dirty="0">
                <a:solidFill>
                  <a:srgbClr val="56565A"/>
                </a:solidFill>
              </a:rPr>
              <a:t>Express</a:t>
            </a:r>
            <a:r>
              <a:rPr lang="en-US" sz="2800" dirty="0">
                <a:solidFill>
                  <a:srgbClr val="56565A"/>
                </a:solidFill>
              </a:rPr>
              <a:t> (Web Server)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MySQL</a:t>
            </a:r>
            <a:r>
              <a:rPr lang="en-US" sz="2800" dirty="0">
                <a:solidFill>
                  <a:srgbClr val="56565A"/>
                </a:solidFill>
              </a:rPr>
              <a:t> or </a:t>
            </a:r>
            <a:r>
              <a:rPr lang="en-US" sz="2800" b="1" dirty="0">
                <a:solidFill>
                  <a:srgbClr val="56565A"/>
                </a:solidFill>
              </a:rPr>
              <a:t>Repl.it DB</a:t>
            </a:r>
            <a:r>
              <a:rPr lang="en-US" sz="2800" dirty="0">
                <a:solidFill>
                  <a:srgbClr val="56565A"/>
                </a:solidFill>
              </a:rPr>
              <a:t> (Database)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Queries</a:t>
            </a:r>
            <a:r>
              <a:rPr lang="en-US" sz="2800" dirty="0">
                <a:solidFill>
                  <a:srgbClr val="56565A"/>
                </a:solidFill>
              </a:rPr>
              <a:t> and </a:t>
            </a:r>
            <a:r>
              <a:rPr lang="en-US" sz="2800" b="1" dirty="0">
                <a:solidFill>
                  <a:srgbClr val="56565A"/>
                </a:solidFill>
              </a:rPr>
              <a:t>JSON</a:t>
            </a:r>
            <a:r>
              <a:rPr lang="en-US" sz="2800" dirty="0">
                <a:solidFill>
                  <a:srgbClr val="56565A"/>
                </a:solidFill>
              </a:rPr>
              <a:t> data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95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Web 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Server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MySQL or Repl.it DB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Database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586F"/>
                </a:solidFill>
              </a:rPr>
              <a:t>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D01C6-0115-46D8-B7FB-36824AF3A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79470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r>
              <a:rPr lang="en-US" dirty="0"/>
              <a:t>Back-end</a:t>
            </a:r>
          </a:p>
          <a:p>
            <a:r>
              <a:rPr lang="en-US" dirty="0"/>
              <a:t>Full-stack</a:t>
            </a:r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h1.redbubble.net/image.524578001.4620/flat,750x,075,f-pad,750x1000,f8f8f8.u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13600"/>
          <a:stretch/>
        </p:blipFill>
        <p:spPr bwMode="auto">
          <a:xfrm>
            <a:off x="2781300" y="0"/>
            <a:ext cx="714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741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/>
              <a:t>Front-end</a:t>
            </a:r>
            <a:br>
              <a:rPr lang="en-US" dirty="0"/>
            </a:br>
            <a:r>
              <a:rPr lang="en-US" sz="3200" dirty="0"/>
              <a:t>(client side)</a:t>
            </a:r>
            <a:endParaRPr lang="en-US" dirty="0"/>
          </a:p>
        </p:txBody>
      </p:sp>
      <p:pic>
        <p:nvPicPr>
          <p:cNvPr id="4100" name="Picture 4" descr="Image result for front e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r="18110"/>
          <a:stretch/>
        </p:blipFill>
        <p:spPr bwMode="auto">
          <a:xfrm>
            <a:off x="4452258" y="0"/>
            <a:ext cx="77397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203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The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front-end</a:t>
            </a:r>
            <a:r>
              <a:rPr lang="en-US" dirty="0"/>
              <a:t> of a web application is everything the user sees</a:t>
            </a:r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057400"/>
            <a:ext cx="267352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8" y="16002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7914" y="6057900"/>
            <a:ext cx="16180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555" y="6043152"/>
            <a:ext cx="105381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Style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5424" y="6043152"/>
            <a:ext cx="1925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Interactivity</a:t>
            </a:r>
          </a:p>
        </p:txBody>
      </p:sp>
    </p:spTree>
    <p:extLst>
      <p:ext uri="{BB962C8B-B14F-4D97-AF65-F5344CB8AC3E}">
        <p14:creationId xmlns:p14="http://schemas.microsoft.com/office/powerpoint/2010/main" val="32944621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2171700"/>
          </a:xfrm>
        </p:spPr>
        <p:txBody>
          <a:bodyPr>
            <a:normAutofit/>
          </a:bodyPr>
          <a:lstStyle/>
          <a:p>
            <a:r>
              <a:rPr lang="en-US" dirty="0"/>
              <a:t>The front-end </a:t>
            </a:r>
            <a:r>
              <a:rPr lang="en-US" b="1" dirty="0"/>
              <a:t>receives</a:t>
            </a:r>
            <a:r>
              <a:rPr lang="en-US" dirty="0"/>
              <a:t> data </a:t>
            </a:r>
            <a:r>
              <a:rPr lang="en-US" i="1" dirty="0"/>
              <a:t>from</a:t>
            </a:r>
            <a:r>
              <a:rPr lang="en-US" dirty="0"/>
              <a:t> the back-end and uses it to show the information </a:t>
            </a:r>
            <a:r>
              <a:rPr lang="en-US" i="1" dirty="0"/>
              <a:t>to</a:t>
            </a:r>
            <a:r>
              <a:rPr lang="en-US" dirty="0"/>
              <a:t> the user</a:t>
            </a:r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</a:t>
            </a:r>
            <a:r>
              <a:rPr lang="en-US" dirty="0">
                <a:hlinkClick r:id="rId3"/>
              </a:rPr>
              <a:t>https://twitter.com/arthurpbs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257300"/>
            <a:ext cx="3696216" cy="5106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810500" y="4000500"/>
            <a:ext cx="1600200" cy="342900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410700" y="4000500"/>
            <a:ext cx="228600" cy="3429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10500" y="4686300"/>
            <a:ext cx="3314700" cy="544606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10500" y="5301502"/>
            <a:ext cx="2171700" cy="984997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543300"/>
            <a:ext cx="6580648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Is Verified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8300"/>
                </a:solidFill>
              </a:rPr>
              <a:t>Location, Website, Join Date</a:t>
            </a:r>
          </a:p>
        </p:txBody>
      </p:sp>
    </p:spTree>
    <p:extLst>
      <p:ext uri="{BB962C8B-B14F-4D97-AF65-F5344CB8AC3E}">
        <p14:creationId xmlns:p14="http://schemas.microsoft.com/office/powerpoint/2010/main" val="4277710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7" y="1143000"/>
            <a:ext cx="5029200" cy="5449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943600" cy="2171700"/>
          </a:xfrm>
        </p:spPr>
        <p:txBody>
          <a:bodyPr>
            <a:normAutofit/>
          </a:bodyPr>
          <a:lstStyle/>
          <a:p>
            <a:r>
              <a:rPr lang="en-US" dirty="0"/>
              <a:t>The front-end </a:t>
            </a:r>
            <a:r>
              <a:rPr lang="en-US" b="1" dirty="0"/>
              <a:t>sends</a:t>
            </a:r>
            <a:r>
              <a:rPr lang="en-US" dirty="0"/>
              <a:t> data </a:t>
            </a:r>
            <a:r>
              <a:rPr lang="en-US" i="1" dirty="0"/>
              <a:t>from</a:t>
            </a:r>
            <a:r>
              <a:rPr lang="en-US" dirty="0"/>
              <a:t> the user </a:t>
            </a:r>
            <a:r>
              <a:rPr lang="en-US" i="1" dirty="0"/>
              <a:t>to</a:t>
            </a:r>
            <a:r>
              <a:rPr lang="en-US" dirty="0"/>
              <a:t> the back-end to update it</a:t>
            </a:r>
          </a:p>
          <a:p>
            <a:endParaRPr lang="en-US" sz="1800" dirty="0"/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Editing Twitter Profile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592186" y="3952654"/>
            <a:ext cx="1600200" cy="517008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92186" y="4767146"/>
            <a:ext cx="4786423" cy="800100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92186" y="6081596"/>
            <a:ext cx="1600200" cy="492499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3229089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/>
                </a:solidFill>
              </a:rPr>
              <a:t>Name</a:t>
            </a:r>
            <a:endParaRPr lang="en-US" sz="3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8300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Save Button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782299" y="1161087"/>
            <a:ext cx="814277" cy="43911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45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7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/>
              <a:t>Back-end</a:t>
            </a:r>
            <a:br>
              <a:rPr lang="en-US" dirty="0"/>
            </a:br>
            <a:r>
              <a:rPr lang="en-US" sz="3200" dirty="0"/>
              <a:t>(Server Side)</a:t>
            </a:r>
            <a:endParaRPr lang="en-US" dirty="0"/>
          </a:p>
        </p:txBody>
      </p:sp>
      <p:pic>
        <p:nvPicPr>
          <p:cNvPr id="2052" name="Picture 4" descr="Image result for server illu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r="10875"/>
          <a:stretch/>
        </p:blipFill>
        <p:spPr bwMode="auto">
          <a:xfrm>
            <a:off x="4991100" y="-33645"/>
            <a:ext cx="7200900" cy="69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999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– 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143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back-end</a:t>
            </a:r>
            <a:r>
              <a:rPr lang="en-US" dirty="0"/>
              <a:t> of a web application is the engine that runs the website</a:t>
            </a:r>
          </a:p>
          <a:p>
            <a:r>
              <a:rPr lang="en-US" dirty="0"/>
              <a:t>It processes requests from the front-end, and holds data for the app</a:t>
            </a:r>
          </a:p>
        </p:txBody>
      </p:sp>
      <p:pic>
        <p:nvPicPr>
          <p:cNvPr id="3076" name="Picture 4" descr="https://upload.wikimedia.org/wikipedia/commons/thumb/b/b2/Database-mysql.svg/424px-Database-mysql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6556"/>
          <a:stretch/>
        </p:blipFill>
        <p:spPr bwMode="auto">
          <a:xfrm>
            <a:off x="9142942" y="4079718"/>
            <a:ext cx="1791758" cy="21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4959" y="5981405"/>
            <a:ext cx="168860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</a:p>
        </p:txBody>
      </p:sp>
      <p:pic>
        <p:nvPicPr>
          <p:cNvPr id="3078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nodejs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30"/>
          <a:stretch/>
        </p:blipFill>
        <p:spPr bwMode="auto">
          <a:xfrm>
            <a:off x="1924050" y="4114505"/>
            <a:ext cx="1371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43034" y="5981405"/>
            <a:ext cx="12766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</a:p>
        </p:txBody>
      </p:sp>
      <p:pic>
        <p:nvPicPr>
          <p:cNvPr id="1026" name="Picture 2" descr="Mongodb Icon of Flat style - Available in SVG, PNG, EPS, AI &amp; Icon fonts">
            <a:extLst>
              <a:ext uri="{FF2B5EF4-FFF2-40B4-BE49-F238E27FC236}">
                <a16:creationId xmlns:a16="http://schemas.microsoft.com/office/drawing/2014/main" id="{5EEBD976-3BE5-4748-9DC1-FE7C0893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61" y="3793436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 - Free Download, PNG and Vector">
            <a:extLst>
              <a:ext uri="{FF2B5EF4-FFF2-40B4-BE49-F238E27FC236}">
                <a16:creationId xmlns:a16="http://schemas.microsoft.com/office/drawing/2014/main" id="{9B3CDFDF-3E27-49A9-BA4C-07DEBC87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28" y="2431609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867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638</Words>
  <Application>Microsoft Office PowerPoint</Application>
  <PresentationFormat>Widescreen</PresentationFormat>
  <Paragraphs>109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Wingdings</vt:lpstr>
      <vt:lpstr>Hyland 2019</vt:lpstr>
      <vt:lpstr>Full-stack  Web Development</vt:lpstr>
      <vt:lpstr>Agenda</vt:lpstr>
      <vt:lpstr>PowerPoint Presentation</vt:lpstr>
      <vt:lpstr>Front-end (client side)</vt:lpstr>
      <vt:lpstr>Front-end – The user interface</vt:lpstr>
      <vt:lpstr>Front-end – Data Transfer</vt:lpstr>
      <vt:lpstr>Front-end – Data Transfer</vt:lpstr>
      <vt:lpstr>Back-end (Server Side)</vt:lpstr>
      <vt:lpstr>Back-end – behind the scenes</vt:lpstr>
      <vt:lpstr>MINI-QUIZ – What data could be in a database?</vt:lpstr>
      <vt:lpstr>Back-end – Data Transfer</vt:lpstr>
      <vt:lpstr>Full-stack</vt:lpstr>
      <vt:lpstr>Full-stack – Everything</vt:lpstr>
      <vt:lpstr>Full-Stack Web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65</cp:revision>
  <dcterms:created xsi:type="dcterms:W3CDTF">2019-03-11T04:04:09Z</dcterms:created>
  <dcterms:modified xsi:type="dcterms:W3CDTF">2021-01-20T15:28:13Z</dcterms:modified>
</cp:coreProperties>
</file>