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3" r:id="rId7"/>
    <p:sldId id="266" r:id="rId8"/>
    <p:sldId id="261" r:id="rId9"/>
    <p:sldId id="265" r:id="rId10"/>
    <p:sldId id="264" r:id="rId11"/>
    <p:sldId id="267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6"/>
    <p:restoredTop sz="94677"/>
  </p:normalViewPr>
  <p:slideViewPr>
    <p:cSldViewPr snapToGrid="0">
      <p:cViewPr>
        <p:scale>
          <a:sx n="157" d="100"/>
          <a:sy n="157" d="100"/>
        </p:scale>
        <p:origin x="216" y="-95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8CC35-090C-5546-A9F8-ED4E08AACA16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80682-A645-C644-AD4C-B78C31D4F0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2841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80682-A645-C644-AD4C-B78C31D4F07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6442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80682-A645-C644-AD4C-B78C31D4F07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929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80682-A645-C644-AD4C-B78C31D4F070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532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CF61C-5919-DBB9-9A9A-2593C302F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0D3FA6-6A3E-010A-8CF3-024DACDB2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1EEF7-4158-BC71-78A5-6979C5A4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B108F-82D7-8E4F-DB66-8C7BA5E6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DC1DB-B025-C502-ECB1-90AE4C5C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976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55915-35DB-6971-0156-36DB0037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2D50AB-BE6B-D714-6FA4-440D1D654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D52D9-F823-2DBE-ABA9-F82C7990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6C218-DD43-2995-1E81-06C74C15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56920-38A7-DF08-C4AE-0914AA6D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634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322329-9C83-C4CF-0C1B-C1CBD47F4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9B7F6A-BE7B-57F8-F4FA-776CD13FD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5673F-CDC7-1BE5-D2DB-8E5F073E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72D43-01B4-19B3-6BB0-BB29D6B0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4A4B-DAF3-4C11-336D-9930BFE2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797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65E00-CE8F-0786-B679-572917CA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788FD-D403-8878-B2EA-CB1072CA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833FB-C482-CC0D-7C1E-BE7D9721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83686-D886-B75C-1474-6B147B8F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3A23E7-87D6-CA99-5E5A-4DAA4FE3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191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9DD0D-E88A-E676-A4D0-A3D51878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67092-570A-3E3A-2CAE-EC4F7F44D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479890-787E-B2A3-07B7-9F3D9DD4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5A442-871E-61EE-8864-3BAE185E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654B4-B4B9-4F01-7EC1-DA7D2FBD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940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170C0-9193-49E5-C063-85AAF65E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B62CC-B684-7A9E-D18F-6F5C221B1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85559-14A5-5787-3971-978F67EC7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0E22FE-4A0B-DDF4-209B-2988DA0D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8A3BF9-FB48-519F-0893-719043EF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AE9C3E-25B8-8410-E633-839B20C6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5081A-1E14-F502-CFA8-8BB89BCF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0B628D-A90B-9869-1709-296747174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0C9F00-1681-D423-27FE-FBF0A15C7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BD3C22-E5BD-1C3B-C8ED-384752E98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379C45-94CA-E807-3DF1-EC1789E10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DE311C-D40F-71BA-ACD0-B766A170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D1F547-BE80-0C2C-5AA3-A4558735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EDC3DE-83C9-22E1-4D05-04A8BE2C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01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C9C91-5354-8672-1CF2-3C1B3C3A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1B4D67-6FE2-EDE6-0898-4081F848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494D3B-6C29-D9F6-99E6-5F749592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01CEF1-431A-C38E-9D3E-589B28CF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731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05637A-64F0-097D-0FAC-F7888373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FA5B7F-0754-A763-1E35-40E69743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294A5-2826-1EE0-3189-DC75ACC0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335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A19D2-87BE-83C0-B593-7335DD20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224BF-1A5A-95B4-FBED-A0E4A57E5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5BA7FB-D3C5-DB1E-B103-636747311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225D3-DF7A-997A-8F5B-DA691AF9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367A00-15DB-5826-BC5F-BD5B3ECD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2B8D6A-597E-3804-A006-2E3F2F25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089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B5888-55EF-7E8F-B5DF-8D931F9E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EEC9B9-465A-6300-22B5-900B771DF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D9869-3A4C-CB47-A540-2905F5070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4A79FE-A4EC-8BD4-40D4-DE641341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23C3C7-8924-ADEB-5714-C6300CA4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4D343-5BB2-FC7F-ACA8-223EC5D0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403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A0AC7E-E07B-9471-BE78-1DB37277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CAF8B5-C8F3-887A-2899-91C9440E1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7F66E-FC85-53B5-67E1-249E1FB00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B10FA-7E43-AA99-43B4-DF1457E0D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ACEAB-3395-1848-A3FD-20F9C5F51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815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Relationship Id="rId9" Type="http://schemas.openxmlformats.org/officeDocument/2006/relationships/image" Target="../media/image3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ACABAB-3082-9CCA-49BD-67364FDDD673}"/>
              </a:ext>
            </a:extLst>
          </p:cNvPr>
          <p:cNvSpPr/>
          <p:nvPr/>
        </p:nvSpPr>
        <p:spPr>
          <a:xfrm>
            <a:off x="721178" y="957943"/>
            <a:ext cx="10749643" cy="494211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ko-Kore-KR" altLang="en-US" sz="32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집중호우</a:t>
            </a:r>
            <a:r>
              <a:rPr kumimoji="1" lang="ko-KR" alt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실시간 정보전달 플랫폼</a:t>
            </a:r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래픽 5" descr="개집 단색으로 채워진">
            <a:extLst>
              <a:ext uri="{FF2B5EF4-FFF2-40B4-BE49-F238E27FC236}">
                <a16:creationId xmlns:a16="http://schemas.microsoft.com/office/drawing/2014/main" id="{9D3C2AC4-782F-BAFC-2531-2A7C67CD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6924" y="3728357"/>
            <a:ext cx="708980" cy="708980"/>
          </a:xfrm>
          <a:prstGeom prst="rect">
            <a:avLst/>
          </a:prstGeom>
        </p:spPr>
      </p:pic>
      <p:pic>
        <p:nvPicPr>
          <p:cNvPr id="12" name="그래픽 11" descr="사이렌 단색으로 채워진">
            <a:extLst>
              <a:ext uri="{FF2B5EF4-FFF2-40B4-BE49-F238E27FC236}">
                <a16:creationId xmlns:a16="http://schemas.microsoft.com/office/drawing/2014/main" id="{5E228484-A8FF-620F-FA52-870BE5D4C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3198" y="4276141"/>
            <a:ext cx="564020" cy="564020"/>
          </a:xfrm>
          <a:prstGeom prst="rect">
            <a:avLst/>
          </a:prstGeom>
        </p:spPr>
      </p:pic>
      <p:pic>
        <p:nvPicPr>
          <p:cNvPr id="14" name="그래픽 13" descr="자동차 단색으로 채워진">
            <a:extLst>
              <a:ext uri="{FF2B5EF4-FFF2-40B4-BE49-F238E27FC236}">
                <a16:creationId xmlns:a16="http://schemas.microsoft.com/office/drawing/2014/main" id="{CBDF6689-C15E-1744-8E1B-417D52D58B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0524" y="4469972"/>
            <a:ext cx="1359409" cy="1359409"/>
          </a:xfrm>
          <a:prstGeom prst="rect">
            <a:avLst/>
          </a:prstGeom>
        </p:spPr>
      </p:pic>
      <p:pic>
        <p:nvPicPr>
          <p:cNvPr id="20" name="그래픽 19" descr="스마트폰 단색으로 채워진">
            <a:extLst>
              <a:ext uri="{FF2B5EF4-FFF2-40B4-BE49-F238E27FC236}">
                <a16:creationId xmlns:a16="http://schemas.microsoft.com/office/drawing/2014/main" id="{9D78B183-EE5A-9DF6-D164-76705E386E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41776" y="4680284"/>
            <a:ext cx="796606" cy="796606"/>
          </a:xfrm>
          <a:prstGeom prst="rect">
            <a:avLst/>
          </a:prstGeom>
        </p:spPr>
      </p:pic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D9619617-F77E-880C-4849-0BF20F6F9D82}"/>
              </a:ext>
            </a:extLst>
          </p:cNvPr>
          <p:cNvCxnSpPr>
            <a:cxnSpLocks/>
          </p:cNvCxnSpPr>
          <p:nvPr/>
        </p:nvCxnSpPr>
        <p:spPr>
          <a:xfrm flipV="1">
            <a:off x="3605897" y="2658178"/>
            <a:ext cx="4902896" cy="1307279"/>
          </a:xfrm>
          <a:prstGeom prst="line">
            <a:avLst/>
          </a:prstGeom>
          <a:ln w="381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CB220FF-CEA6-E09D-E456-31453390CEA9}"/>
              </a:ext>
            </a:extLst>
          </p:cNvPr>
          <p:cNvCxnSpPr>
            <a:cxnSpLocks/>
          </p:cNvCxnSpPr>
          <p:nvPr/>
        </p:nvCxnSpPr>
        <p:spPr>
          <a:xfrm flipV="1">
            <a:off x="7844336" y="3120263"/>
            <a:ext cx="1105430" cy="1560021"/>
          </a:xfrm>
          <a:prstGeom prst="line">
            <a:avLst/>
          </a:prstGeom>
          <a:ln w="381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EC853C-8306-5855-BDE0-348E99AC3A04}"/>
              </a:ext>
            </a:extLst>
          </p:cNvPr>
          <p:cNvCxnSpPr>
            <a:cxnSpLocks/>
          </p:cNvCxnSpPr>
          <p:nvPr/>
        </p:nvCxnSpPr>
        <p:spPr>
          <a:xfrm>
            <a:off x="3652876" y="4197243"/>
            <a:ext cx="1407712" cy="564925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7038416-BBB6-5AB3-B02A-CDE281AC3ED0}"/>
              </a:ext>
            </a:extLst>
          </p:cNvPr>
          <p:cNvSpPr txBox="1"/>
          <p:nvPr/>
        </p:nvSpPr>
        <p:spPr>
          <a:xfrm>
            <a:off x="3610022" y="4694685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물리적 이동</a:t>
            </a:r>
            <a:endParaRPr kumimoji="1" lang="ko-Kore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9CEDE7-AD0F-21AE-15ED-51888C1AAA8D}"/>
              </a:ext>
            </a:extLst>
          </p:cNvPr>
          <p:cNvSpPr txBox="1"/>
          <p:nvPr/>
        </p:nvSpPr>
        <p:spPr>
          <a:xfrm>
            <a:off x="5004573" y="2815935"/>
            <a:ext cx="1919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dirty="0"/>
              <a:t>실시간 데이터 전송</a:t>
            </a:r>
            <a:endParaRPr kumimoji="1" lang="ko-Kore-KR" altLang="en-US" sz="16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E57B3B-FF0B-DE17-5835-C8DC7900FD78}"/>
              </a:ext>
            </a:extLst>
          </p:cNvPr>
          <p:cNvSpPr txBox="1"/>
          <p:nvPr/>
        </p:nvSpPr>
        <p:spPr>
          <a:xfrm>
            <a:off x="8397051" y="3983753"/>
            <a:ext cx="242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어플리케이션에</a:t>
            </a:r>
            <a:endParaRPr kumimoji="1" lang="en-US" altLang="ko-KR" sz="1600" dirty="0"/>
          </a:p>
          <a:p>
            <a:r>
              <a:rPr kumimoji="1" lang="ko-KR" altLang="en-US" sz="1600" dirty="0"/>
              <a:t>추가 정보 및 데이터 전송</a:t>
            </a:r>
            <a:endParaRPr kumimoji="1" lang="ko-Kore-KR" altLang="en-US" sz="1600"/>
          </a:p>
        </p:txBody>
      </p:sp>
      <p:pic>
        <p:nvPicPr>
          <p:cNvPr id="3" name="그래픽 2" descr="비커 단색으로 채워진">
            <a:extLst>
              <a:ext uri="{FF2B5EF4-FFF2-40B4-BE49-F238E27FC236}">
                <a16:creationId xmlns:a16="http://schemas.microsoft.com/office/drawing/2014/main" id="{A74F62FE-CC63-E92B-020C-3ACA5248A2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00936" y="2101665"/>
            <a:ext cx="848693" cy="848693"/>
          </a:xfrm>
          <a:prstGeom prst="rect">
            <a:avLst/>
          </a:prstGeom>
        </p:spPr>
      </p:pic>
      <p:pic>
        <p:nvPicPr>
          <p:cNvPr id="7" name="그래픽 6" descr="WiFi 단색으로 채워진">
            <a:extLst>
              <a:ext uri="{FF2B5EF4-FFF2-40B4-BE49-F238E27FC236}">
                <a16:creationId xmlns:a16="http://schemas.microsoft.com/office/drawing/2014/main" id="{72C3D6F5-7437-EB32-8DE0-25E3620DD9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3124193" y="2187055"/>
            <a:ext cx="914400" cy="914400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2ECDFB7-244A-D9AD-CBCB-02AE8362BD06}"/>
              </a:ext>
            </a:extLst>
          </p:cNvPr>
          <p:cNvSpPr/>
          <p:nvPr/>
        </p:nvSpPr>
        <p:spPr>
          <a:xfrm>
            <a:off x="3359273" y="2256680"/>
            <a:ext cx="444240" cy="105466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76200">
                <a:solidFill>
                  <a:srgbClr val="000000"/>
                </a:solidFill>
              </a:ln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E1003D78-86DB-336D-CC82-49991D2D89E2}"/>
              </a:ext>
            </a:extLst>
          </p:cNvPr>
          <p:cNvCxnSpPr>
            <a:cxnSpLocks/>
          </p:cNvCxnSpPr>
          <p:nvPr/>
        </p:nvCxnSpPr>
        <p:spPr>
          <a:xfrm>
            <a:off x="2503429" y="2989165"/>
            <a:ext cx="246200" cy="762319"/>
          </a:xfrm>
          <a:prstGeom prst="line">
            <a:avLst/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D5191C11-A5AE-333D-AF43-B2BD2F6DF1F0}"/>
              </a:ext>
            </a:extLst>
          </p:cNvPr>
          <p:cNvCxnSpPr>
            <a:cxnSpLocks/>
          </p:cNvCxnSpPr>
          <p:nvPr/>
        </p:nvCxnSpPr>
        <p:spPr>
          <a:xfrm flipH="1">
            <a:off x="3223178" y="2995367"/>
            <a:ext cx="236921" cy="754683"/>
          </a:xfrm>
          <a:prstGeom prst="line">
            <a:avLst/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9F035A-4F31-C208-5C8F-97A8D716ACBB}"/>
              </a:ext>
            </a:extLst>
          </p:cNvPr>
          <p:cNvSpPr txBox="1"/>
          <p:nvPr/>
        </p:nvSpPr>
        <p:spPr>
          <a:xfrm>
            <a:off x="1507688" y="3120263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첫</a:t>
            </a:r>
            <a:r>
              <a:rPr kumimoji="1" lang="ko-Kore-KR" altLang="en-US" sz="1600"/>
              <a:t>번째</a:t>
            </a:r>
            <a:endParaRPr kumimoji="1" lang="en-US" altLang="ko-Kore-KR" sz="1600" dirty="0"/>
          </a:p>
          <a:p>
            <a:r>
              <a:rPr kumimoji="1" lang="ko-Kore-KR" altLang="en-US" sz="1600"/>
              <a:t>수위</a:t>
            </a:r>
            <a:r>
              <a:rPr kumimoji="1" lang="ko-KR" altLang="en-US" sz="1600" dirty="0"/>
              <a:t> 측정</a:t>
            </a:r>
            <a:endParaRPr kumimoji="1" lang="ko-Kore-KR" altLang="en-US" sz="16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0F1087-4857-C38E-2FC3-55F112527DFA}"/>
              </a:ext>
            </a:extLst>
          </p:cNvPr>
          <p:cNvSpPr txBox="1"/>
          <p:nvPr/>
        </p:nvSpPr>
        <p:spPr>
          <a:xfrm>
            <a:off x="3460099" y="3123520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두번째</a:t>
            </a:r>
            <a:endParaRPr kumimoji="1" lang="en-US" altLang="ko-Kore-KR" sz="1600" dirty="0"/>
          </a:p>
          <a:p>
            <a:r>
              <a:rPr kumimoji="1" lang="ko-Kore-KR" altLang="en-US" sz="1600"/>
              <a:t>수위</a:t>
            </a:r>
            <a:r>
              <a:rPr kumimoji="1" lang="ko-KR" altLang="en-US" sz="1600" dirty="0"/>
              <a:t> 측정</a:t>
            </a:r>
            <a:endParaRPr kumimoji="1" lang="ko-Kore-KR" alt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62CC81E-40D7-842F-2C66-AE094BFB1919}"/>
              </a:ext>
            </a:extLst>
          </p:cNvPr>
          <p:cNvSpPr txBox="1"/>
          <p:nvPr/>
        </p:nvSpPr>
        <p:spPr>
          <a:xfrm>
            <a:off x="8661197" y="2074857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/>
              <a:t>메인 서버</a:t>
            </a:r>
            <a:endParaRPr kumimoji="1" lang="ko-Kore-KR" altLang="en-US" sz="1600" b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616E22-53C4-928B-AD85-68441E22E218}"/>
              </a:ext>
            </a:extLst>
          </p:cNvPr>
          <p:cNvSpPr txBox="1"/>
          <p:nvPr/>
        </p:nvSpPr>
        <p:spPr>
          <a:xfrm>
            <a:off x="5240118" y="543639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구조대</a:t>
            </a:r>
            <a:endParaRPr kumimoji="1" lang="ko-Kore-KR" altLang="en-US" sz="1600" b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F7555F-00A3-F680-7135-B4979D43AE3D}"/>
              </a:ext>
            </a:extLst>
          </p:cNvPr>
          <p:cNvSpPr txBox="1"/>
          <p:nvPr/>
        </p:nvSpPr>
        <p:spPr>
          <a:xfrm>
            <a:off x="7109735" y="5476890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휴대용 기기</a:t>
            </a:r>
            <a:endParaRPr kumimoji="1" lang="ko-Kore-KR" altLang="en-US" sz="1600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CD97433-E471-BB5F-8556-2AECCF58D773}"/>
              </a:ext>
            </a:extLst>
          </p:cNvPr>
          <p:cNvSpPr txBox="1"/>
          <p:nvPr/>
        </p:nvSpPr>
        <p:spPr>
          <a:xfrm>
            <a:off x="2792393" y="482956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집</a:t>
            </a:r>
            <a:endParaRPr kumimoji="1" lang="ko-Kore-KR" altLang="en-US" sz="1600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56DAD4-B035-A1C4-6D04-B99AFCECDDFF}"/>
              </a:ext>
            </a:extLst>
          </p:cNvPr>
          <p:cNvSpPr txBox="1"/>
          <p:nvPr/>
        </p:nvSpPr>
        <p:spPr>
          <a:xfrm>
            <a:off x="1783375" y="1831960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수위 센서</a:t>
            </a:r>
            <a:endParaRPr kumimoji="1" lang="ko-Kore-KR" altLang="en-US" sz="1600" b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C4799B-A29A-1103-D6B0-56C87E647B81}"/>
              </a:ext>
            </a:extLst>
          </p:cNvPr>
          <p:cNvSpPr txBox="1"/>
          <p:nvPr/>
        </p:nvSpPr>
        <p:spPr>
          <a:xfrm>
            <a:off x="3000102" y="1828966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초음파 센서</a:t>
            </a:r>
            <a:endParaRPr kumimoji="1" lang="ko-Kore-KR" altLang="en-US" sz="1600" b="1"/>
          </a:p>
        </p:txBody>
      </p: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5CA9A5D8-7CCE-225C-7FD9-960DB0CB39F5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352383" y="5078587"/>
            <a:ext cx="989393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4B28096-08D4-B11E-6918-C957E2D424E9}"/>
              </a:ext>
            </a:extLst>
          </p:cNvPr>
          <p:cNvSpPr txBox="1"/>
          <p:nvPr/>
        </p:nvSpPr>
        <p:spPr>
          <a:xfrm>
            <a:off x="6306600" y="4716802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기록 확인</a:t>
            </a:r>
            <a:endParaRPr kumimoji="1" lang="ko-Kore-KR" altLang="en-US" sz="1600"/>
          </a:p>
        </p:txBody>
      </p:sp>
      <p:pic>
        <p:nvPicPr>
          <p:cNvPr id="5" name="그래픽 4" descr="컴퓨터 단색으로 채워진">
            <a:extLst>
              <a:ext uri="{FF2B5EF4-FFF2-40B4-BE49-F238E27FC236}">
                <a16:creationId xmlns:a16="http://schemas.microsoft.com/office/drawing/2014/main" id="{5D2EEDEC-68D3-B3CF-043A-C89A2C3DB4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61197" y="2240089"/>
            <a:ext cx="914400" cy="914400"/>
          </a:xfrm>
          <a:prstGeom prst="rect">
            <a:avLst/>
          </a:prstGeom>
        </p:spPr>
      </p:pic>
      <p:pic>
        <p:nvPicPr>
          <p:cNvPr id="11" name="그래픽 10" descr="데이터베이스 단색으로 채워진">
            <a:extLst>
              <a:ext uri="{FF2B5EF4-FFF2-40B4-BE49-F238E27FC236}">
                <a16:creationId xmlns:a16="http://schemas.microsoft.com/office/drawing/2014/main" id="{431497FA-635F-D3F5-9B4C-99BB7881FF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93897" y="2205863"/>
            <a:ext cx="914400" cy="914400"/>
          </a:xfrm>
          <a:prstGeom prst="rect">
            <a:avLst/>
          </a:prstGeom>
        </p:spPr>
      </p:pic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C88138C-4510-B900-9BC7-ADE691F4C799}"/>
              </a:ext>
            </a:extLst>
          </p:cNvPr>
          <p:cNvCxnSpPr>
            <a:cxnSpLocks/>
          </p:cNvCxnSpPr>
          <p:nvPr/>
        </p:nvCxnSpPr>
        <p:spPr>
          <a:xfrm flipH="1" flipV="1">
            <a:off x="9666880" y="2526011"/>
            <a:ext cx="518418" cy="799"/>
          </a:xfrm>
          <a:prstGeom prst="line">
            <a:avLst/>
          </a:prstGeom>
          <a:ln w="381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10C862F2-AF38-64AD-15B8-862C4EE339E5}"/>
              </a:ext>
            </a:extLst>
          </p:cNvPr>
          <p:cNvCxnSpPr>
            <a:cxnSpLocks/>
          </p:cNvCxnSpPr>
          <p:nvPr/>
        </p:nvCxnSpPr>
        <p:spPr>
          <a:xfrm>
            <a:off x="9608280" y="2815935"/>
            <a:ext cx="534054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9933CAA-252C-C448-0901-B37B1650BB26}"/>
              </a:ext>
            </a:extLst>
          </p:cNvPr>
          <p:cNvSpPr txBox="1"/>
          <p:nvPr/>
        </p:nvSpPr>
        <p:spPr>
          <a:xfrm>
            <a:off x="9830281" y="3033714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/>
              <a:t>데이터 베이스</a:t>
            </a:r>
            <a:endParaRPr kumimoji="1" lang="ko-Kore-KR" altLang="en-US" sz="1600" b="1"/>
          </a:p>
        </p:txBody>
      </p:sp>
      <p:pic>
        <p:nvPicPr>
          <p:cNvPr id="35" name="그래픽 34" descr="개집 단색으로 채워진">
            <a:extLst>
              <a:ext uri="{FF2B5EF4-FFF2-40B4-BE49-F238E27FC236}">
                <a16:creationId xmlns:a16="http://schemas.microsoft.com/office/drawing/2014/main" id="{A3E8CC10-C549-25FC-3409-F6951C4C95E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879484" y="3741039"/>
            <a:ext cx="708980" cy="708980"/>
          </a:xfrm>
          <a:prstGeom prst="rect">
            <a:avLst/>
          </a:prstGeom>
        </p:spPr>
      </p:pic>
      <p:pic>
        <p:nvPicPr>
          <p:cNvPr id="34" name="그래픽 33" descr="개집 단색으로 채워진">
            <a:extLst>
              <a:ext uri="{FF2B5EF4-FFF2-40B4-BE49-F238E27FC236}">
                <a16:creationId xmlns:a16="http://schemas.microsoft.com/office/drawing/2014/main" id="{651B680F-DFFF-44DF-4C1C-2D9CD37CF59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593383" y="4063546"/>
            <a:ext cx="762319" cy="76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5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6FF461-6C92-DD19-3D16-5316C09F9B92}"/>
              </a:ext>
            </a:extLst>
          </p:cNvPr>
          <p:cNvSpPr/>
          <p:nvPr/>
        </p:nvSpPr>
        <p:spPr>
          <a:xfrm>
            <a:off x="810467" y="260430"/>
            <a:ext cx="10210366" cy="6597570"/>
          </a:xfrm>
          <a:prstGeom prst="rect">
            <a:avLst/>
          </a:prstGeom>
          <a:solidFill>
            <a:schemeClr val="accent6">
              <a:lumMod val="20000"/>
              <a:lumOff val="80000"/>
              <a:alpha val="42047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AE12AA-2362-C104-3A60-630890114CCA}"/>
              </a:ext>
            </a:extLst>
          </p:cNvPr>
          <p:cNvSpPr/>
          <p:nvPr/>
        </p:nvSpPr>
        <p:spPr>
          <a:xfrm>
            <a:off x="810467" y="104173"/>
            <a:ext cx="10210366" cy="457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Arduino Uno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3CFD3E-E083-1D03-9345-E90C9F359D10}"/>
              </a:ext>
            </a:extLst>
          </p:cNvPr>
          <p:cNvSpPr/>
          <p:nvPr/>
        </p:nvSpPr>
        <p:spPr>
          <a:xfrm>
            <a:off x="5169793" y="1034163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프로그램 시작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567A3C-86A0-F7A0-AF8D-4C241C68AD1F}"/>
              </a:ext>
            </a:extLst>
          </p:cNvPr>
          <p:cNvSpPr/>
          <p:nvPr/>
        </p:nvSpPr>
        <p:spPr>
          <a:xfrm>
            <a:off x="5169793" y="1821169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초음파 센서 작동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0A46D75-0EBE-BFF0-3C9E-C662941BFA93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6661507" y="2107056"/>
            <a:ext cx="10664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2F78D4-04B5-FFF3-2333-080ADA3B5A6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080724" y="3779171"/>
            <a:ext cx="630128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BDFE817-7258-52ED-ACC2-39F19C37C0AE}"/>
              </a:ext>
            </a:extLst>
          </p:cNvPr>
          <p:cNvCxnSpPr>
            <a:cxnSpLocks/>
          </p:cNvCxnSpPr>
          <p:nvPr/>
        </p:nvCxnSpPr>
        <p:spPr>
          <a:xfrm flipV="1">
            <a:off x="7727911" y="2111235"/>
            <a:ext cx="0" cy="166793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2C7686F-5A33-97A8-C066-28A38706AEB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15650" y="1605937"/>
            <a:ext cx="0" cy="215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8E6B387-54CE-0127-7F57-8FCA14B579D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914792" y="3188294"/>
            <a:ext cx="858" cy="212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09DD9F13-B1E2-CCC1-D687-5129712C52F2}"/>
              </a:ext>
            </a:extLst>
          </p:cNvPr>
          <p:cNvSpPr/>
          <p:nvPr/>
        </p:nvSpPr>
        <p:spPr>
          <a:xfrm>
            <a:off x="4750575" y="3401219"/>
            <a:ext cx="2330149" cy="755904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오차 내의 값</a:t>
            </a:r>
            <a:r>
              <a:rPr kumimoji="1" lang="en-US" altLang="ko-KR" sz="1400" b="1" dirty="0"/>
              <a:t>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DFE6C0-56CD-1DC3-2E2F-0B43E644AD0E}"/>
              </a:ext>
            </a:extLst>
          </p:cNvPr>
          <p:cNvSpPr/>
          <p:nvPr/>
        </p:nvSpPr>
        <p:spPr>
          <a:xfrm>
            <a:off x="5168935" y="4364634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</a:rPr>
              <a:t>RF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모듈로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데이터 전송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8802BEA-8373-7A97-1060-6F669BCD3B8F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5914792" y="4153995"/>
            <a:ext cx="0" cy="210639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BD45DA-85E3-5E98-B196-5856F4999DBD}"/>
              </a:ext>
            </a:extLst>
          </p:cNvPr>
          <p:cNvSpPr/>
          <p:nvPr/>
        </p:nvSpPr>
        <p:spPr>
          <a:xfrm>
            <a:off x="5168935" y="5157054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초기 높이 업데이트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4CDA76-BD47-B98A-2F03-5F778A9E00D8}"/>
              </a:ext>
            </a:extLst>
          </p:cNvPr>
          <p:cNvCxnSpPr>
            <a:cxnSpLocks/>
          </p:cNvCxnSpPr>
          <p:nvPr/>
        </p:nvCxnSpPr>
        <p:spPr>
          <a:xfrm flipV="1">
            <a:off x="5915739" y="4946415"/>
            <a:ext cx="0" cy="210639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D3CFFE0-A156-3C9D-5C42-137102DAC244}"/>
              </a:ext>
            </a:extLst>
          </p:cNvPr>
          <p:cNvSpPr/>
          <p:nvPr/>
        </p:nvSpPr>
        <p:spPr>
          <a:xfrm>
            <a:off x="5168935" y="2606513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초기 높이와 비교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C44FCB9-BA55-9094-8BB4-1EB316887CD2}"/>
              </a:ext>
            </a:extLst>
          </p:cNvPr>
          <p:cNvCxnSpPr>
            <a:cxnSpLocks/>
          </p:cNvCxnSpPr>
          <p:nvPr/>
        </p:nvCxnSpPr>
        <p:spPr>
          <a:xfrm flipV="1">
            <a:off x="5915739" y="2395874"/>
            <a:ext cx="0" cy="210639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55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6FF461-6C92-DD19-3D16-5316C09F9B92}"/>
              </a:ext>
            </a:extLst>
          </p:cNvPr>
          <p:cNvSpPr/>
          <p:nvPr/>
        </p:nvSpPr>
        <p:spPr>
          <a:xfrm>
            <a:off x="1075939" y="7062297"/>
            <a:ext cx="10210366" cy="6597570"/>
          </a:xfrm>
          <a:prstGeom prst="rect">
            <a:avLst/>
          </a:prstGeom>
          <a:solidFill>
            <a:schemeClr val="accent6">
              <a:lumMod val="20000"/>
              <a:lumOff val="80000"/>
              <a:alpha val="42047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AE12AA-2362-C104-3A60-630890114CCA}"/>
              </a:ext>
            </a:extLst>
          </p:cNvPr>
          <p:cNvSpPr/>
          <p:nvPr/>
        </p:nvSpPr>
        <p:spPr>
          <a:xfrm>
            <a:off x="810467" y="104173"/>
            <a:ext cx="10210366" cy="457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Raspberry pi 4(</a:t>
            </a:r>
            <a:r>
              <a:rPr kumimoji="1" lang="ko-KR" altLang="en-US" b="1" dirty="0">
                <a:solidFill>
                  <a:schemeClr val="tx1"/>
                </a:solidFill>
              </a:rPr>
              <a:t>서버</a:t>
            </a:r>
            <a:r>
              <a:rPr kumimoji="1" lang="en-US" altLang="ko-KR" b="1" dirty="0">
                <a:solidFill>
                  <a:schemeClr val="tx1"/>
                </a:solidFill>
              </a:rPr>
              <a:t>)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478F72-E576-5ACB-24A3-122F03491BD2}"/>
              </a:ext>
            </a:extLst>
          </p:cNvPr>
          <p:cNvSpPr/>
          <p:nvPr/>
        </p:nvSpPr>
        <p:spPr>
          <a:xfrm>
            <a:off x="5169793" y="713652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프로그램 시작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793563-8A03-0278-64FA-099E70FEB13A}"/>
              </a:ext>
            </a:extLst>
          </p:cNvPr>
          <p:cNvSpPr/>
          <p:nvPr/>
        </p:nvSpPr>
        <p:spPr>
          <a:xfrm>
            <a:off x="5169793" y="1500658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요청 대기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EA26F6-6545-1D13-8A85-2FCAC85E36D2}"/>
              </a:ext>
            </a:extLst>
          </p:cNvPr>
          <p:cNvSpPr/>
          <p:nvPr/>
        </p:nvSpPr>
        <p:spPr>
          <a:xfrm>
            <a:off x="5169793" y="2287664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요청수신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D59B5D-0B85-59BA-9581-0D9EB2971D37}"/>
              </a:ext>
            </a:extLst>
          </p:cNvPr>
          <p:cNvSpPr/>
          <p:nvPr/>
        </p:nvSpPr>
        <p:spPr>
          <a:xfrm>
            <a:off x="6724912" y="4166524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Mongo DB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접근</a:t>
            </a:r>
            <a:endParaRPr kumimoji="1"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086516-4C82-8CD5-EDCE-C5591758D1AF}"/>
              </a:ext>
            </a:extLst>
          </p:cNvPr>
          <p:cNvSpPr/>
          <p:nvPr/>
        </p:nvSpPr>
        <p:spPr>
          <a:xfrm>
            <a:off x="3614674" y="4171535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Mongo DB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접근</a:t>
            </a:r>
            <a:endParaRPr kumimoji="1"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8BFF7D06-9CF6-3C8E-888D-10731EB9AB4C}"/>
              </a:ext>
            </a:extLst>
          </p:cNvPr>
          <p:cNvSpPr/>
          <p:nvPr/>
        </p:nvSpPr>
        <p:spPr>
          <a:xfrm>
            <a:off x="5106388" y="3074670"/>
            <a:ext cx="1618524" cy="755904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 err="1"/>
              <a:t>메세지</a:t>
            </a:r>
            <a:endParaRPr kumimoji="1" lang="en-US" altLang="ko-KR" sz="1400" b="1" dirty="0"/>
          </a:p>
          <a:p>
            <a:pPr algn="ctr"/>
            <a:r>
              <a:rPr kumimoji="1" lang="ko-KR" altLang="en-US" sz="1400" b="1" dirty="0"/>
              <a:t>타입</a:t>
            </a:r>
            <a:r>
              <a:rPr kumimoji="1" lang="en-US" altLang="ko-KR" sz="1400" b="1" dirty="0"/>
              <a:t>?</a:t>
            </a:r>
            <a:endParaRPr kumimoji="1" lang="ko-Kore-KR" altLang="en-US" sz="1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26DA171-3197-C2CA-F26D-D2632977DD98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6661507" y="1786545"/>
            <a:ext cx="12135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A95F803-6F36-FD1C-74EF-D923546D7080}"/>
              </a:ext>
            </a:extLst>
          </p:cNvPr>
          <p:cNvCxnSpPr>
            <a:cxnSpLocks/>
          </p:cNvCxnSpPr>
          <p:nvPr/>
        </p:nvCxnSpPr>
        <p:spPr>
          <a:xfrm flipH="1">
            <a:off x="4341430" y="3943349"/>
            <a:ext cx="3146400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2E9E66-E506-7723-82BA-98B0604E54A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724912" y="3452622"/>
            <a:ext cx="1150156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D070A08-1EE2-57D6-5327-17E88004F459}"/>
              </a:ext>
            </a:extLst>
          </p:cNvPr>
          <p:cNvCxnSpPr>
            <a:cxnSpLocks/>
          </p:cNvCxnSpPr>
          <p:nvPr/>
        </p:nvCxnSpPr>
        <p:spPr>
          <a:xfrm flipV="1">
            <a:off x="7875068" y="1786545"/>
            <a:ext cx="0" cy="166607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79EFEA7-E033-8A37-2694-400CABBA619B}"/>
              </a:ext>
            </a:extLst>
          </p:cNvPr>
          <p:cNvSpPr txBox="1"/>
          <p:nvPr/>
        </p:nvSpPr>
        <p:spPr>
          <a:xfrm>
            <a:off x="6815438" y="3156935"/>
            <a:ext cx="905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b="1" dirty="0"/>
              <a:t>Unknown</a:t>
            </a:r>
            <a:endParaRPr kumimoji="1" lang="ko-Kore-KR" altLang="en-US" sz="1400" b="1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0C8267B-00FA-6E96-7B76-09E852A1B1D1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5915650" y="3830574"/>
            <a:ext cx="0" cy="11277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0ABC7DE-DF64-6429-DD28-ABDE70C8F6C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7470769" y="3938338"/>
            <a:ext cx="0" cy="228186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4D16E8B-E216-CFC4-3F3E-745DE156C58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360531" y="3943349"/>
            <a:ext cx="0" cy="228186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316270B-BB95-0B7E-60BB-99FBB18A0419}"/>
              </a:ext>
            </a:extLst>
          </p:cNvPr>
          <p:cNvSpPr txBox="1"/>
          <p:nvPr/>
        </p:nvSpPr>
        <p:spPr>
          <a:xfrm>
            <a:off x="4278064" y="3649737"/>
            <a:ext cx="119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/>
              <a:t>Raspberry pi</a:t>
            </a:r>
            <a:endParaRPr kumimoji="1" lang="ko-Kore-KR" altLang="en-US" sz="14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966805-6A92-36B0-4036-203A6F785340}"/>
              </a:ext>
            </a:extLst>
          </p:cNvPr>
          <p:cNvSpPr txBox="1"/>
          <p:nvPr/>
        </p:nvSpPr>
        <p:spPr>
          <a:xfrm>
            <a:off x="6802840" y="3639114"/>
            <a:ext cx="7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b="1" dirty="0"/>
              <a:t>Android</a:t>
            </a:r>
            <a:endParaRPr kumimoji="1" lang="ko-Kore-KR" altLang="en-US" sz="1400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503E54B-BA7A-01D4-E6AA-EB85D15BAD30}"/>
              </a:ext>
            </a:extLst>
          </p:cNvPr>
          <p:cNvSpPr/>
          <p:nvPr/>
        </p:nvSpPr>
        <p:spPr>
          <a:xfrm>
            <a:off x="3614674" y="4957330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</a:rPr>
              <a:t>Raspberry pi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B3174B9-0059-42E0-DB11-871A880F83E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15650" y="1285426"/>
            <a:ext cx="0" cy="215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79A09EE-4BB7-8CC2-991E-341306ECFCC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915650" y="2072432"/>
            <a:ext cx="0" cy="215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5CBE1E6-09C3-ACE2-FEC9-09378070030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915650" y="2859438"/>
            <a:ext cx="0" cy="215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325A613-B9B3-1DFF-836B-C4C6492A55DE}"/>
              </a:ext>
            </a:extLst>
          </p:cNvPr>
          <p:cNvCxnSpPr>
            <a:cxnSpLocks/>
            <a:stCxn id="70" idx="0"/>
            <a:endCxn id="8" idx="2"/>
          </p:cNvCxnSpPr>
          <p:nvPr/>
        </p:nvCxnSpPr>
        <p:spPr>
          <a:xfrm flipV="1">
            <a:off x="4360531" y="4743309"/>
            <a:ext cx="0" cy="21402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44E8B3D-0CAE-8EF2-39E5-A2D62DDA06EC}"/>
              </a:ext>
            </a:extLst>
          </p:cNvPr>
          <p:cNvCxnSpPr>
            <a:cxnSpLocks/>
            <a:stCxn id="92" idx="0"/>
            <a:endCxn id="7" idx="2"/>
          </p:cNvCxnSpPr>
          <p:nvPr/>
        </p:nvCxnSpPr>
        <p:spPr>
          <a:xfrm flipV="1">
            <a:off x="7470769" y="4738298"/>
            <a:ext cx="0" cy="21903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DB9F5CF-7501-C9F9-39BD-A59B8E7AF325}"/>
              </a:ext>
            </a:extLst>
          </p:cNvPr>
          <p:cNvSpPr/>
          <p:nvPr/>
        </p:nvSpPr>
        <p:spPr>
          <a:xfrm>
            <a:off x="6724912" y="4957330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</a:rPr>
              <a:t>Android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141978C-099A-1E00-8FC5-41871EC119BC}"/>
              </a:ext>
            </a:extLst>
          </p:cNvPr>
          <p:cNvSpPr/>
          <p:nvPr/>
        </p:nvSpPr>
        <p:spPr>
          <a:xfrm>
            <a:off x="1747003" y="1214771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수위 정보 수신</a:t>
            </a:r>
            <a:endParaRPr kumimoji="1"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E9617C5-63CA-D096-0856-9A6DA60821D2}"/>
              </a:ext>
            </a:extLst>
          </p:cNvPr>
          <p:cNvSpPr/>
          <p:nvPr/>
        </p:nvSpPr>
        <p:spPr>
          <a:xfrm>
            <a:off x="1747003" y="2000566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</a:rPr>
              <a:t>Mongo DB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갱신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6A655043-1036-C7A5-DEF6-B300694936B3}"/>
              </a:ext>
            </a:extLst>
          </p:cNvPr>
          <p:cNvCxnSpPr>
            <a:cxnSpLocks/>
            <a:stCxn id="100" idx="0"/>
            <a:endCxn id="99" idx="2"/>
          </p:cNvCxnSpPr>
          <p:nvPr/>
        </p:nvCxnSpPr>
        <p:spPr>
          <a:xfrm flipV="1">
            <a:off x="2492860" y="1786545"/>
            <a:ext cx="0" cy="21402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21209E4-C430-25DC-8659-1F75BF89F513}"/>
              </a:ext>
            </a:extLst>
          </p:cNvPr>
          <p:cNvSpPr/>
          <p:nvPr/>
        </p:nvSpPr>
        <p:spPr>
          <a:xfrm>
            <a:off x="1743244" y="2782621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Android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요청 수신</a:t>
            </a:r>
            <a:endParaRPr kumimoji="1"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1324B73-3A51-478B-82F0-5AF94DED0EFB}"/>
              </a:ext>
            </a:extLst>
          </p:cNvPr>
          <p:cNvSpPr/>
          <p:nvPr/>
        </p:nvSpPr>
        <p:spPr>
          <a:xfrm>
            <a:off x="1743244" y="3568416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</a:rPr>
              <a:t>Mongo DB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접근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7DAD68D-45C6-83B7-4A44-F3BA169ED800}"/>
              </a:ext>
            </a:extLst>
          </p:cNvPr>
          <p:cNvCxnSpPr>
            <a:cxnSpLocks/>
            <a:stCxn id="103" idx="0"/>
            <a:endCxn id="102" idx="2"/>
          </p:cNvCxnSpPr>
          <p:nvPr/>
        </p:nvCxnSpPr>
        <p:spPr>
          <a:xfrm flipV="1">
            <a:off x="2489101" y="3354395"/>
            <a:ext cx="0" cy="21402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076C33F-493C-D3E9-6623-C8A6CE953F70}"/>
              </a:ext>
            </a:extLst>
          </p:cNvPr>
          <p:cNvSpPr/>
          <p:nvPr/>
        </p:nvSpPr>
        <p:spPr>
          <a:xfrm>
            <a:off x="1748411" y="4331730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데이터 전달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2D120A8-FF1B-8F49-C855-2400808127CA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2494268" y="4117709"/>
            <a:ext cx="0" cy="21402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13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2F8486-3CEA-01E1-0A42-AE06E8A6252B}"/>
              </a:ext>
            </a:extLst>
          </p:cNvPr>
          <p:cNvSpPr/>
          <p:nvPr/>
        </p:nvSpPr>
        <p:spPr>
          <a:xfrm>
            <a:off x="351692" y="533400"/>
            <a:ext cx="11512062" cy="596438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B86278-21DF-8B65-DD57-B71EBD0EBD63}"/>
              </a:ext>
            </a:extLst>
          </p:cNvPr>
          <p:cNvSpPr/>
          <p:nvPr/>
        </p:nvSpPr>
        <p:spPr>
          <a:xfrm>
            <a:off x="704850" y="998710"/>
            <a:ext cx="6134100" cy="2955733"/>
          </a:xfrm>
          <a:prstGeom prst="rect">
            <a:avLst/>
          </a:prstGeom>
          <a:solidFill>
            <a:schemeClr val="accent2">
              <a:alpha val="5204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CDDE82-0041-9354-293F-6946DC3EA24D}"/>
              </a:ext>
            </a:extLst>
          </p:cNvPr>
          <p:cNvSpPr/>
          <p:nvPr/>
        </p:nvSpPr>
        <p:spPr>
          <a:xfrm>
            <a:off x="7203831" y="994247"/>
            <a:ext cx="4295042" cy="2416836"/>
          </a:xfrm>
          <a:prstGeom prst="rect">
            <a:avLst/>
          </a:prstGeom>
          <a:solidFill>
            <a:schemeClr val="accent5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8E20E0-1491-997F-25E8-23F987A6EA59}"/>
              </a:ext>
            </a:extLst>
          </p:cNvPr>
          <p:cNvSpPr/>
          <p:nvPr/>
        </p:nvSpPr>
        <p:spPr>
          <a:xfrm>
            <a:off x="7203831" y="3954444"/>
            <a:ext cx="4295042" cy="19368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733DA2-673A-70FC-64F9-B64CEAB43A23}"/>
              </a:ext>
            </a:extLst>
          </p:cNvPr>
          <p:cNvSpPr/>
          <p:nvPr/>
        </p:nvSpPr>
        <p:spPr>
          <a:xfrm>
            <a:off x="704851" y="4420492"/>
            <a:ext cx="6134100" cy="1775854"/>
          </a:xfrm>
          <a:prstGeom prst="rect">
            <a:avLst/>
          </a:prstGeom>
          <a:solidFill>
            <a:schemeClr val="accent5">
              <a:lumMod val="60000"/>
              <a:lumOff val="4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B7C836-2607-1E2A-640C-B59A6E6ED02A}"/>
              </a:ext>
            </a:extLst>
          </p:cNvPr>
          <p:cNvSpPr txBox="1"/>
          <p:nvPr/>
        </p:nvSpPr>
        <p:spPr>
          <a:xfrm>
            <a:off x="2725433" y="594137"/>
            <a:ext cx="2092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/>
              <a:t>수위 측정</a:t>
            </a:r>
            <a:endParaRPr kumimoji="1" lang="ko-Kore-KR" altLang="en-US" sz="20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65E6A3-9F8F-29A7-D0F2-20107E591A67}"/>
              </a:ext>
            </a:extLst>
          </p:cNvPr>
          <p:cNvSpPr txBox="1"/>
          <p:nvPr/>
        </p:nvSpPr>
        <p:spPr>
          <a:xfrm>
            <a:off x="2758680" y="4008025"/>
            <a:ext cx="20929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/>
              <a:t>센서 제어</a:t>
            </a:r>
            <a:endParaRPr kumimoji="1" lang="ko-Kore-KR" altLang="en-US" sz="20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5DB161-31BA-DC1E-9902-A302379FF8A2}"/>
              </a:ext>
            </a:extLst>
          </p:cNvPr>
          <p:cNvSpPr txBox="1"/>
          <p:nvPr/>
        </p:nvSpPr>
        <p:spPr>
          <a:xfrm>
            <a:off x="8312505" y="594137"/>
            <a:ext cx="2092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/>
              <a:t>집계</a:t>
            </a:r>
            <a:endParaRPr kumimoji="1" lang="ko-Kore-KR" altLang="en-US" sz="20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5B03D7-2027-DCC9-E830-F8BBAD03BDC8}"/>
              </a:ext>
            </a:extLst>
          </p:cNvPr>
          <p:cNvSpPr txBox="1"/>
          <p:nvPr/>
        </p:nvSpPr>
        <p:spPr>
          <a:xfrm>
            <a:off x="8303348" y="3512455"/>
            <a:ext cx="2092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/>
              <a:t>APP</a:t>
            </a:r>
            <a:endParaRPr kumimoji="1" lang="ko-Kore-KR" altLang="en-US" sz="2000" b="1"/>
          </a:p>
        </p:txBody>
      </p:sp>
      <p:pic>
        <p:nvPicPr>
          <p:cNvPr id="30" name="그림 29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45BAC010-CBE4-B816-1AE2-CB300D196F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7" b="7465"/>
          <a:stretch/>
        </p:blipFill>
        <p:spPr bwMode="auto">
          <a:xfrm>
            <a:off x="1372560" y="1191980"/>
            <a:ext cx="1418533" cy="1070906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그림 30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91D0F9D2-C8C8-D4D3-C461-DE00D0B49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456" y="1197874"/>
            <a:ext cx="1104199" cy="10678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그림 32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FE837C16-E033-6191-9400-EECB94041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591" y="2568025"/>
            <a:ext cx="1102064" cy="10678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4" name="그림 33" descr="전자기기이(가) 표시된 사진&#10;&#10;자동 생성된 설명">
            <a:extLst>
              <a:ext uri="{FF2B5EF4-FFF2-40B4-BE49-F238E27FC236}">
                <a16:creationId xmlns:a16="http://schemas.microsoft.com/office/drawing/2014/main" id="{485BF433-5765-3826-E9C5-E415C511B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4816965" y="2568022"/>
            <a:ext cx="1156547" cy="10678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5" name="그림 34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29021BFF-8CD1-9AA6-14B9-35AC66853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9593" y="2568025"/>
            <a:ext cx="1418533" cy="10709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3099052-0D83-94B6-0457-3B845C787E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2669" y="1191670"/>
            <a:ext cx="1109015" cy="10631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093CB085-73B5-AEF2-E517-95CD549BAD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9681" y="4543339"/>
            <a:ext cx="1755775" cy="12223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8" name="그림 37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6C480708-3866-11D9-6F65-284A33B21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062" y="4543339"/>
            <a:ext cx="1269529" cy="12223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393AD897-EE13-A016-BB39-423ED3AE6E55}"/>
              </a:ext>
            </a:extLst>
          </p:cNvPr>
          <p:cNvGrpSpPr/>
          <p:nvPr/>
        </p:nvGrpSpPr>
        <p:grpSpPr>
          <a:xfrm>
            <a:off x="8918937" y="4180478"/>
            <a:ext cx="864827" cy="1374447"/>
            <a:chOff x="7766376" y="5636951"/>
            <a:chExt cx="1067733" cy="1791604"/>
          </a:xfrm>
        </p:grpSpPr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id="{34FA6665-89B4-8B2C-B031-F07732DC3A00}"/>
                </a:ext>
              </a:extLst>
            </p:cNvPr>
            <p:cNvSpPr/>
            <p:nvPr/>
          </p:nvSpPr>
          <p:spPr>
            <a:xfrm>
              <a:off x="7766376" y="5636951"/>
              <a:ext cx="1067733" cy="179160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noFill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B2AE64B-9C29-F8A3-733C-F328C7615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05296" y="5901229"/>
              <a:ext cx="789891" cy="12195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DD30A222-BE1F-0D46-2893-8EB654F02963}"/>
                </a:ext>
              </a:extLst>
            </p:cNvPr>
            <p:cNvSpPr/>
            <p:nvPr/>
          </p:nvSpPr>
          <p:spPr>
            <a:xfrm>
              <a:off x="8104111" y="7207371"/>
              <a:ext cx="401548" cy="14128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44A4DF5A-2B8C-A86E-9887-D65A64CC0F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1450" y="1606087"/>
            <a:ext cx="1755775" cy="12223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39F78164-A51E-1933-345A-2CA804CEC108}"/>
              </a:ext>
            </a:extLst>
          </p:cNvPr>
          <p:cNvSpPr/>
          <p:nvPr/>
        </p:nvSpPr>
        <p:spPr>
          <a:xfrm>
            <a:off x="1366628" y="2273841"/>
            <a:ext cx="1427848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Arduino nano</a:t>
            </a:r>
            <a:endParaRPr kumimoji="1" lang="ko-Kore-KR" altLang="en-US" sz="1200" b="1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97A106A-6A3E-B47F-782A-6F82FBFC2FCC}"/>
              </a:ext>
            </a:extLst>
          </p:cNvPr>
          <p:cNvSpPr/>
          <p:nvPr/>
        </p:nvSpPr>
        <p:spPr>
          <a:xfrm>
            <a:off x="1366628" y="3650728"/>
            <a:ext cx="1427848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Arduino Uno</a:t>
            </a:r>
            <a:endParaRPr kumimoji="1" lang="ko-Kore-KR" altLang="en-US" sz="1200" b="1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73C8DF0-76F5-E022-7D3D-DFB7216154CE}"/>
              </a:ext>
            </a:extLst>
          </p:cNvPr>
          <p:cNvSpPr/>
          <p:nvPr/>
        </p:nvSpPr>
        <p:spPr>
          <a:xfrm>
            <a:off x="3250640" y="2271763"/>
            <a:ext cx="1109015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nRF24l01</a:t>
            </a:r>
            <a:endParaRPr kumimoji="1" lang="ko-Kore-KR" altLang="en-US" sz="1200" b="1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A73B85F-F292-4837-9880-3628D7816DE6}"/>
              </a:ext>
            </a:extLst>
          </p:cNvPr>
          <p:cNvSpPr/>
          <p:nvPr/>
        </p:nvSpPr>
        <p:spPr>
          <a:xfrm>
            <a:off x="3251787" y="3632069"/>
            <a:ext cx="1109015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nRF24l01</a:t>
            </a:r>
            <a:endParaRPr kumimoji="1" lang="ko-Kore-KR" altLang="en-US" sz="1200" b="1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AA8660-1C20-A60D-E021-D3B12A0AE813}"/>
              </a:ext>
            </a:extLst>
          </p:cNvPr>
          <p:cNvSpPr/>
          <p:nvPr/>
        </p:nvSpPr>
        <p:spPr>
          <a:xfrm>
            <a:off x="4867588" y="2249430"/>
            <a:ext cx="1114096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b="1" dirty="0">
                <a:solidFill>
                  <a:schemeClr val="tx1"/>
                </a:solidFill>
              </a:rPr>
              <a:t>Water Level Sensor</a:t>
            </a:r>
            <a:endParaRPr kumimoji="1" lang="ko-Kore-KR" altLang="en-US" sz="900" b="1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F117EF3-DF7F-C823-23F4-80E263CACEF9}"/>
              </a:ext>
            </a:extLst>
          </p:cNvPr>
          <p:cNvSpPr/>
          <p:nvPr/>
        </p:nvSpPr>
        <p:spPr>
          <a:xfrm>
            <a:off x="4816965" y="3644802"/>
            <a:ext cx="1156547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HC-SR04</a:t>
            </a:r>
            <a:endParaRPr kumimoji="1" lang="ko-Kore-KR" altLang="en-US" sz="1200" b="1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0E16D36-613C-72D7-C7B0-C84282FF6EE5}"/>
              </a:ext>
            </a:extLst>
          </p:cNvPr>
          <p:cNvSpPr/>
          <p:nvPr/>
        </p:nvSpPr>
        <p:spPr>
          <a:xfrm>
            <a:off x="1495543" y="5765714"/>
            <a:ext cx="1764051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Raspberry pi 4</a:t>
            </a:r>
            <a:endParaRPr kumimoji="1" lang="ko-Kore-KR" altLang="en-US" sz="1200" b="1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F0AF5B-E032-5DA9-0808-26F3939A0FEA}"/>
              </a:ext>
            </a:extLst>
          </p:cNvPr>
          <p:cNvSpPr/>
          <p:nvPr/>
        </p:nvSpPr>
        <p:spPr>
          <a:xfrm>
            <a:off x="4425137" y="5765714"/>
            <a:ext cx="1276629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nRF24l01</a:t>
            </a:r>
            <a:endParaRPr kumimoji="1" lang="ko-Kore-KR" altLang="en-US" sz="1200" b="1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E17F17E-F94A-41AE-234B-0E957CFA1694}"/>
              </a:ext>
            </a:extLst>
          </p:cNvPr>
          <p:cNvSpPr/>
          <p:nvPr/>
        </p:nvSpPr>
        <p:spPr>
          <a:xfrm>
            <a:off x="7551450" y="2819179"/>
            <a:ext cx="1755775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Raspberry pi 4</a:t>
            </a:r>
            <a:endParaRPr kumimoji="1" lang="ko-Kore-KR" altLang="en-US" sz="1200" b="1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9093C9-FFE1-C78C-B9D5-702501780726}"/>
              </a:ext>
            </a:extLst>
          </p:cNvPr>
          <p:cNvGrpSpPr/>
          <p:nvPr/>
        </p:nvGrpSpPr>
        <p:grpSpPr>
          <a:xfrm>
            <a:off x="9797268" y="1122139"/>
            <a:ext cx="1428029" cy="1046544"/>
            <a:chOff x="9783764" y="1100312"/>
            <a:chExt cx="1358941" cy="1402246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EE266BD-9BEC-DF05-94EA-65F2A441A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783764" y="1100312"/>
              <a:ext cx="1358941" cy="121718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62933F8-FE3A-7A38-935E-C6D7650BC156}"/>
                </a:ext>
              </a:extLst>
            </p:cNvPr>
            <p:cNvSpPr/>
            <p:nvPr/>
          </p:nvSpPr>
          <p:spPr>
            <a:xfrm>
              <a:off x="9783764" y="2314300"/>
              <a:ext cx="1358941" cy="1882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b="1" dirty="0">
                  <a:solidFill>
                    <a:schemeClr val="tx1"/>
                  </a:solidFill>
                </a:rPr>
                <a:t>Mongo Database</a:t>
              </a:r>
              <a:endParaRPr kumimoji="1" lang="ko-Kore-KR" altLang="en-US" sz="1200" b="1">
                <a:solidFill>
                  <a:schemeClr val="tx1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ABB6691-47F2-A066-63DD-3BF72D2BC8E7}"/>
              </a:ext>
            </a:extLst>
          </p:cNvPr>
          <p:cNvSpPr/>
          <p:nvPr/>
        </p:nvSpPr>
        <p:spPr>
          <a:xfrm>
            <a:off x="8918937" y="5554925"/>
            <a:ext cx="864827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b="1" dirty="0">
                <a:solidFill>
                  <a:schemeClr val="tx1"/>
                </a:solidFill>
              </a:rPr>
              <a:t>Application</a:t>
            </a:r>
            <a:endParaRPr kumimoji="1" lang="ko-Kore-KR" altLang="en-US" sz="1100" b="1">
              <a:solidFill>
                <a:schemeClr val="tx1"/>
              </a:solidFill>
            </a:endParaRPr>
          </a:p>
        </p:txBody>
      </p: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50F7B637-490E-BCB4-CDDE-D911AB4C5FC1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2791093" y="1727433"/>
            <a:ext cx="464363" cy="43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D0552666-0207-5B36-931B-4FB8A3EC990E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 flipV="1">
            <a:off x="4359655" y="1723231"/>
            <a:ext cx="513014" cy="85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708DC723-7297-40CE-BF1B-499CC09376D5}"/>
              </a:ext>
            </a:extLst>
          </p:cNvPr>
          <p:cNvCxnSpPr>
            <a:stCxn id="35" idx="3"/>
            <a:endCxn id="33" idx="1"/>
          </p:cNvCxnSpPr>
          <p:nvPr/>
        </p:nvCxnSpPr>
        <p:spPr>
          <a:xfrm flipV="1">
            <a:off x="2788126" y="3101937"/>
            <a:ext cx="469465" cy="1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3117DF49-3A96-74D5-2AB8-FA8016F3FC51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 flipV="1">
            <a:off x="4359655" y="3101933"/>
            <a:ext cx="457310" cy="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E83F1A85-972E-E034-F1D8-C5DB2BE41A3F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3255456" y="5154527"/>
            <a:ext cx="11736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34A89356-EE59-06BB-224D-68653CDFA35F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9307225" y="2217275"/>
            <a:ext cx="2034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4AE647B-989D-28B7-1774-A8A7693EB1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97268" y="2270056"/>
            <a:ext cx="1428029" cy="8682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7EAB48F-DB72-0B26-1B93-78A78C1B0ED0}"/>
              </a:ext>
            </a:extLst>
          </p:cNvPr>
          <p:cNvSpPr/>
          <p:nvPr/>
        </p:nvSpPr>
        <p:spPr>
          <a:xfrm>
            <a:off x="9797268" y="3142688"/>
            <a:ext cx="1428029" cy="140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Node js</a:t>
            </a:r>
            <a:endParaRPr kumimoji="1" lang="ko-Kore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1990205-B1FD-4213-D82C-080952F4E728}"/>
              </a:ext>
            </a:extLst>
          </p:cNvPr>
          <p:cNvCxnSpPr>
            <a:cxnSpLocks/>
          </p:cNvCxnSpPr>
          <p:nvPr/>
        </p:nvCxnSpPr>
        <p:spPr>
          <a:xfrm>
            <a:off x="9510657" y="1576351"/>
            <a:ext cx="7074" cy="1136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953C8D79-7A94-72C8-CE2D-C05C5CB179AF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510657" y="1576351"/>
            <a:ext cx="2866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1C481F0E-8145-06F3-AD1C-0EA95E9C734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9517731" y="2704158"/>
            <a:ext cx="279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66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ACCD67-D07B-F2AA-0785-4187C0D3F9A7}"/>
              </a:ext>
            </a:extLst>
          </p:cNvPr>
          <p:cNvSpPr/>
          <p:nvPr/>
        </p:nvSpPr>
        <p:spPr>
          <a:xfrm>
            <a:off x="261190" y="149352"/>
            <a:ext cx="11669620" cy="6559296"/>
          </a:xfrm>
          <a:prstGeom prst="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9AAD4A-D87C-55DD-1ECB-43B44BB0241B}"/>
              </a:ext>
            </a:extLst>
          </p:cNvPr>
          <p:cNvSpPr/>
          <p:nvPr/>
        </p:nvSpPr>
        <p:spPr>
          <a:xfrm>
            <a:off x="999744" y="1584960"/>
            <a:ext cx="1463040" cy="755904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b="1" dirty="0">
                <a:solidFill>
                  <a:schemeClr val="tx1"/>
                </a:solidFill>
              </a:rPr>
              <a:t>물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감지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96AE14-3D96-F03B-5F0A-4A0CA1B3BD56}"/>
              </a:ext>
            </a:extLst>
          </p:cNvPr>
          <p:cNvSpPr/>
          <p:nvPr/>
        </p:nvSpPr>
        <p:spPr>
          <a:xfrm>
            <a:off x="3201338" y="1584960"/>
            <a:ext cx="1463040" cy="755904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tx1"/>
                </a:solidFill>
              </a:rPr>
              <a:t>초음파 센서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600" b="1" dirty="0">
                <a:solidFill>
                  <a:schemeClr val="tx1"/>
                </a:solidFill>
              </a:rPr>
              <a:t>감지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8A9874-EB40-E170-9B8C-D9CD22722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0" t="8676" r="4764" b="9038"/>
          <a:stretch/>
        </p:blipFill>
        <p:spPr>
          <a:xfrm>
            <a:off x="1082360" y="612753"/>
            <a:ext cx="1297807" cy="8502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7A95D8-FEFA-FBBC-91CB-0896F6533E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0" t="8676" r="4764" b="9038"/>
          <a:stretch/>
        </p:blipFill>
        <p:spPr>
          <a:xfrm>
            <a:off x="3283954" y="612753"/>
            <a:ext cx="1297807" cy="85028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84E0319-5B94-7C3D-1014-0BAD1892EC3A}"/>
              </a:ext>
            </a:extLst>
          </p:cNvPr>
          <p:cNvSpPr/>
          <p:nvPr/>
        </p:nvSpPr>
        <p:spPr>
          <a:xfrm>
            <a:off x="2090789" y="2920025"/>
            <a:ext cx="1463040" cy="755904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tx1"/>
                </a:solidFill>
              </a:rPr>
              <a:t>센서 제어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67E1A4-7B97-6EEB-5022-513D2A259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604" y="3776472"/>
            <a:ext cx="1061409" cy="115832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166F409-3EF2-B252-83E4-0B44DF84B096}"/>
              </a:ext>
            </a:extLst>
          </p:cNvPr>
          <p:cNvCxnSpPr>
            <a:stCxn id="3" idx="2"/>
          </p:cNvCxnSpPr>
          <p:nvPr/>
        </p:nvCxnSpPr>
        <p:spPr>
          <a:xfrm>
            <a:off x="1731264" y="2340864"/>
            <a:ext cx="359525" cy="579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F378EEC-BEC5-E034-187E-44ED0521F6E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411005" y="2340864"/>
            <a:ext cx="521853" cy="557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CDD09ED-AD95-7416-E706-171E1F82C574}"/>
              </a:ext>
            </a:extLst>
          </p:cNvPr>
          <p:cNvCxnSpPr>
            <a:cxnSpLocks/>
          </p:cNvCxnSpPr>
          <p:nvPr/>
        </p:nvCxnSpPr>
        <p:spPr>
          <a:xfrm flipH="1">
            <a:off x="3654621" y="2340864"/>
            <a:ext cx="543204" cy="579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A76FEC0-9653-B2D9-913D-8E2264B56BF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553829" y="3297977"/>
            <a:ext cx="11105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5DD2A8-3999-399F-50B3-35C69B8B26EE}"/>
              </a:ext>
            </a:extLst>
          </p:cNvPr>
          <p:cNvSpPr/>
          <p:nvPr/>
        </p:nvSpPr>
        <p:spPr>
          <a:xfrm>
            <a:off x="4651908" y="2920025"/>
            <a:ext cx="1463040" cy="755904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tx1"/>
                </a:solidFill>
              </a:rPr>
              <a:t>집계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99C9CF3-ECFF-8683-9A6D-C7FCB0CD6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412" y="3776472"/>
            <a:ext cx="1428029" cy="868204"/>
          </a:xfrm>
          <a:prstGeom prst="rect">
            <a:avLst/>
          </a:prstGeom>
          <a:ln w="12700">
            <a:noFill/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53C5A3F-156E-69CC-8CC4-23E2DAB865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9411" y="4738076"/>
            <a:ext cx="1428029" cy="908424"/>
          </a:xfrm>
          <a:prstGeom prst="rect">
            <a:avLst/>
          </a:prstGeom>
          <a:ln w="12700">
            <a:noFill/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670A25-6C57-E9BE-3E34-638FBB8F5CE2}"/>
              </a:ext>
            </a:extLst>
          </p:cNvPr>
          <p:cNvSpPr/>
          <p:nvPr/>
        </p:nvSpPr>
        <p:spPr>
          <a:xfrm>
            <a:off x="7213027" y="2920025"/>
            <a:ext cx="1463040" cy="755904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tx1"/>
                </a:solidFill>
              </a:rPr>
              <a:t>어플리케이션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BFDD65A-E15D-BAF5-B774-4802B67A65BE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6114948" y="3297977"/>
            <a:ext cx="10980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680C0F1C-C323-B58D-2D31-6959CC181B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9127" y="3675929"/>
            <a:ext cx="1904167" cy="77237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7C754AE-8A69-FF19-2DBD-3B8817ECAA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2463" y="3882515"/>
            <a:ext cx="1904167" cy="63086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914BFF2D-EEAC-1870-D845-359F23CCAD29}"/>
              </a:ext>
            </a:extLst>
          </p:cNvPr>
          <p:cNvSpPr/>
          <p:nvPr/>
        </p:nvSpPr>
        <p:spPr>
          <a:xfrm>
            <a:off x="9369690" y="2920025"/>
            <a:ext cx="1463040" cy="755904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tx1"/>
                </a:solidFill>
              </a:rPr>
              <a:t>어플리케이션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3569C89-68F0-D488-1605-20BC681CA231}"/>
              </a:ext>
            </a:extLst>
          </p:cNvPr>
          <p:cNvCxnSpPr>
            <a:cxnSpLocks/>
            <a:stCxn id="30" idx="3"/>
            <a:endCxn id="38" idx="1"/>
          </p:cNvCxnSpPr>
          <p:nvPr/>
        </p:nvCxnSpPr>
        <p:spPr>
          <a:xfrm>
            <a:off x="8676067" y="3297977"/>
            <a:ext cx="6936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9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2EC9830-8F5A-925E-3F3F-D9800B0F225C}"/>
              </a:ext>
            </a:extLst>
          </p:cNvPr>
          <p:cNvSpPr/>
          <p:nvPr/>
        </p:nvSpPr>
        <p:spPr>
          <a:xfrm>
            <a:off x="810467" y="104172"/>
            <a:ext cx="10210366" cy="6597570"/>
          </a:xfrm>
          <a:prstGeom prst="rect">
            <a:avLst/>
          </a:prstGeom>
          <a:solidFill>
            <a:schemeClr val="accent4">
              <a:lumMod val="20000"/>
              <a:lumOff val="80000"/>
              <a:alpha val="42047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9AAD4A-D87C-55DD-1ECB-43B44BB0241B}"/>
              </a:ext>
            </a:extLst>
          </p:cNvPr>
          <p:cNvSpPr/>
          <p:nvPr/>
        </p:nvSpPr>
        <p:spPr>
          <a:xfrm>
            <a:off x="5975044" y="467604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b="1" dirty="0">
                <a:solidFill>
                  <a:schemeClr val="tx1"/>
                </a:solidFill>
              </a:rPr>
              <a:t>물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 감지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8A9874-EB40-E170-9B8C-D9CD22722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0" t="8676" r="4764" b="9038"/>
          <a:stretch/>
        </p:blipFill>
        <p:spPr>
          <a:xfrm>
            <a:off x="4729591" y="461788"/>
            <a:ext cx="692654" cy="57175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67E1A4-7B97-6EEB-5022-513D2A259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591" y="1290345"/>
            <a:ext cx="692654" cy="75589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166F409-3EF2-B252-83E4-0B44DF84B096}"/>
              </a:ext>
            </a:extLst>
          </p:cNvPr>
          <p:cNvCxnSpPr>
            <a:cxnSpLocks/>
            <a:stCxn id="3" idx="2"/>
            <a:endCxn id="59" idx="0"/>
          </p:cNvCxnSpPr>
          <p:nvPr/>
        </p:nvCxnSpPr>
        <p:spPr>
          <a:xfrm>
            <a:off x="6720901" y="1039378"/>
            <a:ext cx="4011" cy="266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다이아몬드 58">
            <a:extLst>
              <a:ext uri="{FF2B5EF4-FFF2-40B4-BE49-F238E27FC236}">
                <a16:creationId xmlns:a16="http://schemas.microsoft.com/office/drawing/2014/main" id="{D574004E-93BB-7E5B-DF47-67393C29481F}"/>
              </a:ext>
            </a:extLst>
          </p:cNvPr>
          <p:cNvSpPr/>
          <p:nvPr/>
        </p:nvSpPr>
        <p:spPr>
          <a:xfrm>
            <a:off x="5915650" y="1305451"/>
            <a:ext cx="1618524" cy="755904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b="1" dirty="0"/>
              <a:t>기준치</a:t>
            </a:r>
            <a:r>
              <a:rPr kumimoji="1" lang="ko-KR" altLang="en-US" sz="1400" b="1" dirty="0"/>
              <a:t> 도달</a:t>
            </a:r>
            <a:r>
              <a:rPr kumimoji="1" lang="en-US" altLang="ko-KR" sz="1400" b="1" dirty="0"/>
              <a:t>?</a:t>
            </a:r>
            <a:endParaRPr kumimoji="1" lang="ko-Kore-KR" altLang="en-US" sz="1400" b="1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AD38241-8A25-C7A6-BC07-85C25F880C5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713337" y="243743"/>
            <a:ext cx="7564" cy="223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2C7C1D6-8339-55EE-83B3-36B4C4816B9A}"/>
              </a:ext>
            </a:extLst>
          </p:cNvPr>
          <p:cNvCxnSpPr>
            <a:cxnSpLocks/>
          </p:cNvCxnSpPr>
          <p:nvPr/>
        </p:nvCxnSpPr>
        <p:spPr>
          <a:xfrm flipH="1">
            <a:off x="6692317" y="243743"/>
            <a:ext cx="1001714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BD9DB71-C97B-3D69-80A5-0A6A11A5A646}"/>
              </a:ext>
            </a:extLst>
          </p:cNvPr>
          <p:cNvCxnSpPr>
            <a:cxnSpLocks/>
          </p:cNvCxnSpPr>
          <p:nvPr/>
        </p:nvCxnSpPr>
        <p:spPr>
          <a:xfrm flipV="1">
            <a:off x="7682456" y="243743"/>
            <a:ext cx="0" cy="142455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A7E6604-827D-6820-4D5B-FF4E3EB75B16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7534174" y="1683403"/>
            <a:ext cx="159857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8329E39-31AC-F77E-6628-44A5F9121C85}"/>
              </a:ext>
            </a:extLst>
          </p:cNvPr>
          <p:cNvSpPr/>
          <p:nvPr/>
        </p:nvSpPr>
        <p:spPr>
          <a:xfrm>
            <a:off x="5979055" y="2331821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초음파 센서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감지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8874E6BB-1A7F-9514-C71B-1A12FC3FF03C}"/>
              </a:ext>
            </a:extLst>
          </p:cNvPr>
          <p:cNvCxnSpPr>
            <a:cxnSpLocks/>
            <a:stCxn id="59" idx="2"/>
            <a:endCxn id="83" idx="0"/>
          </p:cNvCxnSpPr>
          <p:nvPr/>
        </p:nvCxnSpPr>
        <p:spPr>
          <a:xfrm>
            <a:off x="6724912" y="2061355"/>
            <a:ext cx="0" cy="270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0E26CC8-7DEB-031C-6483-69DE90A30028}"/>
              </a:ext>
            </a:extLst>
          </p:cNvPr>
          <p:cNvSpPr/>
          <p:nvPr/>
        </p:nvSpPr>
        <p:spPr>
          <a:xfrm>
            <a:off x="5979055" y="3168744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실시간 정보 수집</a:t>
            </a:r>
            <a:endParaRPr kumimoji="1"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7378C4B1-C85B-5B99-3DAE-04D34C304A47}"/>
              </a:ext>
            </a:extLst>
          </p:cNvPr>
          <p:cNvCxnSpPr>
            <a:cxnSpLocks/>
            <a:stCxn id="83" idx="2"/>
            <a:endCxn id="89" idx="0"/>
          </p:cNvCxnSpPr>
          <p:nvPr/>
        </p:nvCxnSpPr>
        <p:spPr>
          <a:xfrm>
            <a:off x="6724912" y="2903595"/>
            <a:ext cx="0" cy="2651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528BD64-66AB-8F0B-7994-8BAC18997763}"/>
              </a:ext>
            </a:extLst>
          </p:cNvPr>
          <p:cNvSpPr/>
          <p:nvPr/>
        </p:nvSpPr>
        <p:spPr>
          <a:xfrm>
            <a:off x="5975044" y="5028072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데이터 집계</a:t>
            </a:r>
            <a:endParaRPr kumimoji="1"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96" name="다이아몬드 95">
            <a:extLst>
              <a:ext uri="{FF2B5EF4-FFF2-40B4-BE49-F238E27FC236}">
                <a16:creationId xmlns:a16="http://schemas.microsoft.com/office/drawing/2014/main" id="{BC2F34D5-5608-49F3-F491-94E1CFCF8C98}"/>
              </a:ext>
            </a:extLst>
          </p:cNvPr>
          <p:cNvSpPr/>
          <p:nvPr/>
        </p:nvSpPr>
        <p:spPr>
          <a:xfrm>
            <a:off x="5915650" y="4006343"/>
            <a:ext cx="1618524" cy="755904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유효성 검증</a:t>
            </a:r>
            <a:r>
              <a:rPr kumimoji="1" lang="en-US" altLang="ko-KR" sz="1400" b="1" dirty="0"/>
              <a:t>?</a:t>
            </a:r>
            <a:endParaRPr kumimoji="1" lang="ko-Kore-KR" altLang="en-US" sz="1400" b="1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D8EFDD2-D0E8-9008-831A-91CAB36DB7F9}"/>
              </a:ext>
            </a:extLst>
          </p:cNvPr>
          <p:cNvSpPr/>
          <p:nvPr/>
        </p:nvSpPr>
        <p:spPr>
          <a:xfrm>
            <a:off x="5975044" y="5870924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어플리케이션</a:t>
            </a:r>
            <a:endParaRPr kumimoji="1"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41245D9-CEA5-9176-31F6-D5CAA0666CB4}"/>
              </a:ext>
            </a:extLst>
          </p:cNvPr>
          <p:cNvCxnSpPr>
            <a:cxnSpLocks/>
            <a:stCxn id="89" idx="2"/>
            <a:endCxn id="96" idx="0"/>
          </p:cNvCxnSpPr>
          <p:nvPr/>
        </p:nvCxnSpPr>
        <p:spPr>
          <a:xfrm>
            <a:off x="6724912" y="3740518"/>
            <a:ext cx="0" cy="265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083E2DB-4224-D61E-F7BA-280D0C60B06B}"/>
              </a:ext>
            </a:extLst>
          </p:cNvPr>
          <p:cNvCxnSpPr>
            <a:cxnSpLocks/>
            <a:stCxn id="96" idx="2"/>
            <a:endCxn id="95" idx="0"/>
          </p:cNvCxnSpPr>
          <p:nvPr/>
        </p:nvCxnSpPr>
        <p:spPr>
          <a:xfrm flipH="1">
            <a:off x="6720901" y="4762247"/>
            <a:ext cx="4011" cy="265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4EBE960-5039-2971-70D0-B1F8658EA45D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6720901" y="5599846"/>
            <a:ext cx="0" cy="2710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6" name="그림 115">
            <a:extLst>
              <a:ext uri="{FF2B5EF4-FFF2-40B4-BE49-F238E27FC236}">
                <a16:creationId xmlns:a16="http://schemas.microsoft.com/office/drawing/2014/main" id="{185191C2-2D7D-0531-3D70-C0ABD614A6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0" t="8676" r="4764" b="9038"/>
          <a:stretch/>
        </p:blipFill>
        <p:spPr>
          <a:xfrm>
            <a:off x="4729591" y="2325523"/>
            <a:ext cx="692654" cy="57175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21F4FE48-BCBF-8D20-82C1-22ABD9CB1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591" y="3080695"/>
            <a:ext cx="692654" cy="75589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FF9DA30C-BB4A-6B65-3F3E-BD09E70E3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591" y="4046036"/>
            <a:ext cx="692654" cy="75589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14CFAC78-ADC0-9B82-2B4C-7EC082444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435" y="4988142"/>
            <a:ext cx="1243317" cy="747243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899DB942-C87A-33FA-7D39-67B79762A7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681" y="4996180"/>
            <a:ext cx="1161285" cy="747243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09058ECD-BE8C-D756-377E-C1C7D3ED8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0967" y="5900653"/>
            <a:ext cx="1608501" cy="64811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9695A1D0-0FBA-905C-8B88-A0F065ED4752}"/>
              </a:ext>
            </a:extLst>
          </p:cNvPr>
          <p:cNvCxnSpPr>
            <a:cxnSpLocks/>
            <a:stCxn id="129" idx="1"/>
            <a:endCxn id="96" idx="3"/>
          </p:cNvCxnSpPr>
          <p:nvPr/>
        </p:nvCxnSpPr>
        <p:spPr>
          <a:xfrm flipH="1" flipV="1">
            <a:off x="7534174" y="4384295"/>
            <a:ext cx="670043" cy="4"/>
          </a:xfrm>
          <a:prstGeom prst="straightConnector1">
            <a:avLst/>
          </a:prstGeom>
          <a:ln w="38100"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9" name="그래픽 128" descr="쓰레기 단색으로 채워진">
            <a:extLst>
              <a:ext uri="{FF2B5EF4-FFF2-40B4-BE49-F238E27FC236}">
                <a16:creationId xmlns:a16="http://schemas.microsoft.com/office/drawing/2014/main" id="{2EBAB111-F09A-74E2-BEC1-3707AF29B0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4217" y="4006350"/>
            <a:ext cx="755897" cy="75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9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6FF461-6C92-DD19-3D16-5316C09F9B92}"/>
              </a:ext>
            </a:extLst>
          </p:cNvPr>
          <p:cNvSpPr/>
          <p:nvPr/>
        </p:nvSpPr>
        <p:spPr>
          <a:xfrm>
            <a:off x="810467" y="104172"/>
            <a:ext cx="10210366" cy="6597570"/>
          </a:xfrm>
          <a:prstGeom prst="rect">
            <a:avLst/>
          </a:prstGeom>
          <a:solidFill>
            <a:schemeClr val="accent6">
              <a:lumMod val="20000"/>
              <a:lumOff val="80000"/>
              <a:alpha val="42047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AE12AA-2362-C104-3A60-630890114CCA}"/>
              </a:ext>
            </a:extLst>
          </p:cNvPr>
          <p:cNvSpPr/>
          <p:nvPr/>
        </p:nvSpPr>
        <p:spPr>
          <a:xfrm>
            <a:off x="810467" y="104173"/>
            <a:ext cx="10210366" cy="457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시스템</a:t>
            </a:r>
            <a:r>
              <a:rPr kumimoji="1" lang="ko-KR" altLang="en-US" b="1" dirty="0">
                <a:solidFill>
                  <a:schemeClr val="tx1"/>
                </a:solidFill>
              </a:rPr>
              <a:t> 전체 흐름도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A14563-54FA-2670-57E4-EEB5237052C7}"/>
              </a:ext>
            </a:extLst>
          </p:cNvPr>
          <p:cNvSpPr/>
          <p:nvPr/>
        </p:nvSpPr>
        <p:spPr>
          <a:xfrm>
            <a:off x="5350143" y="1323388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b="1" dirty="0">
                <a:solidFill>
                  <a:schemeClr val="tx1"/>
                </a:solidFill>
              </a:rPr>
              <a:t>물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 감지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1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6FF461-6C92-DD19-3D16-5316C09F9B92}"/>
              </a:ext>
            </a:extLst>
          </p:cNvPr>
          <p:cNvSpPr/>
          <p:nvPr/>
        </p:nvSpPr>
        <p:spPr>
          <a:xfrm>
            <a:off x="810467" y="104172"/>
            <a:ext cx="10210366" cy="6597570"/>
          </a:xfrm>
          <a:prstGeom prst="rect">
            <a:avLst/>
          </a:prstGeom>
          <a:solidFill>
            <a:schemeClr val="accent6">
              <a:lumMod val="20000"/>
              <a:lumOff val="80000"/>
              <a:alpha val="42047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AE12AA-2362-C104-3A60-630890114CCA}"/>
              </a:ext>
            </a:extLst>
          </p:cNvPr>
          <p:cNvSpPr/>
          <p:nvPr/>
        </p:nvSpPr>
        <p:spPr>
          <a:xfrm>
            <a:off x="810467" y="104173"/>
            <a:ext cx="10210366" cy="457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Raspberry pi 4(</a:t>
            </a:r>
            <a:r>
              <a:rPr kumimoji="1" lang="ko-KR" altLang="en-US" b="1" dirty="0">
                <a:solidFill>
                  <a:schemeClr val="tx1"/>
                </a:solidFill>
              </a:rPr>
              <a:t>제어</a:t>
            </a:r>
            <a:r>
              <a:rPr kumimoji="1" lang="en-US" altLang="ko-KR" b="1" dirty="0">
                <a:solidFill>
                  <a:schemeClr val="tx1"/>
                </a:solidFill>
              </a:rPr>
              <a:t>)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17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6FF461-6C92-DD19-3D16-5316C09F9B92}"/>
              </a:ext>
            </a:extLst>
          </p:cNvPr>
          <p:cNvSpPr/>
          <p:nvPr/>
        </p:nvSpPr>
        <p:spPr>
          <a:xfrm>
            <a:off x="805300" y="130215"/>
            <a:ext cx="10210366" cy="6597570"/>
          </a:xfrm>
          <a:prstGeom prst="rect">
            <a:avLst/>
          </a:prstGeom>
          <a:solidFill>
            <a:schemeClr val="accent6">
              <a:lumMod val="20000"/>
              <a:lumOff val="80000"/>
              <a:alpha val="42047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AE12AA-2362-C104-3A60-630890114CCA}"/>
              </a:ext>
            </a:extLst>
          </p:cNvPr>
          <p:cNvSpPr/>
          <p:nvPr/>
        </p:nvSpPr>
        <p:spPr>
          <a:xfrm>
            <a:off x="810467" y="104173"/>
            <a:ext cx="10210366" cy="457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Raspberry pi 4(</a:t>
            </a:r>
            <a:r>
              <a:rPr kumimoji="1" lang="ko-KR" altLang="en-US" b="1" dirty="0">
                <a:solidFill>
                  <a:schemeClr val="tx1"/>
                </a:solidFill>
              </a:rPr>
              <a:t>서버</a:t>
            </a:r>
            <a:r>
              <a:rPr kumimoji="1" lang="en-US" altLang="ko-KR" b="1" dirty="0">
                <a:solidFill>
                  <a:schemeClr val="tx1"/>
                </a:solidFill>
              </a:rPr>
              <a:t>)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478F72-E576-5ACB-24A3-122F03491BD2}"/>
              </a:ext>
            </a:extLst>
          </p:cNvPr>
          <p:cNvSpPr/>
          <p:nvPr/>
        </p:nvSpPr>
        <p:spPr>
          <a:xfrm>
            <a:off x="5169793" y="1034163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프로그램 시작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793563-8A03-0278-64FA-099E70FEB13A}"/>
              </a:ext>
            </a:extLst>
          </p:cNvPr>
          <p:cNvSpPr/>
          <p:nvPr/>
        </p:nvSpPr>
        <p:spPr>
          <a:xfrm>
            <a:off x="5169793" y="1821169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요청 대기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26DA171-3197-C2CA-F26D-D2632977DD98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6661507" y="2107056"/>
            <a:ext cx="12135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2E9E66-E506-7723-82BA-98B0604E54A0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6665266" y="3675772"/>
            <a:ext cx="1208394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D070A08-1EE2-57D6-5327-17E88004F459}"/>
              </a:ext>
            </a:extLst>
          </p:cNvPr>
          <p:cNvCxnSpPr>
            <a:cxnSpLocks/>
          </p:cNvCxnSpPr>
          <p:nvPr/>
        </p:nvCxnSpPr>
        <p:spPr>
          <a:xfrm flipV="1">
            <a:off x="7873660" y="2107056"/>
            <a:ext cx="1408" cy="156871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B3174B9-0059-42E0-DB11-871A880F83E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15650" y="1605937"/>
            <a:ext cx="0" cy="215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79A09EE-4BB7-8CC2-991E-341306ECFCC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915650" y="2392943"/>
            <a:ext cx="0" cy="215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141978C-099A-1E00-8FC5-41871EC119BC}"/>
              </a:ext>
            </a:extLst>
          </p:cNvPr>
          <p:cNvSpPr/>
          <p:nvPr/>
        </p:nvSpPr>
        <p:spPr>
          <a:xfrm>
            <a:off x="5173552" y="2604090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수위 정보 수신</a:t>
            </a:r>
            <a:endParaRPr kumimoji="1"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E9617C5-63CA-D096-0856-9A6DA60821D2}"/>
              </a:ext>
            </a:extLst>
          </p:cNvPr>
          <p:cNvSpPr/>
          <p:nvPr/>
        </p:nvSpPr>
        <p:spPr>
          <a:xfrm>
            <a:off x="5173552" y="3389885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</a:rPr>
              <a:t>Mongo DB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갱신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6A655043-1036-C7A5-DEF6-B300694936B3}"/>
              </a:ext>
            </a:extLst>
          </p:cNvPr>
          <p:cNvCxnSpPr>
            <a:cxnSpLocks/>
            <a:stCxn id="100" idx="0"/>
            <a:endCxn id="99" idx="2"/>
          </p:cNvCxnSpPr>
          <p:nvPr/>
        </p:nvCxnSpPr>
        <p:spPr>
          <a:xfrm flipV="1">
            <a:off x="5919409" y="3175864"/>
            <a:ext cx="0" cy="21402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21209E4-C430-25DC-8659-1F75BF89F513}"/>
              </a:ext>
            </a:extLst>
          </p:cNvPr>
          <p:cNvSpPr/>
          <p:nvPr/>
        </p:nvSpPr>
        <p:spPr>
          <a:xfrm>
            <a:off x="5164626" y="4181152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Android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요청 수신</a:t>
            </a:r>
            <a:endParaRPr kumimoji="1"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1324B73-3A51-478B-82F0-5AF94DED0EFB}"/>
              </a:ext>
            </a:extLst>
          </p:cNvPr>
          <p:cNvSpPr/>
          <p:nvPr/>
        </p:nvSpPr>
        <p:spPr>
          <a:xfrm>
            <a:off x="5164626" y="4966947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</a:rPr>
              <a:t>Mongo DB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접근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7DAD68D-45C6-83B7-4A44-F3BA169ED800}"/>
              </a:ext>
            </a:extLst>
          </p:cNvPr>
          <p:cNvCxnSpPr>
            <a:cxnSpLocks/>
            <a:stCxn id="103" idx="0"/>
            <a:endCxn id="102" idx="2"/>
          </p:cNvCxnSpPr>
          <p:nvPr/>
        </p:nvCxnSpPr>
        <p:spPr>
          <a:xfrm flipV="1">
            <a:off x="5910483" y="4752926"/>
            <a:ext cx="0" cy="21402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076C33F-493C-D3E9-6623-C8A6CE953F70}"/>
              </a:ext>
            </a:extLst>
          </p:cNvPr>
          <p:cNvSpPr/>
          <p:nvPr/>
        </p:nvSpPr>
        <p:spPr>
          <a:xfrm>
            <a:off x="5169793" y="5730261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데이터 전달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2D120A8-FF1B-8F49-C855-2400808127CA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5915650" y="5516240"/>
            <a:ext cx="0" cy="21402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A4378926-7DCE-484B-B9B3-D1311A952A83}"/>
              </a:ext>
            </a:extLst>
          </p:cNvPr>
          <p:cNvCxnSpPr>
            <a:cxnSpLocks/>
          </p:cNvCxnSpPr>
          <p:nvPr/>
        </p:nvCxnSpPr>
        <p:spPr>
          <a:xfrm flipV="1">
            <a:off x="5915650" y="3961659"/>
            <a:ext cx="0" cy="21402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62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6FF461-6C92-DD19-3D16-5316C09F9B92}"/>
              </a:ext>
            </a:extLst>
          </p:cNvPr>
          <p:cNvSpPr/>
          <p:nvPr/>
        </p:nvSpPr>
        <p:spPr>
          <a:xfrm>
            <a:off x="810467" y="104172"/>
            <a:ext cx="10210366" cy="6597570"/>
          </a:xfrm>
          <a:prstGeom prst="rect">
            <a:avLst/>
          </a:prstGeom>
          <a:solidFill>
            <a:schemeClr val="accent6">
              <a:lumMod val="20000"/>
              <a:lumOff val="80000"/>
              <a:alpha val="42047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AE12AA-2362-C104-3A60-630890114CCA}"/>
              </a:ext>
            </a:extLst>
          </p:cNvPr>
          <p:cNvSpPr/>
          <p:nvPr/>
        </p:nvSpPr>
        <p:spPr>
          <a:xfrm>
            <a:off x="810467" y="104173"/>
            <a:ext cx="10210366" cy="457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Android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6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6FF461-6C92-DD19-3D16-5316C09F9B92}"/>
              </a:ext>
            </a:extLst>
          </p:cNvPr>
          <p:cNvSpPr/>
          <p:nvPr/>
        </p:nvSpPr>
        <p:spPr>
          <a:xfrm>
            <a:off x="797898" y="561860"/>
            <a:ext cx="10210366" cy="4811417"/>
          </a:xfrm>
          <a:prstGeom prst="rect">
            <a:avLst/>
          </a:prstGeom>
          <a:solidFill>
            <a:schemeClr val="accent6">
              <a:lumMod val="20000"/>
              <a:lumOff val="80000"/>
              <a:alpha val="42047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AE12AA-2362-C104-3A60-630890114CCA}"/>
              </a:ext>
            </a:extLst>
          </p:cNvPr>
          <p:cNvSpPr/>
          <p:nvPr/>
        </p:nvSpPr>
        <p:spPr>
          <a:xfrm>
            <a:off x="810467" y="104173"/>
            <a:ext cx="10210366" cy="457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Arduino Nano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B79B52-CD56-9F84-97B6-88E9C8788800}"/>
              </a:ext>
            </a:extLst>
          </p:cNvPr>
          <p:cNvSpPr/>
          <p:nvPr/>
        </p:nvSpPr>
        <p:spPr>
          <a:xfrm>
            <a:off x="5169793" y="1034163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프로그램 시작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EF5DB2-BDB6-065C-6276-6E42E1A74BA2}"/>
              </a:ext>
            </a:extLst>
          </p:cNvPr>
          <p:cNvSpPr/>
          <p:nvPr/>
        </p:nvSpPr>
        <p:spPr>
          <a:xfrm>
            <a:off x="5169793" y="1821169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수위 센서 작동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EBBD3F6-CEE1-85FB-A685-3F7A4B4F314A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6661507" y="2107056"/>
            <a:ext cx="12135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093E22E-BB94-C410-9504-1EF81064B427}"/>
              </a:ext>
            </a:extLst>
          </p:cNvPr>
          <p:cNvCxnSpPr>
            <a:cxnSpLocks/>
          </p:cNvCxnSpPr>
          <p:nvPr/>
        </p:nvCxnSpPr>
        <p:spPr>
          <a:xfrm>
            <a:off x="6728671" y="2987615"/>
            <a:ext cx="1144989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77F8352-070C-87D9-1D74-1F8BA9763BF2}"/>
              </a:ext>
            </a:extLst>
          </p:cNvPr>
          <p:cNvCxnSpPr>
            <a:cxnSpLocks/>
          </p:cNvCxnSpPr>
          <p:nvPr/>
        </p:nvCxnSpPr>
        <p:spPr>
          <a:xfrm flipV="1">
            <a:off x="7873660" y="2107056"/>
            <a:ext cx="1408" cy="88055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F77A7E7-B643-676B-12AD-4F498F758A44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5915650" y="1605937"/>
            <a:ext cx="0" cy="215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AEAE411-1671-1188-D47C-DA585C53B25F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5915650" y="2392943"/>
            <a:ext cx="0" cy="215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다이아몬드 49">
            <a:extLst>
              <a:ext uri="{FF2B5EF4-FFF2-40B4-BE49-F238E27FC236}">
                <a16:creationId xmlns:a16="http://schemas.microsoft.com/office/drawing/2014/main" id="{B6556476-008B-5C55-84E5-051B905FFD17}"/>
              </a:ext>
            </a:extLst>
          </p:cNvPr>
          <p:cNvSpPr/>
          <p:nvPr/>
        </p:nvSpPr>
        <p:spPr>
          <a:xfrm>
            <a:off x="5110147" y="2605868"/>
            <a:ext cx="1618524" cy="755904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b="1" dirty="0"/>
              <a:t>기준치</a:t>
            </a:r>
            <a:r>
              <a:rPr kumimoji="1" lang="ko-KR" altLang="en-US" sz="1400" b="1" dirty="0"/>
              <a:t> 도달</a:t>
            </a:r>
            <a:r>
              <a:rPr kumimoji="1" lang="en-US" altLang="ko-KR" sz="1400" b="1" dirty="0"/>
              <a:t>?</a:t>
            </a:r>
            <a:endParaRPr kumimoji="1" lang="ko-Kore-KR" altLang="en-US" sz="14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B81E9D-D23C-10BF-76AF-DB8904E4E54A}"/>
              </a:ext>
            </a:extLst>
          </p:cNvPr>
          <p:cNvSpPr/>
          <p:nvPr/>
        </p:nvSpPr>
        <p:spPr>
          <a:xfrm>
            <a:off x="5169793" y="3579290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</a:rPr>
              <a:t>RF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모듈로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데이터 전송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DA182A7-5DC4-88F8-5D83-6C9ED58C9F50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5915650" y="3368651"/>
            <a:ext cx="0" cy="210639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42FA51-C4A0-1EE0-F0BB-270FA519160F}"/>
              </a:ext>
            </a:extLst>
          </p:cNvPr>
          <p:cNvSpPr/>
          <p:nvPr/>
        </p:nvSpPr>
        <p:spPr>
          <a:xfrm>
            <a:off x="5169793" y="4361703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작동 중지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6C2DAB6-CD94-E1A1-95B8-82BC6E81DCBD}"/>
              </a:ext>
            </a:extLst>
          </p:cNvPr>
          <p:cNvCxnSpPr>
            <a:cxnSpLocks/>
          </p:cNvCxnSpPr>
          <p:nvPr/>
        </p:nvCxnSpPr>
        <p:spPr>
          <a:xfrm flipV="1">
            <a:off x="5916597" y="4141626"/>
            <a:ext cx="0" cy="210639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21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7002</TotalTime>
  <Words>208</Words>
  <Application>Microsoft Macintosh PowerPoint</Application>
  <PresentationFormat>와이드스크린</PresentationFormat>
  <Paragraphs>96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조영빈</dc:creator>
  <cp:lastModifiedBy>조영빈</cp:lastModifiedBy>
  <cp:revision>46</cp:revision>
  <dcterms:created xsi:type="dcterms:W3CDTF">2022-09-18T14:42:44Z</dcterms:created>
  <dcterms:modified xsi:type="dcterms:W3CDTF">2022-09-26T10:18:23Z</dcterms:modified>
</cp:coreProperties>
</file>