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5" r:id="rId4"/>
    <p:sldId id="259" r:id="rId5"/>
    <p:sldId id="260" r:id="rId6"/>
    <p:sldId id="269" r:id="rId7"/>
    <p:sldId id="270" r:id="rId8"/>
    <p:sldId id="271" r:id="rId9"/>
    <p:sldId id="272" r:id="rId10"/>
    <p:sldId id="276" r:id="rId11"/>
    <p:sldId id="273" r:id="rId12"/>
    <p:sldId id="274" r:id="rId13"/>
    <p:sldId id="277" r:id="rId14"/>
    <p:sldId id="275" r:id="rId15"/>
    <p:sldId id="278" r:id="rId16"/>
    <p:sldId id="279" r:id="rId17"/>
    <p:sldId id="282" r:id="rId18"/>
    <p:sldId id="280" r:id="rId19"/>
    <p:sldId id="283" r:id="rId20"/>
    <p:sldId id="262" r:id="rId21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3"/>
    </p:embeddedFont>
    <p:embeddedFont>
      <p:font typeface="나눔스퀘어" panose="020B0600000101010101" pitchFamily="50" charset="-127"/>
      <p:regular r:id="rId24"/>
    </p:embeddedFont>
    <p:embeddedFont>
      <p:font typeface="210 맨발의청춘 R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 Bold" panose="020B0600000101010101" pitchFamily="50" charset="-127"/>
      <p:bold r:id="rId28"/>
    </p:embeddedFont>
    <p:embeddedFont>
      <p:font typeface="경기천년제목 Light" panose="02020403020101020101" pitchFamily="18" charset="-127"/>
      <p:regular r:id="rId29"/>
    </p:embeddedFont>
    <p:embeddedFont>
      <p:font typeface="경기천년제목 Bold" panose="02020803020101020101" pitchFamily="18" charset="-127"/>
      <p:bold r:id="rId30"/>
    </p:embeddedFont>
    <p:embeddedFont>
      <p:font typeface="tvN 즐거운이야기 Bold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12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99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A953-5245-4423-90A8-F4E37C400C90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A7D2-B24A-4555-8018-A635C5687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CB4DC-7EAC-4620-A24D-58EEE478D58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1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2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6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05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1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8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80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2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2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9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커밋해보기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이건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보여주는것보단</a:t>
            </a:r>
            <a:r>
              <a:rPr lang="ko-KR" altLang="en-US" dirty="0" smtClean="0"/>
              <a:t> 시연으로 </a:t>
            </a:r>
            <a:r>
              <a:rPr lang="ko-KR" altLang="en-US" dirty="0" err="1" smtClean="0"/>
              <a:t>보여주는게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나을듯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3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이미지에 </a:t>
            </a:r>
            <a:r>
              <a:rPr lang="ko-KR" altLang="en-US" dirty="0" err="1" smtClean="0"/>
              <a:t>깃헙</a:t>
            </a:r>
            <a:r>
              <a:rPr lang="ko-KR" altLang="en-US" dirty="0" smtClean="0"/>
              <a:t> 링크 달아둠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혹시 </a:t>
            </a:r>
            <a:r>
              <a:rPr lang="ko-KR" altLang="en-US" dirty="0" err="1" smtClean="0"/>
              <a:t>깃배시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안깔려있으면</a:t>
            </a:r>
            <a:r>
              <a:rPr lang="ko-KR" altLang="en-US" dirty="0" smtClean="0"/>
              <a:t> 좌측먼저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깃배시</a:t>
            </a:r>
            <a:r>
              <a:rPr lang="ko-KR" altLang="en-US" dirty="0" smtClean="0"/>
              <a:t> 다운받고 </a:t>
            </a:r>
            <a:r>
              <a:rPr lang="ko-KR" altLang="en-US" dirty="0" err="1" smtClean="0"/>
              <a:t>깃허브로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9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이미지에 </a:t>
            </a:r>
            <a:r>
              <a:rPr lang="ko-KR" altLang="en-US" dirty="0" err="1" smtClean="0"/>
              <a:t>깃헙</a:t>
            </a:r>
            <a:r>
              <a:rPr lang="ko-KR" altLang="en-US" dirty="0" smtClean="0"/>
              <a:t> 링크 달아둠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혹시 </a:t>
            </a:r>
            <a:r>
              <a:rPr lang="ko-KR" altLang="en-US" dirty="0" err="1" smtClean="0"/>
              <a:t>깃배시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안깔려있으면</a:t>
            </a:r>
            <a:r>
              <a:rPr lang="ko-KR" altLang="en-US" dirty="0" smtClean="0"/>
              <a:t> 좌측먼저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깃배시</a:t>
            </a:r>
            <a:r>
              <a:rPr lang="ko-KR" altLang="en-US" dirty="0" smtClean="0"/>
              <a:t> 다운받고 </a:t>
            </a:r>
            <a:r>
              <a:rPr lang="ko-KR" altLang="en-US" dirty="0" err="1" smtClean="0"/>
              <a:t>깃허브로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1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8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8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6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9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7AFD-A6A3-4828-8859-5BAAA42552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57C-4D5E-487B-823D-8B1F31015C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763-9038-4C6B-9FB8-A07DAAFC4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486A-ACA5-4B84-AB09-065D4F253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2494" y="6464467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350-121F-48CA-8EBD-26D0E47AF4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4FC0-F74D-4786-8F8B-9B02CDBD8A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D7F1-1681-4B30-97D2-6D9DF10798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790C-96A7-4592-BD58-9C7E34D069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2AC9-1C42-4078-8ED7-F7A6E28471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8A-D5F2-4EEB-90F7-66C376355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D4B4-47CC-42F6-8C54-F7431F33BE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2A2-35E4-4246-96F6-A282D9D30FD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J1e82GqNNA8Ye2ZeAHGFwcG53V1D0Jj/view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tion.so/adccc1ec978f4893929ea5379a6894ec?v=2fe4eb6dcf9e42518cca401e998538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_rHOHHcaRS-odwq3xthTRDYt-Qn2j91A?usp=sharin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flipH="1">
            <a:off x="7053296" y="2089865"/>
            <a:ext cx="5094514" cy="5094514"/>
            <a:chOff x="374211" y="2155701"/>
            <a:chExt cx="5094514" cy="5094514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11621" y="864233"/>
            <a:ext cx="4918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Hello,</a:t>
            </a:r>
          </a:p>
          <a:p>
            <a:r>
              <a:rPr lang="en-US" altLang="ko-KR" sz="5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Python!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44049" y="2691931"/>
            <a:ext cx="1907895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멋쟁이사자처럼 </a:t>
            </a:r>
            <a:r>
              <a:rPr lang="en-US" altLang="ko-KR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교육자료</a:t>
            </a:r>
            <a:r>
              <a:rPr lang="en-US" altLang="ko-KR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ko-KR" altLang="en-US" sz="3600" dirty="0">
              <a:solidFill>
                <a:srgbClr val="21262A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4790" y="3026913"/>
            <a:ext cx="4918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멋사</a:t>
            </a:r>
            <a:r>
              <a:rPr lang="ko-KR" altLang="en-US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8</a:t>
            </a:r>
            <a:r>
              <a:rPr lang="ko-KR" altLang="en-US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남민정</a:t>
            </a:r>
            <a:endParaRPr lang="ko-KR" altLang="en-US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026" name="Picture 2" descr="멋쟁이사자처럼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22" r="99893">
                        <a14:foregroundMark x1="26073" y1="12887" x2="26073" y2="12887"/>
                        <a14:backgroundMark x1="15880" y1="7807" x2="7296" y2="18835"/>
                        <a14:backgroundMark x1="4721" y1="74721" x2="7189" y2="84139"/>
                        <a14:backgroundMark x1="95279" y1="80297" x2="90236" y2="90211"/>
                        <a14:backgroundMark x1="85837" y1="11152" x2="90987" y2="19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31" y="3964058"/>
            <a:ext cx="3301879" cy="28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03.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제어문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7" name="사각형: 둥근 모서리 82">
            <a:extLst>
              <a:ext uri="{FF2B5EF4-FFF2-40B4-BE49-F238E27FC236}">
                <a16:creationId xmlns=""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734305" y="2532672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무엇을 제어하는가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842255" y="2626395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=""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033803" y="2764445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79928" y="4476300"/>
            <a:ext cx="306678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WHY?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상황에 따라 다르게 컴퓨터에게 요구하기 위해</a:t>
            </a:r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1FC803AA-600A-4250-B180-9797161BB59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213322" y="3260119"/>
            <a:ext cx="519" cy="12161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6">
            <a:extLst>
              <a:ext uri="{FF2B5EF4-FFF2-40B4-BE49-F238E27FC236}">
                <a16:creationId xmlns=""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734304" y="3685404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흐름을 제어</a:t>
            </a:r>
            <a:endParaRPr lang="en-US" altLang="ko-KR" sz="1600" b="1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91">
            <a:extLst>
              <a:ext uri="{FF2B5EF4-FFF2-40B4-BE49-F238E27FC236}">
                <a16:creationId xmlns="" xmlns:a16="http://schemas.microsoft.com/office/drawing/2014/main" id="{8F06715F-C03A-4F14-8266-01A8735D5FD2}"/>
              </a:ext>
            </a:extLst>
          </p:cNvPr>
          <p:cNvSpPr/>
          <p:nvPr/>
        </p:nvSpPr>
        <p:spPr>
          <a:xfrm>
            <a:off x="4335258" y="2532672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분기문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(=if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4443208" y="2626395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E015AED-70C5-4C04-AB8B-3E4DCB244AC7}"/>
              </a:ext>
            </a:extLst>
          </p:cNvPr>
          <p:cNvSpPr/>
          <p:nvPr/>
        </p:nvSpPr>
        <p:spPr>
          <a:xfrm>
            <a:off x="4280881" y="4476300"/>
            <a:ext cx="3066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If(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참일 때 실행할 코드</a:t>
            </a:r>
            <a:endParaRPr lang="en-US" altLang="ko-KR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2396DCB-1A3C-49A5-BA6C-12A25EEA42D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5814275" y="3260119"/>
            <a:ext cx="519" cy="12161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96">
            <a:extLst>
              <a:ext uri="{FF2B5EF4-FFF2-40B4-BE49-F238E27FC236}">
                <a16:creationId xmlns="" xmlns:a16="http://schemas.microsoft.com/office/drawing/2014/main" id="{CCC730B4-3E3C-4CEA-8068-C41DE0D9848C}"/>
              </a:ext>
            </a:extLst>
          </p:cNvPr>
          <p:cNvSpPr/>
          <p:nvPr/>
        </p:nvSpPr>
        <p:spPr>
          <a:xfrm>
            <a:off x="4335257" y="3685404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컴퓨터에게 선택의 여지와 조건 부여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A8B4A75-BF33-4FEB-A5FB-29611D254C93}"/>
              </a:ext>
            </a:extLst>
          </p:cNvPr>
          <p:cNvSpPr/>
          <p:nvPr/>
        </p:nvSpPr>
        <p:spPr>
          <a:xfrm>
            <a:off x="3746715" y="5345817"/>
            <a:ext cx="3066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C000"/>
                </a:solidFill>
                <a:ea typeface="나눔스퀘어" panose="020B0600000101010101" pitchFamily="50" charset="-127"/>
              </a:rPr>
              <a:t>★ </a:t>
            </a:r>
            <a:r>
              <a:rPr lang="ko-KR" altLang="en-US" sz="1600" dirty="0">
                <a:solidFill>
                  <a:srgbClr val="FFC000"/>
                </a:solidFill>
              </a:rPr>
              <a:t>공백</a:t>
            </a:r>
            <a:r>
              <a:rPr lang="ko-KR" altLang="en-US" sz="1600" dirty="0" smtClean="0">
                <a:solidFill>
                  <a:srgbClr val="FFC000"/>
                </a:solidFill>
                <a:ea typeface="나눔스퀘어" panose="020B0600000101010101" pitchFamily="50" charset="-127"/>
              </a:rPr>
              <a:t>★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(tab1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번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or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스페이스바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ea typeface="나눔스퀘어" panose="020B0600000101010101" pitchFamily="50" charset="-127"/>
            </a:endParaRPr>
          </a:p>
        </p:txBody>
      </p:sp>
      <p:grpSp>
        <p:nvGrpSpPr>
          <p:cNvPr id="20" name="Group 28">
            <a:extLst>
              <a:ext uri="{FF2B5EF4-FFF2-40B4-BE49-F238E27FC236}">
                <a16:creationId xmlns=""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4853" y="2764910"/>
            <a:ext cx="292523" cy="256015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30">
              <a:extLst>
                <a:ext uri="{FF2B5EF4-FFF2-40B4-BE49-F238E27FC236}">
                  <a16:creationId xmlns=""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=""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024A307D-53F2-4C38-85C1-2CF51B2F14A5}"/>
              </a:ext>
            </a:extLst>
          </p:cNvPr>
          <p:cNvCxnSpPr>
            <a:cxnSpLocks/>
          </p:cNvCxnSpPr>
          <p:nvPr/>
        </p:nvCxnSpPr>
        <p:spPr>
          <a:xfrm flipV="1">
            <a:off x="4419856" y="5077248"/>
            <a:ext cx="0" cy="2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11651FC-E6EA-46A0-9242-9B92D210DFAE}"/>
              </a:ext>
            </a:extLst>
          </p:cNvPr>
          <p:cNvCxnSpPr>
            <a:cxnSpLocks/>
          </p:cNvCxnSpPr>
          <p:nvPr/>
        </p:nvCxnSpPr>
        <p:spPr>
          <a:xfrm>
            <a:off x="7347668" y="5095070"/>
            <a:ext cx="81843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E6CCBBA-6280-4D38-827E-CF35806EBC2E}"/>
              </a:ext>
            </a:extLst>
          </p:cNvPr>
          <p:cNvSpPr/>
          <p:nvPr/>
        </p:nvSpPr>
        <p:spPr>
          <a:xfrm>
            <a:off x="8351224" y="1204458"/>
            <a:ext cx="306678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600" b="1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600" b="1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100" dirty="0">
              <a:solidFill>
                <a:srgbClr val="FFC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E224B6BC-19D7-4B17-BCB4-F29988E8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224" y="2227059"/>
            <a:ext cx="3124200" cy="9906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84C8DC8-AF06-43AD-855E-DABE62766EBC}"/>
              </a:ext>
            </a:extLst>
          </p:cNvPr>
          <p:cNvSpPr/>
          <p:nvPr/>
        </p:nvSpPr>
        <p:spPr>
          <a:xfrm>
            <a:off x="8099791" y="1837914"/>
            <a:ext cx="3066787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85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이상이면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FAIL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26A904C-2BBD-4BD9-B16E-8642F17AFA96}"/>
              </a:ext>
            </a:extLst>
          </p:cNvPr>
          <p:cNvSpPr/>
          <p:nvPr/>
        </p:nvSpPr>
        <p:spPr>
          <a:xfrm>
            <a:off x="8300286" y="4111649"/>
            <a:ext cx="3066787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동아리가 멋사인가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아닌가에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따라 다른 결과 출력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FC04AD66-5CD6-4504-9374-77FB18EF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8" y="4587456"/>
            <a:ext cx="2686050" cy="10572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2BDFC1A-5893-4140-8B00-9C6C49163AB2}"/>
              </a:ext>
            </a:extLst>
          </p:cNvPr>
          <p:cNvSpPr/>
          <p:nvPr/>
        </p:nvSpPr>
        <p:spPr>
          <a:xfrm>
            <a:off x="8195309" y="3260119"/>
            <a:ext cx="3066787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범위를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조건으로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4CF7102B-FAB7-4A0F-A260-D9248ACE9722}"/>
              </a:ext>
            </a:extLst>
          </p:cNvPr>
          <p:cNvSpPr/>
          <p:nvPr/>
        </p:nvSpPr>
        <p:spPr>
          <a:xfrm>
            <a:off x="8408637" y="5637809"/>
            <a:ext cx="285345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일치 여부를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조건으로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51224" y="2509817"/>
            <a:ext cx="1700563" cy="684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480618" y="4891662"/>
            <a:ext cx="2425490" cy="684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03.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제어문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7" name="사각형: 둥근 모서리 82">
            <a:extLst>
              <a:ext uri="{FF2B5EF4-FFF2-40B4-BE49-F238E27FC236}">
                <a16:creationId xmlns=""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734305" y="2532672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무엇을 제어하는가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842255" y="2626395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=""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033803" y="2764445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79928" y="4476300"/>
            <a:ext cx="306678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WHY?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상황에 따라 다르게 컴퓨터에게 요구하기 위해</a:t>
            </a:r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1FC803AA-600A-4250-B180-9797161BB59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213322" y="3260119"/>
            <a:ext cx="519" cy="12161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6">
            <a:extLst>
              <a:ext uri="{FF2B5EF4-FFF2-40B4-BE49-F238E27FC236}">
                <a16:creationId xmlns=""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734304" y="3685404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흐름을 제어</a:t>
            </a:r>
            <a:endParaRPr lang="en-US" altLang="ko-KR" sz="1600" b="1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91">
            <a:extLst>
              <a:ext uri="{FF2B5EF4-FFF2-40B4-BE49-F238E27FC236}">
                <a16:creationId xmlns="" xmlns:a16="http://schemas.microsoft.com/office/drawing/2014/main" id="{8F06715F-C03A-4F14-8266-01A8735D5FD2}"/>
              </a:ext>
            </a:extLst>
          </p:cNvPr>
          <p:cNvSpPr/>
          <p:nvPr/>
        </p:nvSpPr>
        <p:spPr>
          <a:xfrm>
            <a:off x="4335258" y="2532672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분기문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(=if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4443208" y="2626395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E015AED-70C5-4C04-AB8B-3E4DCB244AC7}"/>
              </a:ext>
            </a:extLst>
          </p:cNvPr>
          <p:cNvSpPr/>
          <p:nvPr/>
        </p:nvSpPr>
        <p:spPr>
          <a:xfrm>
            <a:off x="4280881" y="4476300"/>
            <a:ext cx="3066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If(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참일 때 실행할 코드</a:t>
            </a:r>
            <a:endParaRPr lang="en-US" altLang="ko-KR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2396DCB-1A3C-49A5-BA6C-12A25EEA42D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5814275" y="3260119"/>
            <a:ext cx="519" cy="12161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96">
            <a:extLst>
              <a:ext uri="{FF2B5EF4-FFF2-40B4-BE49-F238E27FC236}">
                <a16:creationId xmlns="" xmlns:a16="http://schemas.microsoft.com/office/drawing/2014/main" id="{CCC730B4-3E3C-4CEA-8068-C41DE0D9848C}"/>
              </a:ext>
            </a:extLst>
          </p:cNvPr>
          <p:cNvSpPr/>
          <p:nvPr/>
        </p:nvSpPr>
        <p:spPr>
          <a:xfrm>
            <a:off x="4335257" y="3685404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컴퓨터에게 선택의 여지와 조건 부여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A8B4A75-BF33-4FEB-A5FB-29611D254C93}"/>
              </a:ext>
            </a:extLst>
          </p:cNvPr>
          <p:cNvSpPr/>
          <p:nvPr/>
        </p:nvSpPr>
        <p:spPr>
          <a:xfrm>
            <a:off x="3746715" y="5345817"/>
            <a:ext cx="3066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C000"/>
                </a:solidFill>
                <a:ea typeface="나눔스퀘어" panose="020B0600000101010101" pitchFamily="50" charset="-127"/>
              </a:rPr>
              <a:t>★ </a:t>
            </a:r>
            <a:r>
              <a:rPr lang="ko-KR" altLang="en-US" sz="1600" dirty="0">
                <a:solidFill>
                  <a:srgbClr val="FFC000"/>
                </a:solidFill>
              </a:rPr>
              <a:t>공백</a:t>
            </a:r>
            <a:r>
              <a:rPr lang="ko-KR" altLang="en-US" sz="1600" dirty="0" smtClean="0">
                <a:solidFill>
                  <a:srgbClr val="FFC000"/>
                </a:solidFill>
                <a:ea typeface="나눔스퀘어" panose="020B0600000101010101" pitchFamily="50" charset="-127"/>
              </a:rPr>
              <a:t>★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(tab1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번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or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스페이스바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ea typeface="나눔스퀘어" panose="020B0600000101010101" pitchFamily="50" charset="-127"/>
              </a:rPr>
              <a:t>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ea typeface="나눔스퀘어" panose="020B0600000101010101" pitchFamily="50" charset="-127"/>
            </a:endParaRPr>
          </a:p>
        </p:txBody>
      </p:sp>
      <p:grpSp>
        <p:nvGrpSpPr>
          <p:cNvPr id="20" name="Group 28">
            <a:extLst>
              <a:ext uri="{FF2B5EF4-FFF2-40B4-BE49-F238E27FC236}">
                <a16:creationId xmlns=""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4853" y="2764910"/>
            <a:ext cx="292523" cy="256015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30">
              <a:extLst>
                <a:ext uri="{FF2B5EF4-FFF2-40B4-BE49-F238E27FC236}">
                  <a16:creationId xmlns=""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=""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024A307D-53F2-4C38-85C1-2CF51B2F14A5}"/>
              </a:ext>
            </a:extLst>
          </p:cNvPr>
          <p:cNvCxnSpPr>
            <a:cxnSpLocks/>
          </p:cNvCxnSpPr>
          <p:nvPr/>
        </p:nvCxnSpPr>
        <p:spPr>
          <a:xfrm flipV="1">
            <a:off x="4419856" y="5077248"/>
            <a:ext cx="0" cy="2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11651FC-E6EA-46A0-9242-9B92D210DFAE}"/>
              </a:ext>
            </a:extLst>
          </p:cNvPr>
          <p:cNvCxnSpPr>
            <a:cxnSpLocks/>
          </p:cNvCxnSpPr>
          <p:nvPr/>
        </p:nvCxnSpPr>
        <p:spPr>
          <a:xfrm>
            <a:off x="7347668" y="5095070"/>
            <a:ext cx="81843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E6CCBBA-6280-4D38-827E-CF35806EBC2E}"/>
              </a:ext>
            </a:extLst>
          </p:cNvPr>
          <p:cNvSpPr/>
          <p:nvPr/>
        </p:nvSpPr>
        <p:spPr>
          <a:xfrm>
            <a:off x="8351224" y="1204458"/>
            <a:ext cx="3066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787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600" b="1" dirty="0">
                <a:solidFill>
                  <a:srgbClr val="FF787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600" b="1" dirty="0">
                <a:solidFill>
                  <a:srgbClr val="FF787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100" dirty="0">
              <a:solidFill>
                <a:srgbClr val="FF787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E224B6BC-19D7-4B17-BCB4-F29988E8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224" y="2227059"/>
            <a:ext cx="3124200" cy="9906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84C8DC8-AF06-43AD-855E-DABE62766EBC}"/>
              </a:ext>
            </a:extLst>
          </p:cNvPr>
          <p:cNvSpPr/>
          <p:nvPr/>
        </p:nvSpPr>
        <p:spPr>
          <a:xfrm>
            <a:off x="8099791" y="1837914"/>
            <a:ext cx="3066787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85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이상이면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FAIL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26A904C-2BBD-4BD9-B16E-8642F17AFA96}"/>
              </a:ext>
            </a:extLst>
          </p:cNvPr>
          <p:cNvSpPr/>
          <p:nvPr/>
        </p:nvSpPr>
        <p:spPr>
          <a:xfrm>
            <a:off x="8300286" y="4111649"/>
            <a:ext cx="3066787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동아리가 멋사인가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아닌가에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따라 다른 결과 출력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FC04AD66-5CD6-4504-9374-77FB18EF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8" y="4587456"/>
            <a:ext cx="2686050" cy="10572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2BDFC1A-5893-4140-8B00-9C6C49163AB2}"/>
              </a:ext>
            </a:extLst>
          </p:cNvPr>
          <p:cNvSpPr/>
          <p:nvPr/>
        </p:nvSpPr>
        <p:spPr>
          <a:xfrm>
            <a:off x="8195309" y="3260119"/>
            <a:ext cx="3066787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범위를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조건으로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4CF7102B-FAB7-4A0F-A260-D9248ACE9722}"/>
              </a:ext>
            </a:extLst>
          </p:cNvPr>
          <p:cNvSpPr/>
          <p:nvPr/>
        </p:nvSpPr>
        <p:spPr>
          <a:xfrm>
            <a:off x="8408637" y="5637809"/>
            <a:ext cx="285345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일치 여부를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조건으로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03.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반복문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7" name="사각형: 둥근 모서리 82">
            <a:extLst>
              <a:ext uri="{FF2B5EF4-FFF2-40B4-BE49-F238E27FC236}">
                <a16:creationId xmlns=""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0030" y="2667498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17980" y="2761221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=""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909528" y="2899271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2664EB1-C291-4650-9C94-FF4F2A432897}"/>
              </a:ext>
            </a:extLst>
          </p:cNvPr>
          <p:cNvCxnSpPr>
            <a:cxnSpLocks/>
          </p:cNvCxnSpPr>
          <p:nvPr/>
        </p:nvCxnSpPr>
        <p:spPr>
          <a:xfrm>
            <a:off x="2050306" y="3394945"/>
            <a:ext cx="0" cy="132951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86">
            <a:extLst>
              <a:ext uri="{FF2B5EF4-FFF2-40B4-BE49-F238E27FC236}">
                <a16:creationId xmlns=""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610029" y="370915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반복을 해주는 문법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465CA82-7451-444A-84C1-AEA5D006AB04}"/>
              </a:ext>
            </a:extLst>
          </p:cNvPr>
          <p:cNvSpPr/>
          <p:nvPr/>
        </p:nvSpPr>
        <p:spPr>
          <a:xfrm>
            <a:off x="449330" y="4872263"/>
            <a:ext cx="4210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우리반 학생 성적 총합 구하기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우리반 학생 평균 성적을 반복해서 더하기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91E94EA-788F-4E47-B8A0-AAFF94AB2005}"/>
              </a:ext>
            </a:extLst>
          </p:cNvPr>
          <p:cNvSpPr/>
          <p:nvPr/>
        </p:nvSpPr>
        <p:spPr>
          <a:xfrm>
            <a:off x="1462537" y="5997029"/>
            <a:ext cx="102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반복대상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37743B2-2A50-4D0C-BCEC-CA6D38630F5E}"/>
              </a:ext>
            </a:extLst>
          </p:cNvPr>
          <p:cNvCxnSpPr>
            <a:cxnSpLocks/>
          </p:cNvCxnSpPr>
          <p:nvPr/>
        </p:nvCxnSpPr>
        <p:spPr>
          <a:xfrm flipV="1">
            <a:off x="1989230" y="5703615"/>
            <a:ext cx="0" cy="2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5769C60F-32A4-446A-A46B-FA8DE3EBD953}"/>
              </a:ext>
            </a:extLst>
          </p:cNvPr>
          <p:cNvCxnSpPr>
            <a:cxnSpLocks/>
          </p:cNvCxnSpPr>
          <p:nvPr/>
        </p:nvCxnSpPr>
        <p:spPr>
          <a:xfrm flipV="1">
            <a:off x="3675560" y="5703615"/>
            <a:ext cx="0" cy="2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0F48487-F17E-4731-B579-B25DA303B88E}"/>
              </a:ext>
            </a:extLst>
          </p:cNvPr>
          <p:cNvSpPr/>
          <p:nvPr/>
        </p:nvSpPr>
        <p:spPr>
          <a:xfrm>
            <a:off x="3226535" y="5997029"/>
            <a:ext cx="102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반복행위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42">
            <a:extLst>
              <a:ext uri="{FF2B5EF4-FFF2-40B4-BE49-F238E27FC236}">
                <a16:creationId xmlns="" xmlns:a16="http://schemas.microsoft.com/office/drawing/2014/main" id="{2D296CC6-1787-4A8E-98CC-D6B381C109D4}"/>
              </a:ext>
            </a:extLst>
          </p:cNvPr>
          <p:cNvSpPr/>
          <p:nvPr/>
        </p:nvSpPr>
        <p:spPr>
          <a:xfrm>
            <a:off x="4878138" y="2880488"/>
            <a:ext cx="1873313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반복제어변수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47">
            <a:extLst>
              <a:ext uri="{FF2B5EF4-FFF2-40B4-BE49-F238E27FC236}">
                <a16:creationId xmlns="" xmlns:a16="http://schemas.microsoft.com/office/drawing/2014/main" id="{01FDB1F7-9677-4DE3-B227-036F99D826EF}"/>
              </a:ext>
            </a:extLst>
          </p:cNvPr>
          <p:cNvSpPr/>
          <p:nvPr/>
        </p:nvSpPr>
        <p:spPr>
          <a:xfrm>
            <a:off x="4878137" y="3528224"/>
            <a:ext cx="1873313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반복대상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AB0D7A-4697-495B-B205-D232020418A8}"/>
              </a:ext>
            </a:extLst>
          </p:cNvPr>
          <p:cNvSpPr/>
          <p:nvPr/>
        </p:nvSpPr>
        <p:spPr>
          <a:xfrm>
            <a:off x="6586657" y="2808270"/>
            <a:ext cx="41663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반복대상을 하나하나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갖고와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명령문을 실행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1A94A69-EF4B-4B70-B893-02D2568C15DE}"/>
              </a:ext>
            </a:extLst>
          </p:cNvPr>
          <p:cNvSpPr/>
          <p:nvPr/>
        </p:nvSpPr>
        <p:spPr>
          <a:xfrm>
            <a:off x="6586657" y="3478267"/>
            <a:ext cx="3577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반복할 대상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(range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함수 많이 사용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8B12267-5DA6-4525-AFD7-40728E995136}"/>
              </a:ext>
            </a:extLst>
          </p:cNvPr>
          <p:cNvSpPr/>
          <p:nvPr/>
        </p:nvSpPr>
        <p:spPr>
          <a:xfrm>
            <a:off x="6751450" y="3983576"/>
            <a:ext cx="30667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range(</a:t>
            </a:r>
            <a:r>
              <a:rPr lang="en-US" altLang="ko-KR" sz="1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x,y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x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수 리스트로 변환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range(x) : 0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수 리스트로 변환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4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03.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반복문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7" name="사각형: 둥근 모서리 82">
            <a:extLst>
              <a:ext uri="{FF2B5EF4-FFF2-40B4-BE49-F238E27FC236}">
                <a16:creationId xmlns=""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0030" y="2667498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17980" y="2761221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=""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909528" y="2899271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2664EB1-C291-4650-9C94-FF4F2A432897}"/>
              </a:ext>
            </a:extLst>
          </p:cNvPr>
          <p:cNvCxnSpPr>
            <a:cxnSpLocks/>
          </p:cNvCxnSpPr>
          <p:nvPr/>
        </p:nvCxnSpPr>
        <p:spPr>
          <a:xfrm>
            <a:off x="2050306" y="3394945"/>
            <a:ext cx="0" cy="132951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86">
            <a:extLst>
              <a:ext uri="{FF2B5EF4-FFF2-40B4-BE49-F238E27FC236}">
                <a16:creationId xmlns=""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610029" y="370915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반복을 해주는 문법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465CA82-7451-444A-84C1-AEA5D006AB04}"/>
              </a:ext>
            </a:extLst>
          </p:cNvPr>
          <p:cNvSpPr/>
          <p:nvPr/>
        </p:nvSpPr>
        <p:spPr>
          <a:xfrm>
            <a:off x="449330" y="4872263"/>
            <a:ext cx="4210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우리반 학생 성적 총합 구하기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우리반 학생 평균 성적을 반복해서 더하기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91E94EA-788F-4E47-B8A0-AAFF94AB2005}"/>
              </a:ext>
            </a:extLst>
          </p:cNvPr>
          <p:cNvSpPr/>
          <p:nvPr/>
        </p:nvSpPr>
        <p:spPr>
          <a:xfrm>
            <a:off x="1462537" y="5997029"/>
            <a:ext cx="102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반복대상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37743B2-2A50-4D0C-BCEC-CA6D38630F5E}"/>
              </a:ext>
            </a:extLst>
          </p:cNvPr>
          <p:cNvCxnSpPr>
            <a:cxnSpLocks/>
          </p:cNvCxnSpPr>
          <p:nvPr/>
        </p:nvCxnSpPr>
        <p:spPr>
          <a:xfrm flipV="1">
            <a:off x="1989230" y="5703615"/>
            <a:ext cx="0" cy="2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5769C60F-32A4-446A-A46B-FA8DE3EBD953}"/>
              </a:ext>
            </a:extLst>
          </p:cNvPr>
          <p:cNvCxnSpPr>
            <a:cxnSpLocks/>
          </p:cNvCxnSpPr>
          <p:nvPr/>
        </p:nvCxnSpPr>
        <p:spPr>
          <a:xfrm flipV="1">
            <a:off x="3675560" y="5703615"/>
            <a:ext cx="0" cy="2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0F48487-F17E-4731-B579-B25DA303B88E}"/>
              </a:ext>
            </a:extLst>
          </p:cNvPr>
          <p:cNvSpPr/>
          <p:nvPr/>
        </p:nvSpPr>
        <p:spPr>
          <a:xfrm>
            <a:off x="3226535" y="5997029"/>
            <a:ext cx="102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반복행위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32">
            <a:extLst>
              <a:ext uri="{FF2B5EF4-FFF2-40B4-BE49-F238E27FC236}">
                <a16:creationId xmlns="" xmlns:a16="http://schemas.microsoft.com/office/drawing/2014/main" id="{AF541A96-8120-46BE-A5F5-6C361F20C18B}"/>
              </a:ext>
            </a:extLst>
          </p:cNvPr>
          <p:cNvSpPr/>
          <p:nvPr/>
        </p:nvSpPr>
        <p:spPr>
          <a:xfrm>
            <a:off x="5488214" y="2237305"/>
            <a:ext cx="1793945" cy="36186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553D864-2EBA-4B5B-980E-5429AF06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76" y="4814891"/>
            <a:ext cx="3111421" cy="91591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6213FF3-3419-480D-9ED0-0EC2334022AD}"/>
              </a:ext>
            </a:extLst>
          </p:cNvPr>
          <p:cNvSpPr/>
          <p:nvPr/>
        </p:nvSpPr>
        <p:spPr>
          <a:xfrm>
            <a:off x="4910802" y="3836092"/>
            <a:ext cx="3066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반복제어변수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반복대상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 실행할 코드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14">
            <a:extLst>
              <a:ext uri="{FF2B5EF4-FFF2-40B4-BE49-F238E27FC236}">
                <a16:creationId xmlns="" xmlns:a16="http://schemas.microsoft.com/office/drawing/2014/main" id="{E3EBD623-2488-42E4-8882-280027181C8E}"/>
              </a:ext>
            </a:extLst>
          </p:cNvPr>
          <p:cNvSpPr/>
          <p:nvPr/>
        </p:nvSpPr>
        <p:spPr>
          <a:xfrm>
            <a:off x="9193520" y="2252296"/>
            <a:ext cx="1793945" cy="36186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E23614C-59B2-4D33-A343-D47E9A10CBE0}"/>
              </a:ext>
            </a:extLst>
          </p:cNvPr>
          <p:cNvSpPr/>
          <p:nvPr/>
        </p:nvSpPr>
        <p:spPr>
          <a:xfrm>
            <a:off x="8656123" y="3840793"/>
            <a:ext cx="3066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While(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참일 동안 수행할 명령문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12534C8-0883-414B-B4AC-6916476B3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908" y="4935333"/>
            <a:ext cx="2433215" cy="79547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D1A270E-CF65-4E56-976D-694523174E58}"/>
              </a:ext>
            </a:extLst>
          </p:cNvPr>
          <p:cNvSpPr/>
          <p:nvPr/>
        </p:nvSpPr>
        <p:spPr>
          <a:xfrm>
            <a:off x="4955576" y="2653768"/>
            <a:ext cx="2813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 대상에 반복 제어 변수가 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포함될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때까지 반복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97363AB-B116-4924-81B0-62CAC16AE988}"/>
              </a:ext>
            </a:extLst>
          </p:cNvPr>
          <p:cNvSpPr/>
          <p:nvPr/>
        </p:nvSpPr>
        <p:spPr>
          <a:xfrm>
            <a:off x="8972908" y="2707675"/>
            <a:ext cx="2303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참일 동안 반복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82">
            <a:extLst>
              <a:ext uri="{FF2B5EF4-FFF2-40B4-BE49-F238E27FC236}">
                <a16:creationId xmlns=""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5436844" y="1415601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함수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(function)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5544794" y="150932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5736342" y="1647374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1FC803AA-600A-4250-B180-9797161BB59A}"/>
              </a:ext>
            </a:extLst>
          </p:cNvPr>
          <p:cNvCxnSpPr>
            <a:cxnSpLocks/>
          </p:cNvCxnSpPr>
          <p:nvPr/>
        </p:nvCxnSpPr>
        <p:spPr>
          <a:xfrm>
            <a:off x="6953303" y="2143048"/>
            <a:ext cx="13271" cy="265127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86">
            <a:extLst>
              <a:ext uri="{FF2B5EF4-FFF2-40B4-BE49-F238E27FC236}">
                <a16:creationId xmlns=""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5436843" y="2568333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코드를 기능으로 묶은 단위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5436843" y="3294957"/>
            <a:ext cx="3066787" cy="923330"/>
          </a:xfrm>
          <a:prstGeom prst="rect">
            <a:avLst/>
          </a:prstGeom>
          <a:solidFill>
            <a:srgbClr val="21262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WHY?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간단하게 줄이기 위해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+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오류를 찾기 쉽게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사각형: 둥근 모서리 31">
            <a:extLst>
              <a:ext uri="{FF2B5EF4-FFF2-40B4-BE49-F238E27FC236}">
                <a16:creationId xmlns="" xmlns:a16="http://schemas.microsoft.com/office/drawing/2014/main" id="{45093316-1E63-4456-9281-6C510BADE983}"/>
              </a:ext>
            </a:extLst>
          </p:cNvPr>
          <p:cNvSpPr/>
          <p:nvPr/>
        </p:nvSpPr>
        <p:spPr>
          <a:xfrm>
            <a:off x="6042526" y="4892926"/>
            <a:ext cx="1848096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D.A.C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903888-724D-438C-8B31-7841118226EB}"/>
              </a:ext>
            </a:extLst>
          </p:cNvPr>
          <p:cNvSpPr/>
          <p:nvPr/>
        </p:nvSpPr>
        <p:spPr>
          <a:xfrm>
            <a:off x="5436843" y="5370196"/>
            <a:ext cx="30667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+mn-ea"/>
              </a:rPr>
              <a:t>Divide &amp; Conquer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복잡한 문제를 작게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쪼개서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간단하게 만들고 정복한다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BA84112F-2F17-4D27-A406-BB918FB65895}"/>
              </a:ext>
            </a:extLst>
          </p:cNvPr>
          <p:cNvCxnSpPr/>
          <p:nvPr/>
        </p:nvCxnSpPr>
        <p:spPr>
          <a:xfrm rot="16200000">
            <a:off x="5143776" y="1507079"/>
            <a:ext cx="0" cy="549159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37">
            <a:extLst>
              <a:ext uri="{FF2B5EF4-FFF2-40B4-BE49-F238E27FC236}">
                <a16:creationId xmlns="" xmlns:a16="http://schemas.microsoft.com/office/drawing/2014/main" id="{B6433890-A223-437D-8F7D-FE8F1FD81C06}"/>
              </a:ext>
            </a:extLst>
          </p:cNvPr>
          <p:cNvSpPr/>
          <p:nvPr/>
        </p:nvSpPr>
        <p:spPr>
          <a:xfrm>
            <a:off x="4179807" y="1598388"/>
            <a:ext cx="846142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인자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21" name="사각형: 둥근 모서리 40">
            <a:extLst>
              <a:ext uri="{FF2B5EF4-FFF2-40B4-BE49-F238E27FC236}">
                <a16:creationId xmlns="" xmlns:a16="http://schemas.microsoft.com/office/drawing/2014/main" id="{0D69D27F-C116-4609-AB88-A459F92F2E3F}"/>
              </a:ext>
            </a:extLst>
          </p:cNvPr>
          <p:cNvSpPr/>
          <p:nvPr/>
        </p:nvSpPr>
        <p:spPr>
          <a:xfrm>
            <a:off x="8845731" y="1549405"/>
            <a:ext cx="846142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리턴값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64F7AD3-6E72-4754-9F59-4AACAE4429A3}"/>
              </a:ext>
            </a:extLst>
          </p:cNvPr>
          <p:cNvSpPr/>
          <p:nvPr/>
        </p:nvSpPr>
        <p:spPr>
          <a:xfrm>
            <a:off x="9691873" y="1454879"/>
            <a:ext cx="22634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함수가 제 기능을 다한 결과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한 개 또는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0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개만 가능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BA84112F-2F17-4D27-A406-BB918FB65895}"/>
              </a:ext>
            </a:extLst>
          </p:cNvPr>
          <p:cNvCxnSpPr/>
          <p:nvPr/>
        </p:nvCxnSpPr>
        <p:spPr>
          <a:xfrm rot="16200000">
            <a:off x="8540492" y="1504743"/>
            <a:ext cx="0" cy="549159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04. </a:t>
            </a:r>
            <a:r>
              <a:rPr lang="ko-KR" altLang="en-US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함수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pic>
        <p:nvPicPr>
          <p:cNvPr id="1026" name="Picture 2" descr="https://www.notion.so/image/https%3A%2F%2Fs3-us-west-2.amazonaws.com%2Fsecure.notion-static.com%2F479b3c27-2338-4296-a7c3-9dc3b6b54e8c%2F_2019-04-23__2.07.29.png?table=block&amp;id=49dad085-f11f-408f-a531-b41f22ef9f9f&amp;width=1920&amp;userId=1283b1b0-5fc9-41f0-9b53-56b46ea4c788&amp;cache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46" y="3468685"/>
            <a:ext cx="4852430" cy="25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439" y="3294957"/>
            <a:ext cx="2019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9">
            <a:extLst>
              <a:ext uri="{FF2B5EF4-FFF2-40B4-BE49-F238E27FC236}">
                <a16:creationId xmlns="" xmlns:a16="http://schemas.microsoft.com/office/drawing/2014/main" id="{49956335-8E73-41C5-A88C-82742AE7D842}"/>
              </a:ext>
            </a:extLst>
          </p:cNvPr>
          <p:cNvSpPr/>
          <p:nvPr/>
        </p:nvSpPr>
        <p:spPr>
          <a:xfrm>
            <a:off x="1901984" y="2906155"/>
            <a:ext cx="3912810" cy="233087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사각형: 둥근 모서리 42">
            <a:extLst>
              <a:ext uri="{FF2B5EF4-FFF2-40B4-BE49-F238E27FC236}">
                <a16:creationId xmlns="" xmlns:a16="http://schemas.microsoft.com/office/drawing/2014/main" id="{3CC0746D-58C7-4617-AC3D-F5C859815F6C}"/>
              </a:ext>
            </a:extLst>
          </p:cNvPr>
          <p:cNvSpPr/>
          <p:nvPr/>
        </p:nvSpPr>
        <p:spPr>
          <a:xfrm>
            <a:off x="2254270" y="3896312"/>
            <a:ext cx="3323810" cy="72744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함수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(function)</a:t>
            </a:r>
          </a:p>
        </p:txBody>
      </p:sp>
      <p:sp>
        <p:nvSpPr>
          <p:cNvPr id="25" name="사각형: 둥근 모서리 44">
            <a:extLst>
              <a:ext uri="{FF2B5EF4-FFF2-40B4-BE49-F238E27FC236}">
                <a16:creationId xmlns="" xmlns:a16="http://schemas.microsoft.com/office/drawing/2014/main" id="{11B39126-17DE-46C0-A054-EB3ECAE76947}"/>
              </a:ext>
            </a:extLst>
          </p:cNvPr>
          <p:cNvSpPr/>
          <p:nvPr/>
        </p:nvSpPr>
        <p:spPr>
          <a:xfrm>
            <a:off x="4177157" y="3125542"/>
            <a:ext cx="1162660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전역변수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26" name="사각형: 둥근 모서리 46">
            <a:extLst>
              <a:ext uri="{FF2B5EF4-FFF2-40B4-BE49-F238E27FC236}">
                <a16:creationId xmlns="" xmlns:a16="http://schemas.microsoft.com/office/drawing/2014/main" id="{D7D2C3DA-3C69-4A55-A9FF-44EE894FD38A}"/>
              </a:ext>
            </a:extLst>
          </p:cNvPr>
          <p:cNvSpPr/>
          <p:nvPr/>
        </p:nvSpPr>
        <p:spPr>
          <a:xfrm>
            <a:off x="2368143" y="4073905"/>
            <a:ext cx="1070826" cy="36186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지역변수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322D467-DBCA-4BB4-B242-79C170413B79}"/>
              </a:ext>
            </a:extLst>
          </p:cNvPr>
          <p:cNvCxnSpPr>
            <a:cxnSpLocks/>
          </p:cNvCxnSpPr>
          <p:nvPr/>
        </p:nvCxnSpPr>
        <p:spPr>
          <a:xfrm>
            <a:off x="5578080" y="3283043"/>
            <a:ext cx="72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250F6FA-A739-42A2-8050-5BFDAF44EE68}"/>
              </a:ext>
            </a:extLst>
          </p:cNvPr>
          <p:cNvSpPr/>
          <p:nvPr/>
        </p:nvSpPr>
        <p:spPr>
          <a:xfrm>
            <a:off x="6370633" y="3067082"/>
            <a:ext cx="4111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코드 </a:t>
            </a: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전체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의 영역에서 영향력을 갖는 함수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global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변수이름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91A6C740-1C31-4BD1-BB53-AFFCE175B08D}"/>
              </a:ext>
            </a:extLst>
          </p:cNvPr>
          <p:cNvCxnSpPr>
            <a:cxnSpLocks/>
          </p:cNvCxnSpPr>
          <p:nvPr/>
        </p:nvCxnSpPr>
        <p:spPr>
          <a:xfrm>
            <a:off x="5642279" y="4252525"/>
            <a:ext cx="72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C800235-78CC-4711-94AA-A529BF06BE3D}"/>
              </a:ext>
            </a:extLst>
          </p:cNvPr>
          <p:cNvSpPr/>
          <p:nvPr/>
        </p:nvSpPr>
        <p:spPr>
          <a:xfrm>
            <a:off x="6413566" y="3993119"/>
            <a:ext cx="3413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함수 안에서만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영향력을 갖는 변수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전역보다 지역을 많이 씀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3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04. </a:t>
            </a:r>
            <a:r>
              <a:rPr lang="ko-KR" altLang="en-US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함수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48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Pip 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만들기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가상환경을 왜 만들어야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되는거지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030" y="1191029"/>
            <a:ext cx="1014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*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해당 강의는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</a:rPr>
              <a:t>파이썬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3.6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이상의 버전이 설치되었음을 가정하고 진행합니다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안되신 분들은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링크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에서 설치해주세요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 descr="https://dojang.io/pluginfile.php/14099/mod_page/content/4/04700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10000" r="13650" b="34126"/>
          <a:stretch/>
        </p:blipFill>
        <p:spPr bwMode="auto">
          <a:xfrm>
            <a:off x="2096582" y="2046514"/>
            <a:ext cx="6763657" cy="38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Pip 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 만들기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가상환경을 왜 만들어야 </a:t>
            </a:r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되는거지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5630" y="1220057"/>
            <a:ext cx="1014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*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해당 강의는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</a:rPr>
              <a:t>파이썬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3.6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이상의 버전이 설치되었음을 가정하고 진행합니다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16" y="3389942"/>
            <a:ext cx="3413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맥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sudo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easy_install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 pip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윈도우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easy_install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 pip 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C000"/>
                </a:solidFill>
              </a:rPr>
              <a:t>* </a:t>
            </a:r>
            <a:r>
              <a:rPr lang="ko-KR" altLang="en-US" sz="1400" dirty="0" smtClean="0">
                <a:solidFill>
                  <a:srgbClr val="FFC000"/>
                </a:solidFill>
              </a:rPr>
              <a:t>환경변수에 포함되어있어야 합니다</a:t>
            </a:r>
            <a:r>
              <a:rPr lang="en-US" altLang="ko-KR" sz="1400" dirty="0">
                <a:solidFill>
                  <a:srgbClr val="FFC000"/>
                </a:solidFill>
              </a:rPr>
              <a:t>!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15" y="2242977"/>
            <a:ext cx="5229225" cy="3048000"/>
          </a:xfrm>
          <a:prstGeom prst="rect">
            <a:avLst/>
          </a:prstGeom>
        </p:spPr>
      </p:pic>
      <p:sp>
        <p:nvSpPr>
          <p:cNvPr id="11" name="object 6"/>
          <p:cNvSpPr txBox="1"/>
          <p:nvPr/>
        </p:nvSpPr>
        <p:spPr>
          <a:xfrm>
            <a:off x="1516527" y="2546591"/>
            <a:ext cx="1984477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sz="3200" spc="-3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Pip </a:t>
            </a:r>
            <a:r>
              <a:rPr lang="ko-KR" altLang="en-US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설치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71678" y="6335876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참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고자료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https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://joanyi.tistory.com/27</a:t>
            </a:r>
          </a:p>
        </p:txBody>
      </p:sp>
    </p:spTree>
    <p:extLst>
      <p:ext uri="{BB962C8B-B14F-4D97-AF65-F5344CB8AC3E}">
        <p14:creationId xmlns:p14="http://schemas.microsoft.com/office/powerpoint/2010/main" val="8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개발환경 </a:t>
            </a:r>
            <a:r>
              <a:rPr lang="ko-KR" altLang="en-US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세팅하기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위한 준비 끝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9" y="1530194"/>
            <a:ext cx="4945391" cy="770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94" y="2247005"/>
            <a:ext cx="3696154" cy="1181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559" y="3898275"/>
            <a:ext cx="5306753" cy="1620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739" y="4421534"/>
            <a:ext cx="5271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맥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&gt; source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myvenv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/bin/activate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윈도우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&gt; source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myvenv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/Scripts/activate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844459" y="3507561"/>
            <a:ext cx="3418330" cy="5706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lang="ko-KR" altLang="en-US" sz="2800" spc="-3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 실행</a:t>
            </a:r>
            <a:endParaRPr sz="28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7203" y="2334861"/>
            <a:ext cx="341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python -m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venv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가상환경 명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13" name="object 6"/>
          <p:cNvSpPr txBox="1"/>
          <p:nvPr/>
        </p:nvSpPr>
        <p:spPr>
          <a:xfrm>
            <a:off x="844459" y="1442472"/>
            <a:ext cx="3418330" cy="5706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lang="ko-KR" altLang="en-US" sz="28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가상환경 생성</a:t>
            </a:r>
            <a:endParaRPr sz="28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1959" y="5925078"/>
            <a:ext cx="611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* </a:t>
            </a:r>
            <a:r>
              <a:rPr lang="en-US" altLang="ko-KR" sz="2800" dirty="0" err="1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Django</a:t>
            </a:r>
            <a:r>
              <a:rPr lang="en-US" altLang="ko-KR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개발을 할 때는 꼭 가상환경을 켜고 시작할 것</a:t>
            </a:r>
            <a:r>
              <a:rPr lang="en-US" altLang="ko-KR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</a:t>
            </a:r>
            <a:endParaRPr lang="en-US" altLang="ko-KR" sz="2800" dirty="0">
              <a:solidFill>
                <a:srgbClr val="FFC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개발환경 </a:t>
            </a:r>
            <a:r>
              <a:rPr lang="ko-KR" altLang="en-US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세팅하기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위한 준비 끝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5318" y="2778079"/>
            <a:ext cx="386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pip  install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django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또는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Pip install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django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 ==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특정버전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849562" y="1873307"/>
            <a:ext cx="3418330" cy="5706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lang="ko-KR" altLang="en-US" sz="28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장고 설치</a:t>
            </a:r>
            <a:endParaRPr sz="28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1959" y="5925078"/>
            <a:ext cx="611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* </a:t>
            </a:r>
            <a:r>
              <a:rPr lang="en-US" altLang="ko-KR" sz="2800" dirty="0" err="1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Django</a:t>
            </a:r>
            <a:r>
              <a:rPr lang="en-US" altLang="ko-KR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개발을 할 때는 꼭 가상환경을 켜고 시작할 것</a:t>
            </a:r>
            <a:r>
              <a:rPr lang="en-US" altLang="ko-KR" sz="28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</a:t>
            </a:r>
            <a:endParaRPr lang="en-US" altLang="ko-KR" sz="2800" dirty="0">
              <a:solidFill>
                <a:srgbClr val="FFC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365" y="1031372"/>
            <a:ext cx="5819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호 18"/>
          <p:cNvSpPr/>
          <p:nvPr/>
        </p:nvSpPr>
        <p:spPr>
          <a:xfrm>
            <a:off x="374211" y="2155701"/>
            <a:ext cx="5094514" cy="5094514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214087" y="0"/>
            <a:ext cx="7358743" cy="7358743"/>
          </a:xfrm>
          <a:prstGeom prst="arc">
            <a:avLst>
              <a:gd name="adj1" fmla="val 16200000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2993" y="368440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8356" y="5274129"/>
            <a:ext cx="130628" cy="130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83670" y="2025073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02293" y="1171772"/>
            <a:ext cx="77908" cy="77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59343" y="569120"/>
            <a:ext cx="77908" cy="779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11621" y="4405367"/>
            <a:ext cx="2601600" cy="2601600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1621" y="864233"/>
            <a:ext cx="491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42202" y="1496436"/>
            <a:ext cx="292025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Python </a:t>
            </a: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271221" y="689942"/>
            <a:ext cx="0" cy="248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72830" y="2155701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기초적인 문법을 알아봅시다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32954" y="3187570"/>
            <a:ext cx="445904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pip </a:t>
            </a:r>
            <a:r>
              <a:rPr lang="ko-KR" altLang="en-US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가상환경이란</a:t>
            </a:r>
            <a:r>
              <a:rPr lang="en-US" altLang="ko-KR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28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3582" y="3846835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가상환경을 왜 만들어야 </a:t>
            </a:r>
            <a:r>
              <a:rPr lang="ko-KR" altLang="en-US" sz="1400" dirty="0" err="1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되는거지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76887" y="4780552"/>
            <a:ext cx="4815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개발환경 만들기</a:t>
            </a:r>
            <a:r>
              <a:rPr lang="en-US" altLang="ko-KR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07516" y="5439817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1400" dirty="0" err="1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위한 준비 끝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5629" y="1246741"/>
            <a:ext cx="10292999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prstClr val="white"/>
                </a:solidFill>
                <a:hlinkClick r:id="rId3"/>
              </a:rPr>
              <a:t>https://</a:t>
            </a:r>
            <a:r>
              <a:rPr lang="en-US" altLang="ko-KR" sz="1600" dirty="0" smtClean="0">
                <a:solidFill>
                  <a:prstClr val="white"/>
                </a:solidFill>
                <a:hlinkClick r:id="rId3"/>
              </a:rPr>
              <a:t>drive.google.com/file/d/17J1e82GqNNA8Ye2ZeAHGFwcG53V1D0Jj/view?usp=sharing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 smtClean="0">
                <a:solidFill>
                  <a:prstClr val="white"/>
                </a:solidFill>
              </a:rPr>
              <a:t>파이썬</a:t>
            </a:r>
            <a:r>
              <a:rPr lang="ko-KR" altLang="en-US" sz="1600" dirty="0" smtClean="0">
                <a:solidFill>
                  <a:prstClr val="white"/>
                </a:solidFill>
              </a:rPr>
              <a:t> 기초 </a:t>
            </a:r>
            <a:r>
              <a:rPr lang="en-US" altLang="ko-KR" sz="1600" dirty="0" err="1" smtClean="0">
                <a:solidFill>
                  <a:prstClr val="white"/>
                </a:solidFill>
              </a:rPr>
              <a:t>colab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prstClr val="white"/>
                </a:solidFill>
                <a:hlinkClick r:id="rId4"/>
              </a:rPr>
              <a:t>https://</a:t>
            </a:r>
            <a:r>
              <a:rPr lang="en-US" altLang="ko-KR" sz="1600" dirty="0" smtClean="0">
                <a:solidFill>
                  <a:prstClr val="white"/>
                </a:solidFill>
                <a:hlinkClick r:id="rId4"/>
              </a:rPr>
              <a:t>www.notion.so/adccc1ec978f4893929ea5379a6894ec?v=2fe4eb6dcf9e42518cca401e998538db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 smtClean="0">
                <a:solidFill>
                  <a:prstClr val="white"/>
                </a:solidFill>
              </a:rPr>
              <a:t>멋사</a:t>
            </a:r>
            <a:r>
              <a:rPr lang="ko-KR" altLang="en-US" sz="1600" dirty="0" smtClean="0">
                <a:solidFill>
                  <a:prstClr val="white"/>
                </a:solidFill>
              </a:rPr>
              <a:t> 라이브러리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파이썬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함께보면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좋은 자료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구글링은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나의 힘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66663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Python 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기초적인 문법을 알아봅시다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lcome to Python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17" y="2965788"/>
            <a:ext cx="4836392" cy="13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6p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7" y="1262600"/>
            <a:ext cx="5801869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GitHub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40" y="1243127"/>
            <a:ext cx="4605344" cy="220604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900286" y="2043879"/>
            <a:ext cx="510139" cy="63526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67" y="4235116"/>
            <a:ext cx="4701490" cy="224548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8497503" y="3524508"/>
            <a:ext cx="510139" cy="63526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" r="2486" b="2122"/>
          <a:stretch/>
        </p:blipFill>
        <p:spPr>
          <a:xfrm>
            <a:off x="986636" y="1230179"/>
            <a:ext cx="4612059" cy="48818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900" y="6238346"/>
            <a:ext cx="532867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rgbClr val="FFC000"/>
                </a:solidFill>
              </a:rPr>
              <a:t>실습 코드는 </a:t>
            </a:r>
            <a:r>
              <a:rPr lang="en-US" altLang="ko-KR" dirty="0" err="1" smtClean="0">
                <a:solidFill>
                  <a:srgbClr val="FFC000"/>
                </a:solidFill>
              </a:rPr>
              <a:t>colab</a:t>
            </a:r>
            <a:r>
              <a:rPr lang="ko-KR" altLang="en-US" dirty="0" smtClean="0">
                <a:solidFill>
                  <a:srgbClr val="FFC000"/>
                </a:solidFill>
              </a:rPr>
              <a:t>에 전부 올라와있습니다</a:t>
            </a:r>
            <a:r>
              <a:rPr lang="en-US" altLang="ko-KR" dirty="0" smtClean="0">
                <a:solidFill>
                  <a:srgbClr val="FFC000"/>
                </a:solidFill>
              </a:rPr>
              <a:t>!  &gt; </a:t>
            </a:r>
            <a:r>
              <a:rPr lang="ko-KR" altLang="en-US" dirty="0" smtClean="0">
                <a:solidFill>
                  <a:schemeClr val="bg1"/>
                </a:solidFill>
                <a:hlinkClick r:id="rId6"/>
              </a:rPr>
              <a:t>링크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145296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01. </a:t>
            </a:r>
            <a:r>
              <a:rPr lang="ko-KR" altLang="en-US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입출력</a:t>
            </a:r>
            <a:endParaRPr sz="3200" dirty="0">
              <a:latin typeface="+mj-ea"/>
              <a:ea typeface="+mj-ea"/>
              <a:cs typeface="Noto Sans CJK JP Medium"/>
            </a:endParaRPr>
          </a:p>
          <a:p>
            <a:pPr marL="457200" indent="-457200">
              <a:lnSpc>
                <a:spcPct val="100000"/>
              </a:lnSpc>
              <a:spcBef>
                <a:spcPts val="810"/>
              </a:spcBef>
              <a:buFont typeface="Wingdings" panose="05000000000000000000" pitchFamily="2" charset="2"/>
              <a:buChar char="ü"/>
            </a:pPr>
            <a:r>
              <a:rPr lang="en-US" sz="2000" spc="-10" dirty="0" smtClean="0">
                <a:solidFill>
                  <a:srgbClr val="FFFFFF"/>
                </a:solidFill>
                <a:cs typeface="Noto Sans CJK JP Regular"/>
              </a:rPr>
              <a:t>Print() : </a:t>
            </a:r>
            <a:r>
              <a:rPr lang="ko-KR" altLang="en-US" sz="2000" spc="-10" dirty="0" smtClean="0">
                <a:solidFill>
                  <a:srgbClr val="FFFFFF"/>
                </a:solidFill>
                <a:cs typeface="Noto Sans CJK JP Regular"/>
              </a:rPr>
              <a:t>화면에 출력을 해주는 출력함수</a:t>
            </a:r>
            <a:r>
              <a:rPr lang="en-US" altLang="ko-KR" sz="2000" spc="-10" dirty="0" smtClean="0">
                <a:solidFill>
                  <a:srgbClr val="FFFFFF"/>
                </a:solidFill>
                <a:cs typeface="Noto Sans CJK JP Regular"/>
              </a:rPr>
              <a:t>.</a:t>
            </a:r>
            <a:endParaRPr lang="en-US" altLang="ko-KR" sz="2000" spc="-10" dirty="0">
              <a:solidFill>
                <a:srgbClr val="FFFFFF"/>
              </a:solidFill>
              <a:cs typeface="Noto Sans CJK JP Regular"/>
            </a:endParaRPr>
          </a:p>
          <a:p>
            <a:pPr marL="457200" indent="-457200">
              <a:lnSpc>
                <a:spcPct val="100000"/>
              </a:lnSpc>
              <a:spcBef>
                <a:spcPts val="810"/>
              </a:spcBef>
              <a:buFont typeface="Wingdings" panose="05000000000000000000" pitchFamily="2" charset="2"/>
              <a:buChar char="ü"/>
            </a:pPr>
            <a:r>
              <a:rPr lang="en-US" altLang="ko-KR" sz="2000" spc="-10" dirty="0" smtClean="0">
                <a:solidFill>
                  <a:srgbClr val="FFFFFF"/>
                </a:solidFill>
                <a:cs typeface="Noto Sans CJK JP Regular"/>
              </a:rPr>
              <a:t>Input(): </a:t>
            </a:r>
            <a:r>
              <a:rPr lang="ko-KR" altLang="en-US" sz="2000" spc="-10" dirty="0" smtClean="0">
                <a:solidFill>
                  <a:srgbClr val="FFFFFF"/>
                </a:solidFill>
                <a:cs typeface="Noto Sans CJK JP Regular"/>
              </a:rPr>
              <a:t>화면에 입력을 해주는 입력함수</a:t>
            </a:r>
            <a:r>
              <a:rPr lang="en-US" altLang="ko-KR" sz="2000" spc="-10" dirty="0" smtClean="0">
                <a:solidFill>
                  <a:srgbClr val="FFFFFF"/>
                </a:solidFill>
                <a:cs typeface="Noto Sans CJK JP Regular"/>
              </a:rPr>
              <a:t>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5" t="3851" r="25530" b="85177"/>
          <a:stretch/>
        </p:blipFill>
        <p:spPr bwMode="auto">
          <a:xfrm>
            <a:off x="2206093" y="3440238"/>
            <a:ext cx="3312391" cy="121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5" t="79074" r="31391" b="14815"/>
          <a:stretch/>
        </p:blipFill>
        <p:spPr bwMode="auto">
          <a:xfrm>
            <a:off x="6671814" y="3440238"/>
            <a:ext cx="3370544" cy="123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>
            <a:off x="5749912" y="4046276"/>
            <a:ext cx="706566" cy="0"/>
          </a:xfrm>
          <a:prstGeom prst="straightConnector1">
            <a:avLst/>
          </a:prstGeom>
          <a:ln w="57150">
            <a:solidFill>
              <a:srgbClr val="FF78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749912" y="5673281"/>
            <a:ext cx="706566" cy="0"/>
          </a:xfrm>
          <a:prstGeom prst="straightConnector1">
            <a:avLst/>
          </a:prstGeom>
          <a:ln w="57150">
            <a:solidFill>
              <a:srgbClr val="FF78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4" t="7615" r="25443" b="85647"/>
          <a:stretch/>
        </p:blipFill>
        <p:spPr bwMode="auto">
          <a:xfrm>
            <a:off x="1003275" y="5130267"/>
            <a:ext cx="4535619" cy="11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7" t="79329" r="29335" b="14769"/>
          <a:stretch/>
        </p:blipFill>
        <p:spPr bwMode="auto">
          <a:xfrm>
            <a:off x="6671814" y="5130267"/>
            <a:ext cx="3947384" cy="11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7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02.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자료형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3" t="26858" r="32742" b="24720"/>
          <a:stretch/>
        </p:blipFill>
        <p:spPr bwMode="auto">
          <a:xfrm>
            <a:off x="343125" y="2610649"/>
            <a:ext cx="6062379" cy="4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2" t="24889" r="19083" b="22889"/>
          <a:stretch/>
        </p:blipFill>
        <p:spPr bwMode="auto">
          <a:xfrm>
            <a:off x="5814794" y="1634324"/>
            <a:ext cx="3696525" cy="238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9329825" y="2033145"/>
            <a:ext cx="706566" cy="0"/>
          </a:xfrm>
          <a:prstGeom prst="straightConnector1">
            <a:avLst/>
          </a:prstGeom>
          <a:ln w="57150">
            <a:solidFill>
              <a:srgbClr val="FF78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9329825" y="3508915"/>
            <a:ext cx="706566" cy="0"/>
          </a:xfrm>
          <a:prstGeom prst="straightConnector1">
            <a:avLst/>
          </a:prstGeom>
          <a:ln w="57150">
            <a:solidFill>
              <a:srgbClr val="FF78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07516" y="1800410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7516" y="3276180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 :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5" t="77185" r="23465" b="14552"/>
          <a:stretch/>
        </p:blipFill>
        <p:spPr bwMode="auto">
          <a:xfrm>
            <a:off x="8351749" y="4422053"/>
            <a:ext cx="3369283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타원 19"/>
          <p:cNvSpPr/>
          <p:nvPr/>
        </p:nvSpPr>
        <p:spPr>
          <a:xfrm>
            <a:off x="8980205" y="4975947"/>
            <a:ext cx="380163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439868" y="4975947"/>
            <a:ext cx="515677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02.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자료형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7" name="사각형: 둥근 모서리 26">
            <a:extLst>
              <a:ext uri="{FF2B5EF4-FFF2-40B4-BE49-F238E27FC236}">
                <a16:creationId xmlns="" xmlns:a16="http://schemas.microsoft.com/office/drawing/2014/main" id="{05A2A6D4-F810-4BB3-8119-A2FB3EC475CF}"/>
              </a:ext>
            </a:extLst>
          </p:cNvPr>
          <p:cNvSpPr/>
          <p:nvPr/>
        </p:nvSpPr>
        <p:spPr>
          <a:xfrm>
            <a:off x="1058779" y="2453469"/>
            <a:ext cx="1600731" cy="60667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508247-EA5B-466E-8BFE-99D5772A6BD1}"/>
              </a:ext>
            </a:extLst>
          </p:cNvPr>
          <p:cNvSpPr txBox="1"/>
          <p:nvPr/>
        </p:nvSpPr>
        <p:spPr>
          <a:xfrm>
            <a:off x="2963902" y="2522535"/>
            <a:ext cx="701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변할 수도 있는 데이터들을 나란히 묶어주는 자료형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사각형: 둥근 모서리 15">
            <a:extLst>
              <a:ext uri="{FF2B5EF4-FFF2-40B4-BE49-F238E27FC236}">
                <a16:creationId xmlns="" xmlns:a16="http://schemas.microsoft.com/office/drawing/2014/main" id="{8106ED85-2658-41D4-BD67-8F61B606D0B5}"/>
              </a:ext>
            </a:extLst>
          </p:cNvPr>
          <p:cNvSpPr/>
          <p:nvPr/>
        </p:nvSpPr>
        <p:spPr>
          <a:xfrm>
            <a:off x="670329" y="3468514"/>
            <a:ext cx="1956150" cy="48090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리스트의 곱셈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19">
            <a:extLst>
              <a:ext uri="{FF2B5EF4-FFF2-40B4-BE49-F238E27FC236}">
                <a16:creationId xmlns="" xmlns:a16="http://schemas.microsoft.com/office/drawing/2014/main" id="{8A191705-5B3E-4F45-B7F1-78E94BBE877A}"/>
              </a:ext>
            </a:extLst>
          </p:cNvPr>
          <p:cNvSpPr/>
          <p:nvPr/>
        </p:nvSpPr>
        <p:spPr>
          <a:xfrm>
            <a:off x="670329" y="4178026"/>
            <a:ext cx="1956150" cy="48090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리스트의 덧셈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20">
            <a:extLst>
              <a:ext uri="{FF2B5EF4-FFF2-40B4-BE49-F238E27FC236}">
                <a16:creationId xmlns="" xmlns:a16="http://schemas.microsoft.com/office/drawing/2014/main" id="{8A7A1F6E-2862-4591-8385-8690E8E408B5}"/>
              </a:ext>
            </a:extLst>
          </p:cNvPr>
          <p:cNvSpPr/>
          <p:nvPr/>
        </p:nvSpPr>
        <p:spPr>
          <a:xfrm>
            <a:off x="489994" y="4868013"/>
            <a:ext cx="2169516" cy="48090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리스트의 인덱싱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F7F4F45-9BFC-4883-B855-B55198D9AA77}"/>
              </a:ext>
            </a:extLst>
          </p:cNvPr>
          <p:cNvSpPr txBox="1"/>
          <p:nvPr/>
        </p:nvSpPr>
        <p:spPr>
          <a:xfrm>
            <a:off x="2882012" y="34787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[1,2,3] * 3 :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리스트를 </a:t>
            </a:r>
            <a:r>
              <a:rPr lang="ko-KR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해서 출력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289CB00-B865-410C-8E00-F3200D6402B7}"/>
              </a:ext>
            </a:extLst>
          </p:cNvPr>
          <p:cNvSpPr txBox="1"/>
          <p:nvPr/>
        </p:nvSpPr>
        <p:spPr>
          <a:xfrm>
            <a:off x="2882012" y="418298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[1,2,3] + [4,5,6] :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리스트를 </a:t>
            </a:r>
            <a:r>
              <a:rPr lang="ko-KR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합쳐서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0E5840B-DA21-438A-A06A-E5AC1CC929A4}"/>
              </a:ext>
            </a:extLst>
          </p:cNvPr>
          <p:cNvSpPr txBox="1"/>
          <p:nvPr/>
        </p:nvSpPr>
        <p:spPr>
          <a:xfrm>
            <a:off x="2953203" y="48680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 = [1,2,3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],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list[0]==1  :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인덱스 </a:t>
            </a:r>
            <a:r>
              <a:rPr lang="ko-KR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찾아서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7A1292-519D-4271-9D19-AE51CF7C9A42}"/>
              </a:ext>
            </a:extLst>
          </p:cNvPr>
          <p:cNvSpPr txBox="1"/>
          <p:nvPr/>
        </p:nvSpPr>
        <p:spPr>
          <a:xfrm>
            <a:off x="2953203" y="554937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 = [1,2,3] : list[0:2]==[1,2]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list[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x;y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: x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인덱스부터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y-1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인덱스까지 출력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1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02.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자료형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866F419-36C6-4740-B4DE-C1F695BDA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79" y="3475327"/>
            <a:ext cx="8893462" cy="554952"/>
          </a:xfrm>
          <a:prstGeom prst="rect">
            <a:avLst/>
          </a:prstGeom>
        </p:spPr>
      </p:pic>
      <p:sp>
        <p:nvSpPr>
          <p:cNvPr id="10" name="사각형: 둥근 모서리 26">
            <a:extLst>
              <a:ext uri="{FF2B5EF4-FFF2-40B4-BE49-F238E27FC236}">
                <a16:creationId xmlns="" xmlns:a16="http://schemas.microsoft.com/office/drawing/2014/main" id="{05A2A6D4-F810-4BB3-8119-A2FB3EC475CF}"/>
              </a:ext>
            </a:extLst>
          </p:cNvPr>
          <p:cNvSpPr/>
          <p:nvPr/>
        </p:nvSpPr>
        <p:spPr>
          <a:xfrm>
            <a:off x="1058779" y="2453469"/>
            <a:ext cx="1600731" cy="60667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F508247-EA5B-466E-8BFE-99D5772A6BD1}"/>
              </a:ext>
            </a:extLst>
          </p:cNvPr>
          <p:cNvSpPr txBox="1"/>
          <p:nvPr/>
        </p:nvSpPr>
        <p:spPr>
          <a:xfrm>
            <a:off x="2947860" y="2332409"/>
            <a:ext cx="89393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대응대는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관계의 데이터를 나타내는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ko-KR" alt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한쌍으로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갖는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12" name="사각형: 둥근 모서리 15">
            <a:extLst>
              <a:ext uri="{FF2B5EF4-FFF2-40B4-BE49-F238E27FC236}">
                <a16:creationId xmlns="" xmlns:a16="http://schemas.microsoft.com/office/drawing/2014/main" id="{8106ED85-2658-41D4-BD67-8F61B606D0B5}"/>
              </a:ext>
            </a:extLst>
          </p:cNvPr>
          <p:cNvSpPr/>
          <p:nvPr/>
        </p:nvSpPr>
        <p:spPr>
          <a:xfrm>
            <a:off x="991710" y="4342200"/>
            <a:ext cx="1956150" cy="48090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F7F4F45-9BFC-4883-B855-B55198D9AA77}"/>
              </a:ext>
            </a:extLst>
          </p:cNvPr>
          <p:cNvSpPr txBox="1"/>
          <p:nvPr/>
        </p:nvSpPr>
        <p:spPr>
          <a:xfrm>
            <a:off x="3203393" y="43524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dics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[‘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대한민국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’] == ‘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＇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사각형: 둥근 모서리 15">
            <a:extLst>
              <a:ext uri="{FF2B5EF4-FFF2-40B4-BE49-F238E27FC236}">
                <a16:creationId xmlns="" xmlns:a16="http://schemas.microsoft.com/office/drawing/2014/main" id="{8106ED85-2658-41D4-BD67-8F61B606D0B5}"/>
              </a:ext>
            </a:extLst>
          </p:cNvPr>
          <p:cNvSpPr/>
          <p:nvPr/>
        </p:nvSpPr>
        <p:spPr>
          <a:xfrm>
            <a:off x="991710" y="5158973"/>
            <a:ext cx="1956150" cy="48090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내장함수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F7F4F45-9BFC-4883-B855-B55198D9AA77}"/>
              </a:ext>
            </a:extLst>
          </p:cNvPr>
          <p:cNvSpPr txBox="1"/>
          <p:nvPr/>
        </p:nvSpPr>
        <p:spPr>
          <a:xfrm>
            <a:off x="3203393" y="5169227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disc[key] = value → 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하나의 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key, value 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쌍 추가</a:t>
            </a:r>
            <a:endParaRPr lang="en-US" altLang="ko-KR" sz="2000" b="1" dirty="0" smtClean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disc.get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(key) → key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 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얻는 내장함수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기초문법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모든 개발자들은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깃헙을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사용하나요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6"/>
          <p:cNvSpPr txBox="1"/>
          <p:nvPr/>
        </p:nvSpPr>
        <p:spPr>
          <a:xfrm>
            <a:off x="410380" y="1509324"/>
            <a:ext cx="6680231" cy="63222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r>
              <a:rPr lang="en-US" altLang="ko-KR" sz="3200" spc="-30" dirty="0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02. </a:t>
            </a:r>
            <a:r>
              <a:rPr lang="ko-KR" altLang="en-US" sz="3200" spc="-30" dirty="0" err="1" smtClean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자료형</a:t>
            </a:r>
            <a:endParaRPr sz="3200" dirty="0">
              <a:latin typeface="+mj-ea"/>
              <a:ea typeface="+mj-ea"/>
              <a:cs typeface="Noto Sans CJK JP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126" y="2667498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튜플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사각형: 둥근 모서리 26">
            <a:extLst>
              <a:ext uri="{FF2B5EF4-FFF2-40B4-BE49-F238E27FC236}">
                <a16:creationId xmlns="" xmlns:a16="http://schemas.microsoft.com/office/drawing/2014/main" id="{05A2A6D4-F810-4BB3-8119-A2FB3EC475CF}"/>
              </a:ext>
            </a:extLst>
          </p:cNvPr>
          <p:cNvSpPr/>
          <p:nvPr/>
        </p:nvSpPr>
        <p:spPr>
          <a:xfrm>
            <a:off x="1058779" y="2453469"/>
            <a:ext cx="1600731" cy="60667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F508247-EA5B-466E-8BFE-99D5772A6BD1}"/>
              </a:ext>
            </a:extLst>
          </p:cNvPr>
          <p:cNvSpPr txBox="1"/>
          <p:nvPr/>
        </p:nvSpPr>
        <p:spPr>
          <a:xfrm>
            <a:off x="2766794" y="2509457"/>
            <a:ext cx="8939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변할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없는 데이터들을 나란히 묶어주는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사각형: 둥근 모서리 20">
            <a:extLst>
              <a:ext uri="{FF2B5EF4-FFF2-40B4-BE49-F238E27FC236}">
                <a16:creationId xmlns="" xmlns:a16="http://schemas.microsoft.com/office/drawing/2014/main" id="{8A7A1F6E-2862-4591-8385-8690E8E408B5}"/>
              </a:ext>
            </a:extLst>
          </p:cNvPr>
          <p:cNvSpPr/>
          <p:nvPr/>
        </p:nvSpPr>
        <p:spPr>
          <a:xfrm>
            <a:off x="505630" y="3428048"/>
            <a:ext cx="2169516" cy="48090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0E5840B-DA21-438A-A06A-E5AC1CC929A4}"/>
              </a:ext>
            </a:extLst>
          </p:cNvPr>
          <p:cNvSpPr txBox="1"/>
          <p:nvPr/>
        </p:nvSpPr>
        <p:spPr>
          <a:xfrm>
            <a:off x="2888628" y="34548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리스트는 대괄호로 작성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튜플은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소괄호로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7A1292-519D-4271-9D19-AE51CF7C9A42}"/>
              </a:ext>
            </a:extLst>
          </p:cNvPr>
          <p:cNvSpPr txBox="1"/>
          <p:nvPr/>
        </p:nvSpPr>
        <p:spPr>
          <a:xfrm>
            <a:off x="2888628" y="40668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list[1] = 10 → list = [1, 10, 3] (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 가능 </a:t>
            </a:r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tuple[1] = 10 → tuple = error (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 불가 </a:t>
            </a:r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18" name="사각형: 둥근 모서리 15">
            <a:extLst>
              <a:ext uri="{FF2B5EF4-FFF2-40B4-BE49-F238E27FC236}">
                <a16:creationId xmlns="" xmlns:a16="http://schemas.microsoft.com/office/drawing/2014/main" id="{8106ED85-2658-41D4-BD67-8F61B606D0B5}"/>
              </a:ext>
            </a:extLst>
          </p:cNvPr>
          <p:cNvSpPr/>
          <p:nvPr/>
        </p:nvSpPr>
        <p:spPr>
          <a:xfrm>
            <a:off x="703360" y="5190138"/>
            <a:ext cx="1956150" cy="48090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0E5840B-DA21-438A-A06A-E5AC1CC929A4}"/>
              </a:ext>
            </a:extLst>
          </p:cNvPr>
          <p:cNvSpPr txBox="1"/>
          <p:nvPr/>
        </p:nvSpPr>
        <p:spPr>
          <a:xfrm>
            <a:off x="2888628" y="5190138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리스트와 </a:t>
            </a:r>
            <a:r>
              <a:rPr lang="ko-KR" alt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동일</a:t>
            </a:r>
            <a:r>
              <a:rPr lang="en-US" altLang="ko-KR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덧셈은 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곱셈은 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진행함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3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917</Words>
  <Application>Microsoft Office PowerPoint</Application>
  <PresentationFormat>와이드스크린</PresentationFormat>
  <Paragraphs>236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나눔스퀘어라운드 Bold</vt:lpstr>
      <vt:lpstr>나눔스퀘어</vt:lpstr>
      <vt:lpstr>210 맨발의청춘 R</vt:lpstr>
      <vt:lpstr>맑은 고딕</vt:lpstr>
      <vt:lpstr>나눔스퀘어_ac Bold</vt:lpstr>
      <vt:lpstr>나눔스퀘어 Bold</vt:lpstr>
      <vt:lpstr>경기천년제목 Light</vt:lpstr>
      <vt:lpstr>Noto Sans CJK JP Medium</vt:lpstr>
      <vt:lpstr>경기천년제목 Bold</vt:lpstr>
      <vt:lpstr>Arial</vt:lpstr>
      <vt:lpstr>tvN 즐거운이야기 Bold</vt:lpstr>
      <vt:lpstr>Wingdings</vt:lpstr>
      <vt:lpstr>Noto Sans CJK JP Regular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민정</dc:creator>
  <cp:lastModifiedBy>남 민정</cp:lastModifiedBy>
  <cp:revision>34</cp:revision>
  <dcterms:created xsi:type="dcterms:W3CDTF">2021-03-10T17:56:48Z</dcterms:created>
  <dcterms:modified xsi:type="dcterms:W3CDTF">2021-03-29T16:54:04Z</dcterms:modified>
</cp:coreProperties>
</file>