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67" r:id="rId2"/>
    <p:sldId id="258" r:id="rId3"/>
    <p:sldId id="26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210 맨발의청춘 R" panose="02020603020101020101" pitchFamily="18" charset="-127"/>
      <p:regular r:id="rId20"/>
    </p:embeddedFont>
    <p:embeddedFont>
      <p:font typeface="경기천년제목 Bold" panose="02020603020101020101" pitchFamily="18" charset="-127"/>
      <p:bold r:id="rId21"/>
    </p:embeddedFont>
    <p:embeddedFont>
      <p:font typeface="경기천년제목 Light" panose="02020603020101020101" pitchFamily="18" charset="-127"/>
      <p:regular r:id="rId22"/>
    </p:embeddedFont>
    <p:embeddedFont>
      <p:font typeface="나눔스퀘어" panose="020B0600000101010101" pitchFamily="34" charset="-127"/>
      <p:regular r:id="rId23"/>
    </p:embeddedFont>
    <p:embeddedFont>
      <p:font typeface="나눔스퀘어 Bold" panose="020B0600000101010101" pitchFamily="34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8" autoAdjust="0"/>
    <p:restoredTop sz="85564" autoAdjust="0"/>
  </p:normalViewPr>
  <p:slideViewPr>
    <p:cSldViewPr snapToGrid="0">
      <p:cViewPr varScale="1">
        <p:scale>
          <a:sx n="126" d="100"/>
          <a:sy n="126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A953-5245-4423-90A8-F4E37C400C90}" type="datetimeFigureOut">
              <a:rPr lang="ko-KR" altLang="en-US" smtClean="0"/>
              <a:t>2021. 5. 10.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A7D2-B24A-4555-8018-A635C5687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0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CB4DC-7EAC-4620-A24D-58EEE478D58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81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59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5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7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6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31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9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5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8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05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4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7AFD-A6A3-4828-8859-5BAAA42552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57C-4D5E-487B-823D-8B1F31015C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763-9038-4C6B-9FB8-A07DAAFC4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486A-ACA5-4B84-AB09-065D4F2538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2494" y="6464467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D350-121F-48CA-8EBD-26D0E47AF4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4FC0-F74D-4786-8F8B-9B02CDBD8A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D7F1-1681-4B30-97D2-6D9DF107989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790C-96A7-4592-BD58-9C7E34D0695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4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2AC9-1C42-4078-8ED7-F7A6E28471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028A-D5F2-4EEB-90F7-66C376355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1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D4B4-47CC-42F6-8C54-F7431F33BE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2A2-35E4-4246-96F6-A282D9D30FD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bot.eff.org/abou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ertbot.eff.org/lets-encrypt/ubuntubionic-ngin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flipH="1">
            <a:off x="7053296" y="2089865"/>
            <a:ext cx="5094514" cy="5094514"/>
            <a:chOff x="374211" y="2155701"/>
            <a:chExt cx="5094514" cy="5094514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11621" y="864233"/>
            <a:ext cx="732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HTTPS</a:t>
            </a:r>
            <a:r>
              <a:rPr lang="ko-KR" altLang="en-US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적용하기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44049" y="2691931"/>
            <a:ext cx="2034531" cy="2616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멋쟁이사자처럼 </a:t>
            </a:r>
            <a:r>
              <a:rPr lang="en-US" altLang="ko-KR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</a:t>
            </a:r>
            <a:r>
              <a:rPr lang="en-US" altLang="ko-KR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</a:t>
            </a:r>
            <a:r>
              <a:rPr lang="ko-KR" altLang="en-US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주차 세션</a:t>
            </a:r>
            <a:r>
              <a:rPr lang="en-US" altLang="ko-KR" sz="1100" dirty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ko-KR" altLang="en-US" sz="3600" dirty="0">
              <a:solidFill>
                <a:srgbClr val="21262A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4790" y="3026913"/>
            <a:ext cx="4918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멋사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2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이정재</a:t>
            </a:r>
          </a:p>
        </p:txBody>
      </p:sp>
      <p:pic>
        <p:nvPicPr>
          <p:cNvPr id="1026" name="Picture 2" descr="멋쟁이사자처럼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22" r="99893">
                        <a14:foregroundMark x1="26073" y1="12887" x2="26073" y2="12887"/>
                        <a14:backgroundMark x1="15880" y1="7807" x2="7296" y2="18835"/>
                        <a14:backgroundMark x1="4721" y1="74721" x2="7189" y2="84139"/>
                        <a14:backgroundMark x1="95279" y1="80297" x2="90236" y2="90211"/>
                        <a14:backgroundMark x1="85837" y1="11152" x2="90987" y2="198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931" y="3964058"/>
            <a:ext cx="3301879" cy="28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9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웹서버 트렌드</a:t>
            </a:r>
            <a:endParaRPr lang="en-US" altLang="ko-KR" sz="3600" dirty="0">
              <a:solidFill>
                <a:schemeClr val="accent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Compiling and Installing NGINX from Source | by Abdurrahim Yıldırım | Medium">
            <a:extLst>
              <a:ext uri="{FF2B5EF4-FFF2-40B4-BE49-F238E27FC236}">
                <a16:creationId xmlns:a16="http://schemas.microsoft.com/office/drawing/2014/main" id="{AD3D21E0-91BF-7742-8E21-54862432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1870"/>
            <a:ext cx="11252200" cy="53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Nginx </a:t>
            </a:r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설치 및 동작 확인</a:t>
            </a: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BCC3F-7170-4C43-941A-6C566459D58B}"/>
              </a:ext>
            </a:extLst>
          </p:cNvPr>
          <p:cNvSpPr/>
          <p:nvPr/>
        </p:nvSpPr>
        <p:spPr>
          <a:xfrm>
            <a:off x="410380" y="1449367"/>
            <a:ext cx="75423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  <a:latin typeface="+mj-ea"/>
                <a:ea typeface="+mj-ea"/>
              </a:rPr>
              <a:t>설치 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sudo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 apt-get install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nginx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</a:p>
          <a:p>
            <a:endParaRPr lang="en-US" altLang="ko-KR" sz="32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chemeClr val="accent4"/>
                </a:solidFill>
                <a:latin typeface="+mj-ea"/>
                <a:ea typeface="+mj-ea"/>
              </a:rPr>
              <a:t>설치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accent4"/>
                </a:solidFill>
                <a:latin typeface="+mj-ea"/>
                <a:ea typeface="+mj-ea"/>
              </a:rPr>
              <a:t>위치 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- /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etc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nginx</a:t>
            </a:r>
            <a:endParaRPr lang="en-US" altLang="ko-KR" sz="32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sz="32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chemeClr val="accent4"/>
                </a:solidFill>
                <a:latin typeface="+mj-ea"/>
                <a:ea typeface="+mj-ea"/>
              </a:rPr>
              <a:t>실행 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sudo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systemctl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 start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nginx</a:t>
            </a:r>
            <a:endParaRPr lang="en-US" altLang="ko-KR" sz="32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sz="32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chemeClr val="accent4"/>
                </a:solidFill>
                <a:latin typeface="+mj-ea"/>
                <a:ea typeface="+mj-ea"/>
              </a:rPr>
              <a:t>상태 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sudo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systemctl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 status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nginx</a:t>
            </a:r>
            <a:endParaRPr lang="en-US" altLang="ko-KR" sz="32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sz="32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chemeClr val="accent4"/>
                </a:solidFill>
                <a:latin typeface="+mj-ea"/>
                <a:ea typeface="+mj-ea"/>
              </a:rPr>
              <a:t>중지 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sudo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systemctl</a:t>
            </a:r>
            <a:r>
              <a:rPr lang="en-US" altLang="ko-KR" sz="3200" b="1" dirty="0">
                <a:solidFill>
                  <a:schemeClr val="accent4"/>
                </a:solidFill>
                <a:latin typeface="+mj-ea"/>
                <a:ea typeface="+mj-ea"/>
              </a:rPr>
              <a:t> stop </a:t>
            </a:r>
            <a:r>
              <a:rPr lang="en-US" altLang="ko-KR" sz="3200" b="1" dirty="0" err="1">
                <a:solidFill>
                  <a:schemeClr val="accent4"/>
                </a:solidFill>
                <a:latin typeface="+mj-ea"/>
                <a:ea typeface="+mj-ea"/>
              </a:rPr>
              <a:t>nginx</a:t>
            </a:r>
            <a:endParaRPr lang="en-US" altLang="ko-KR" sz="3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662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Public </a:t>
            </a:r>
            <a:r>
              <a:rPr lang="en" altLang="ko-Kore-KR" sz="3600" dirty="0" err="1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ip</a:t>
            </a:r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도메인 연결 </a:t>
            </a:r>
            <a:r>
              <a:rPr lang="en-US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en" altLang="ko-Kore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Route53</a:t>
            </a: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A58F535-A6F9-F348-9770-929BDA4BA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0" y="1028324"/>
            <a:ext cx="11406965" cy="5118476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4B93A1FF-0716-A743-9724-582A2358EAF5}"/>
              </a:ext>
            </a:extLst>
          </p:cNvPr>
          <p:cNvCxnSpPr/>
          <p:nvPr/>
        </p:nvCxnSpPr>
        <p:spPr>
          <a:xfrm>
            <a:off x="904240" y="6065520"/>
            <a:ext cx="5394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2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Nginx - </a:t>
            </a:r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리버스프록시</a:t>
            </a: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 descr="Nginx를 사용하여 프록시 서버 만들기">
            <a:extLst>
              <a:ext uri="{FF2B5EF4-FFF2-40B4-BE49-F238E27FC236}">
                <a16:creationId xmlns:a16="http://schemas.microsoft.com/office/drawing/2014/main" id="{65287E60-ECA9-CD4E-9878-254F0F9D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74" y="1087164"/>
            <a:ext cx="9233852" cy="537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2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Nginx </a:t>
            </a:r>
            <a:r>
              <a:rPr lang="ko-KR" altLang="en-US" sz="3600" dirty="0" err="1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리버스</a:t>
            </a:r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프록시 설정</a:t>
            </a: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01721A-38E3-9448-B06B-6DBC32FD6863}"/>
              </a:ext>
            </a:extLst>
          </p:cNvPr>
          <p:cNvSpPr/>
          <p:nvPr/>
        </p:nvSpPr>
        <p:spPr>
          <a:xfrm>
            <a:off x="410380" y="931207"/>
            <a:ext cx="11100899" cy="557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accent4"/>
                </a:solidFill>
                <a:latin typeface="+mj-ea"/>
                <a:ea typeface="+mj-ea"/>
              </a:rPr>
              <a:t>설정 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nginx.conf</a:t>
            </a:r>
            <a:endParaRPr lang="en-US" altLang="ko-KR" sz="25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accent4"/>
                </a:solidFill>
                <a:latin typeface="+mj-ea"/>
                <a:ea typeface="+mj-ea"/>
              </a:rPr>
              <a:t>사용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2500" b="1" dirty="0">
                <a:solidFill>
                  <a:schemeClr val="accent4"/>
                </a:solidFill>
                <a:latin typeface="+mj-ea"/>
                <a:ea typeface="+mj-ea"/>
              </a:rPr>
              <a:t>가능한 사이트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- /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etc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nginx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/sites-available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accent4"/>
                </a:solidFill>
                <a:latin typeface="+mj-ea"/>
                <a:ea typeface="+mj-ea"/>
              </a:rPr>
              <a:t>사용 중인 사이트 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- /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etc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nginx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/sites-enabled/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accent4"/>
                </a:solidFill>
                <a:latin typeface="+mj-ea"/>
                <a:ea typeface="+mj-ea"/>
              </a:rPr>
              <a:t>설정 방법 </a:t>
            </a:r>
            <a:endParaRPr lang="en-US" altLang="ko-KR" sz="25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sites-available </a:t>
            </a:r>
            <a:r>
              <a:rPr lang="ko-KR" altLang="en-US" sz="2500" b="1" dirty="0">
                <a:solidFill>
                  <a:schemeClr val="accent4"/>
                </a:solidFill>
                <a:latin typeface="+mj-ea"/>
                <a:ea typeface="+mj-ea"/>
              </a:rPr>
              <a:t>에서 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config</a:t>
            </a:r>
            <a:r>
              <a:rPr lang="ko-KR" altLang="en-US" sz="2500" b="1" dirty="0">
                <a:solidFill>
                  <a:schemeClr val="accent4"/>
                </a:solidFill>
                <a:latin typeface="+mj-ea"/>
                <a:ea typeface="+mj-ea"/>
              </a:rPr>
              <a:t> 작성</a:t>
            </a:r>
            <a:endParaRPr lang="en-US" altLang="ko-KR" sz="25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" altLang="ko-Kore-KR" sz="1500" b="1" dirty="0">
                <a:solidFill>
                  <a:schemeClr val="bg1"/>
                </a:solidFill>
                <a:latin typeface="+mj-ea"/>
                <a:ea typeface="+mj-ea"/>
              </a:rPr>
              <a:t>server {</a:t>
            </a:r>
          </a:p>
          <a:p>
            <a:pPr>
              <a:lnSpc>
                <a:spcPct val="150000"/>
              </a:lnSpc>
            </a:pPr>
            <a:r>
              <a:rPr lang="en" altLang="ko-Kore-KR" sz="1500" b="1" dirty="0">
                <a:solidFill>
                  <a:schemeClr val="bg1"/>
                </a:solidFill>
                <a:latin typeface="+mj-ea"/>
                <a:ea typeface="+mj-ea"/>
              </a:rPr>
              <a:t>                </a:t>
            </a:r>
            <a:r>
              <a:rPr lang="en" altLang="ko-Kore-KR" sz="1500" b="1" dirty="0" err="1">
                <a:solidFill>
                  <a:schemeClr val="bg1"/>
                </a:solidFill>
                <a:latin typeface="+mj-ea"/>
                <a:ea typeface="+mj-ea"/>
              </a:rPr>
              <a:t>server_name</a:t>
            </a:r>
            <a:r>
              <a:rPr lang="en" altLang="ko-Kore-KR" sz="15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" altLang="ko-Kore-KR" sz="1500" b="1" dirty="0" err="1">
                <a:solidFill>
                  <a:schemeClr val="bg1"/>
                </a:solidFill>
                <a:latin typeface="+mj-ea"/>
                <a:ea typeface="+mj-ea"/>
              </a:rPr>
              <a:t>nginx-test.hyu-likelion.org</a:t>
            </a:r>
            <a:endParaRPr lang="en" altLang="ko-Kore-KR" sz="15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" altLang="ko-Kore-KR" sz="1500" b="1" dirty="0">
                <a:solidFill>
                  <a:schemeClr val="bg1"/>
                </a:solidFill>
                <a:latin typeface="+mj-ea"/>
                <a:ea typeface="+mj-ea"/>
              </a:rPr>
              <a:t>                location / {</a:t>
            </a:r>
          </a:p>
          <a:p>
            <a:pPr>
              <a:lnSpc>
                <a:spcPct val="150000"/>
              </a:lnSpc>
            </a:pPr>
            <a:r>
              <a:rPr lang="en" altLang="ko-Kore-KR" sz="1500" b="1" dirty="0">
                <a:solidFill>
                  <a:schemeClr val="bg1"/>
                </a:solidFill>
                <a:latin typeface="+mj-ea"/>
                <a:ea typeface="+mj-ea"/>
              </a:rPr>
              <a:t>                        </a:t>
            </a:r>
            <a:r>
              <a:rPr lang="en" altLang="ko-Kore-KR" sz="1500" b="1" dirty="0" err="1">
                <a:solidFill>
                  <a:schemeClr val="bg1"/>
                </a:solidFill>
                <a:latin typeface="+mj-ea"/>
                <a:ea typeface="+mj-ea"/>
              </a:rPr>
              <a:t>proxy_pass</a:t>
            </a:r>
            <a:r>
              <a:rPr lang="en" altLang="ko-Kore-KR" sz="1500" b="1" dirty="0">
                <a:solidFill>
                  <a:schemeClr val="bg1"/>
                </a:solidFill>
                <a:latin typeface="+mj-ea"/>
                <a:ea typeface="+mj-ea"/>
              </a:rPr>
              <a:t> http://13.124.59.193:</a:t>
            </a:r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en" altLang="ko-Kore-KR" sz="1500" b="1" dirty="0">
                <a:solidFill>
                  <a:schemeClr val="bg1"/>
                </a:solidFill>
                <a:latin typeface="+mj-ea"/>
                <a:ea typeface="+mj-ea"/>
              </a:rPr>
              <a:t>000/</a:t>
            </a:r>
          </a:p>
          <a:p>
            <a:pPr>
              <a:lnSpc>
                <a:spcPct val="150000"/>
              </a:lnSpc>
            </a:pPr>
            <a:r>
              <a:rPr lang="en" altLang="ko-Kore-KR" sz="1500" b="1" dirty="0">
                <a:solidFill>
                  <a:schemeClr val="bg1"/>
                </a:solidFill>
                <a:latin typeface="+mj-ea"/>
                <a:ea typeface="+mj-ea"/>
              </a:rPr>
              <a:t>                }</a:t>
            </a:r>
          </a:p>
          <a:p>
            <a:pPr>
              <a:lnSpc>
                <a:spcPct val="150000"/>
              </a:lnSpc>
            </a:pPr>
            <a:r>
              <a:rPr lang="en" altLang="ko-Kore-KR" sz="1500" b="1" dirty="0">
                <a:solidFill>
                  <a:schemeClr val="bg1"/>
                </a:solidFill>
                <a:latin typeface="+mj-ea"/>
                <a:ea typeface="+mj-ea"/>
              </a:rPr>
              <a:t>}</a:t>
            </a:r>
            <a:endParaRPr lang="en-US" altLang="ko-KR" sz="25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sudo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 ln -s /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etc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nginx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/sites-available/</a:t>
            </a:r>
            <a:r>
              <a:rPr lang="ko-KR" altLang="en-US" sz="2500" b="1" dirty="0">
                <a:solidFill>
                  <a:schemeClr val="accent4"/>
                </a:solidFill>
                <a:latin typeface="+mj-ea"/>
                <a:ea typeface="+mj-ea"/>
              </a:rPr>
              <a:t>파일명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 /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etc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en-US" altLang="ko-KR" sz="2500" b="1" dirty="0" err="1">
                <a:solidFill>
                  <a:schemeClr val="accent4"/>
                </a:solidFill>
                <a:latin typeface="+mj-ea"/>
                <a:ea typeface="+mj-ea"/>
              </a:rPr>
              <a:t>nginx</a:t>
            </a:r>
            <a:r>
              <a:rPr lang="en-US" altLang="ko-KR" sz="2500" b="1" dirty="0">
                <a:solidFill>
                  <a:schemeClr val="accent4"/>
                </a:solidFill>
                <a:latin typeface="+mj-ea"/>
                <a:ea typeface="+mj-ea"/>
              </a:rPr>
              <a:t>/sites-enabled/</a:t>
            </a:r>
          </a:p>
        </p:txBody>
      </p:sp>
    </p:spTree>
    <p:extLst>
      <p:ext uri="{BB962C8B-B14F-4D97-AF65-F5344CB8AC3E}">
        <p14:creationId xmlns:p14="http://schemas.microsoft.com/office/powerpoint/2010/main" val="90665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3600" dirty="0" err="1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Certbot</a:t>
            </a:r>
            <a:r>
              <a:rPr lang="en" altLang="ko-Kore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소개 및 적용</a:t>
            </a: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9570B1-03AB-554C-A16F-79D2AB85DC21}"/>
              </a:ext>
            </a:extLst>
          </p:cNvPr>
          <p:cNvSpPr/>
          <p:nvPr/>
        </p:nvSpPr>
        <p:spPr>
          <a:xfrm>
            <a:off x="410380" y="5288340"/>
            <a:ext cx="9366165" cy="11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latin typeface="+mj-ea"/>
                <a:ea typeface="+mj-ea"/>
              </a:rPr>
              <a:t>소개 </a:t>
            </a:r>
            <a:r>
              <a:rPr lang="en-US" altLang="ko-KR" sz="2400" b="1" dirty="0">
                <a:solidFill>
                  <a:srgbClr val="FFC000"/>
                </a:solidFill>
                <a:latin typeface="+mj-ea"/>
                <a:ea typeface="+mj-ea"/>
              </a:rPr>
              <a:t>- </a:t>
            </a:r>
            <a:r>
              <a:rPr lang="en-US" altLang="ko-KR" sz="2400" b="1" dirty="0">
                <a:solidFill>
                  <a:srgbClr val="FFC000"/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https://certbot.eff.org/about/</a:t>
            </a:r>
            <a:endParaRPr lang="en-US" altLang="ko-KR" sz="2400" b="1" dirty="0">
              <a:solidFill>
                <a:srgbClr val="FFC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latin typeface="+mj-ea"/>
                <a:ea typeface="+mj-ea"/>
              </a:rPr>
              <a:t>설치법 </a:t>
            </a:r>
            <a:r>
              <a:rPr lang="en-US" altLang="ko-KR" sz="2400" b="1" dirty="0">
                <a:solidFill>
                  <a:srgbClr val="FFC000"/>
                </a:solidFill>
                <a:latin typeface="+mj-ea"/>
                <a:ea typeface="+mj-ea"/>
              </a:rPr>
              <a:t>-</a:t>
            </a:r>
            <a:r>
              <a:rPr lang="ko-KR" altLang="en-US" sz="2400" b="1" dirty="0">
                <a:solidFill>
                  <a:srgbClr val="FFC000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rgbClr val="FFC000"/>
                </a:solidFill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https://certbot.eff.org/lets-encrypt/ubuntubionic-nginx</a:t>
            </a:r>
            <a:endParaRPr lang="en-US" altLang="ko-KR" sz="24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32774" name="Picture 6" descr="Let's Encrypt">
            <a:extLst>
              <a:ext uri="{FF2B5EF4-FFF2-40B4-BE49-F238E27FC236}">
                <a16:creationId xmlns:a16="http://schemas.microsoft.com/office/drawing/2014/main" id="{1BB9590D-A138-2A4A-AC4D-72CB5A90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80" y="1135701"/>
            <a:ext cx="4114740" cy="41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5A5C92-D22F-184E-8315-4D616DE27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80" y="1389671"/>
            <a:ext cx="711454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4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원호 18"/>
          <p:cNvSpPr/>
          <p:nvPr/>
        </p:nvSpPr>
        <p:spPr>
          <a:xfrm>
            <a:off x="374211" y="2155701"/>
            <a:ext cx="5094514" cy="5094514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214087" y="0"/>
            <a:ext cx="7358743" cy="7358743"/>
          </a:xfrm>
          <a:prstGeom prst="arc">
            <a:avLst>
              <a:gd name="adj1" fmla="val 16200000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02993" y="3684407"/>
            <a:ext cx="130628" cy="1306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18356" y="5274129"/>
            <a:ext cx="130628" cy="130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53888" y="2304041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02293" y="1171772"/>
            <a:ext cx="77908" cy="77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59343" y="569120"/>
            <a:ext cx="77908" cy="779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911621" y="4405367"/>
            <a:ext cx="2601600" cy="2601600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1621" y="864233"/>
            <a:ext cx="4918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23012" y="1857899"/>
            <a:ext cx="4918806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도메인 적용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2271221" y="689942"/>
            <a:ext cx="0" cy="2484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07515" y="2508323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AWS Route53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732954" y="3187570"/>
            <a:ext cx="445904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HTTPS </a:t>
            </a:r>
            <a:r>
              <a:rPr lang="ko-KR" altLang="en-US" sz="28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적용 </a:t>
            </a:r>
            <a:r>
              <a:rPr lang="en-US" altLang="ko-KR" sz="28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(Nginx)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793745" y="3796777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certbot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BC258D-8D73-D140-BD84-37E7C836DACF}"/>
              </a:ext>
            </a:extLst>
          </p:cNvPr>
          <p:cNvSpPr/>
          <p:nvPr/>
        </p:nvSpPr>
        <p:spPr>
          <a:xfrm>
            <a:off x="6222094" y="6406031"/>
            <a:ext cx="130628" cy="1306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14BF50-CBDD-B742-AAD0-D7EB965DC1BE}"/>
              </a:ext>
            </a:extLst>
          </p:cNvPr>
          <p:cNvSpPr/>
          <p:nvPr/>
        </p:nvSpPr>
        <p:spPr>
          <a:xfrm>
            <a:off x="6864305" y="724333"/>
            <a:ext cx="4918806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What is Https?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B50453-460D-CF4C-8100-F82FC337CB28}"/>
              </a:ext>
            </a:extLst>
          </p:cNvPr>
          <p:cNvSpPr/>
          <p:nvPr/>
        </p:nvSpPr>
        <p:spPr>
          <a:xfrm>
            <a:off x="7044513" y="1293896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Http vs Https</a:t>
            </a:r>
          </a:p>
        </p:txBody>
      </p:sp>
    </p:spTree>
    <p:extLst>
      <p:ext uri="{BB962C8B-B14F-4D97-AF65-F5344CB8AC3E}">
        <p14:creationId xmlns:p14="http://schemas.microsoft.com/office/powerpoint/2010/main" val="45649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67FC2-CEDC-8B4F-83FF-025CE7C773F5}"/>
              </a:ext>
            </a:extLst>
          </p:cNvPr>
          <p:cNvSpPr/>
          <p:nvPr/>
        </p:nvSpPr>
        <p:spPr>
          <a:xfrm>
            <a:off x="505630" y="138820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What is Https?</a:t>
            </a:r>
          </a:p>
          <a:p>
            <a:r>
              <a:rPr lang="en-US" altLang="ko-KR" sz="12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https vs https</a:t>
            </a:r>
            <a:endParaRPr lang="ko-KR" altLang="en-US" sz="40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22" name="직선 연결선 2">
            <a:extLst>
              <a:ext uri="{FF2B5EF4-FFF2-40B4-BE49-F238E27FC236}">
                <a16:creationId xmlns:a16="http://schemas.microsoft.com/office/drawing/2014/main" id="{96E4E038-C8A5-DA4F-9CD8-89DF132CD672}"/>
              </a:ext>
            </a:extLst>
          </p:cNvPr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3">
            <a:extLst>
              <a:ext uri="{FF2B5EF4-FFF2-40B4-BE49-F238E27FC236}">
                <a16:creationId xmlns:a16="http://schemas.microsoft.com/office/drawing/2014/main" id="{B73C7A3B-1D42-064A-ABC3-DF19C03CA54C}"/>
              </a:ext>
            </a:extLst>
          </p:cNvPr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47C3E2-DE6A-1C42-A35D-19E16CDF4F3A}"/>
              </a:ext>
            </a:extLst>
          </p:cNvPr>
          <p:cNvSpPr/>
          <p:nvPr/>
        </p:nvSpPr>
        <p:spPr>
          <a:xfrm>
            <a:off x="2629070" y="1742099"/>
            <a:ext cx="75423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HTTPS : HTTP + Secure</a:t>
            </a:r>
            <a:endParaRPr lang="ko-KR" altLang="en-US" sz="50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725232-2821-744D-86F0-7E36E74785EA}"/>
              </a:ext>
            </a:extLst>
          </p:cNvPr>
          <p:cNvSpPr/>
          <p:nvPr/>
        </p:nvSpPr>
        <p:spPr>
          <a:xfrm>
            <a:off x="2629070" y="2926552"/>
            <a:ext cx="71397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SSL/TLS</a:t>
            </a:r>
            <a:r>
              <a:rPr lang="ko-KR" altLang="en-US" sz="5000" b="1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</a:t>
            </a:r>
            <a:r>
              <a:rPr lang="ko-KR" altLang="en-US" sz="50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통한 암호화</a:t>
            </a:r>
            <a:r>
              <a:rPr lang="en-US" altLang="ko-KR" sz="50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ko-KR" altLang="en-US" sz="50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5DAE28-87F6-1946-A4ED-16187A0232BF}"/>
              </a:ext>
            </a:extLst>
          </p:cNvPr>
          <p:cNvSpPr/>
          <p:nvPr/>
        </p:nvSpPr>
        <p:spPr>
          <a:xfrm>
            <a:off x="2629070" y="4117370"/>
            <a:ext cx="7139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SSL</a:t>
            </a:r>
            <a:r>
              <a:rPr lang="ko-KR" altLang="en-US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  <a:r>
              <a:rPr lang="ko-KR" altLang="en-US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Secure</a:t>
            </a:r>
            <a:r>
              <a:rPr lang="ko-KR" altLang="en-US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Sockets </a:t>
            </a:r>
            <a:r>
              <a:rPr lang="en-US" altLang="ko-KR" sz="2800" b="1" u="sng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Layer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TLS – Transport </a:t>
            </a:r>
            <a:r>
              <a:rPr lang="en-US" altLang="ko-KR" sz="2800" b="1" u="sng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Layer</a:t>
            </a:r>
            <a:r>
              <a:rPr lang="en-US" altLang="ko-KR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Security</a:t>
            </a:r>
            <a:r>
              <a:rPr lang="ko-KR" altLang="en-US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420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6098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네트워크 </a:t>
            </a:r>
            <a:r>
              <a:rPr lang="en-US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OSI</a:t>
            </a:r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</a:t>
            </a:r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계층</a:t>
            </a:r>
            <a:endParaRPr lang="en-US" altLang="ko-KR" sz="3600" dirty="0">
              <a:solidFill>
                <a:schemeClr val="accent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8" descr="OSI 7 계층 모형 | Medium">
            <a:extLst>
              <a:ext uri="{FF2B5EF4-FFF2-40B4-BE49-F238E27FC236}">
                <a16:creationId xmlns:a16="http://schemas.microsoft.com/office/drawing/2014/main" id="{8329F84C-81DD-674B-B58C-609DDE258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49" y="952894"/>
            <a:ext cx="9120501" cy="55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6098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웹의 동작 과정 </a:t>
            </a:r>
            <a:r>
              <a:rPr lang="en-US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DNS</a:t>
            </a:r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조회</a:t>
            </a:r>
            <a:r>
              <a:rPr lang="en-US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sz="3600" dirty="0">
              <a:solidFill>
                <a:schemeClr val="accent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2E0201A2-7BE3-E142-B2BC-1446C7245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0" y="2711450"/>
            <a:ext cx="5106489" cy="1435100"/>
          </a:xfrm>
          <a:prstGeom prst="rect">
            <a:avLst/>
          </a:prstGeom>
        </p:spPr>
      </p:pic>
      <p:pic>
        <p:nvPicPr>
          <p:cNvPr id="20482" name="Picture 2" descr="네트워크(DNS) - A record와 CNAME의 차이점!(DNS Record Type)">
            <a:extLst>
              <a:ext uri="{FF2B5EF4-FFF2-40B4-BE49-F238E27FC236}">
                <a16:creationId xmlns:a16="http://schemas.microsoft.com/office/drawing/2014/main" id="{BB96C328-9994-1E4E-8475-26E26C07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037" y="1229359"/>
            <a:ext cx="6271890" cy="473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44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웹의 동작 과정 </a:t>
            </a:r>
            <a:r>
              <a:rPr lang="en-US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3-</a:t>
            </a:r>
            <a:r>
              <a:rPr lang="en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way hand shaking</a:t>
            </a: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AEA7B198-A0FB-074A-BACE-C7597BED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14" y="1247534"/>
            <a:ext cx="9607371" cy="48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46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웹의 동작 과정 </a:t>
            </a:r>
            <a:r>
              <a:rPr lang="en-US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3-</a:t>
            </a:r>
            <a:r>
              <a:rPr lang="en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way hand shaking</a:t>
            </a: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1256BFF-D239-D946-8093-4B526F22A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4" y="960950"/>
            <a:ext cx="6098366" cy="56219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9BAA0E6-1314-7147-A147-D57EE89DF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396" y="1168400"/>
            <a:ext cx="567944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4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Why Https?</a:t>
            </a: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이 사이트에 대한 연결이 충분히 안전하지 않습니다' 경고가 표시되는 경우 - 워드프레스 일기">
            <a:extLst>
              <a:ext uri="{FF2B5EF4-FFF2-40B4-BE49-F238E27FC236}">
                <a16:creationId xmlns:a16="http://schemas.microsoft.com/office/drawing/2014/main" id="{C81C89A9-D451-824C-AC09-22C941575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9" y="1677188"/>
            <a:ext cx="6396815" cy="4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B61F65E-0B7E-6843-8B8B-F6138E824AA7}"/>
              </a:ext>
            </a:extLst>
          </p:cNvPr>
          <p:cNvSpPr/>
          <p:nvPr/>
        </p:nvSpPr>
        <p:spPr>
          <a:xfrm>
            <a:off x="7734219" y="1982470"/>
            <a:ext cx="3762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HTTPS &lt;-&gt; HTTPS Only</a:t>
            </a:r>
          </a:p>
        </p:txBody>
      </p:sp>
      <p:pic>
        <p:nvPicPr>
          <p:cNvPr id="10" name="Picture 4" descr="blog.kakaocdn.net/dn/bkZ9Cq/btqQXAYnU3A/DO1VgnB...">
            <a:extLst>
              <a:ext uri="{FF2B5EF4-FFF2-40B4-BE49-F238E27FC236}">
                <a16:creationId xmlns:a16="http://schemas.microsoft.com/office/drawing/2014/main" id="{74021909-318C-1440-8CA5-58BDFBA5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219" y="2860061"/>
            <a:ext cx="3810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3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534DE1-EEE6-864D-A919-331CB59097D2}"/>
              </a:ext>
            </a:extLst>
          </p:cNvPr>
          <p:cNvSpPr/>
          <p:nvPr/>
        </p:nvSpPr>
        <p:spPr>
          <a:xfrm>
            <a:off x="505629" y="138820"/>
            <a:ext cx="952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Nginx </a:t>
            </a:r>
            <a:r>
              <a:rPr lang="ko-KR" altLang="en-US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A2369429-2744-FE44-BD04-3BBFFE957A6D}"/>
              </a:ext>
            </a:extLst>
          </p:cNvPr>
          <p:cNvCxnSpPr>
            <a:cxnSpLocks/>
          </p:cNvCxnSpPr>
          <p:nvPr/>
        </p:nvCxnSpPr>
        <p:spPr>
          <a:xfrm>
            <a:off x="277030" y="256674"/>
            <a:ext cx="0" cy="41388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CA1B77-E40F-2D46-8EDA-A8C12205C4CA}"/>
              </a:ext>
            </a:extLst>
          </p:cNvPr>
          <p:cNvCxnSpPr>
            <a:cxnSpLocks/>
          </p:cNvCxnSpPr>
          <p:nvPr/>
        </p:nvCxnSpPr>
        <p:spPr>
          <a:xfrm>
            <a:off x="410380" y="256673"/>
            <a:ext cx="0" cy="4138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Nginx 표준식 변수 정리 | ThinkGround">
            <a:extLst>
              <a:ext uri="{FF2B5EF4-FFF2-40B4-BE49-F238E27FC236}">
                <a16:creationId xmlns:a16="http://schemas.microsoft.com/office/drawing/2014/main" id="{31369C81-345F-0444-888B-572E422E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6" y="1656080"/>
            <a:ext cx="3740375" cy="354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A7E98-1F84-CF4D-9100-CFB57A4DF927}"/>
              </a:ext>
            </a:extLst>
          </p:cNvPr>
          <p:cNvSpPr/>
          <p:nvPr/>
        </p:nvSpPr>
        <p:spPr>
          <a:xfrm>
            <a:off x="5342325" y="2361859"/>
            <a:ext cx="75423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sz="50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경량 웹 서버</a:t>
            </a:r>
            <a:r>
              <a:rPr lang="en-US" altLang="ko-KR" sz="5000" b="1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ED365A-7117-9347-8182-01D562A45657}"/>
              </a:ext>
            </a:extLst>
          </p:cNvPr>
          <p:cNvSpPr/>
          <p:nvPr/>
        </p:nvSpPr>
        <p:spPr>
          <a:xfrm>
            <a:off x="5342324" y="3268007"/>
            <a:ext cx="7542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accent4"/>
                </a:solidFill>
                <a:latin typeface="+mj-ea"/>
                <a:ea typeface="+mj-ea"/>
              </a:rPr>
              <a:t>정적 파일</a:t>
            </a:r>
            <a:r>
              <a:rPr lang="en-US" altLang="ko-KR" sz="3200" dirty="0">
                <a:solidFill>
                  <a:schemeClr val="accent4"/>
                </a:solidFill>
                <a:latin typeface="+mj-ea"/>
                <a:ea typeface="+mj-ea"/>
              </a:rPr>
              <a:t>(html) </a:t>
            </a:r>
            <a:r>
              <a:rPr lang="ko-KR" altLang="en-US" sz="3200" dirty="0">
                <a:solidFill>
                  <a:schemeClr val="accent4"/>
                </a:solidFill>
                <a:latin typeface="+mj-ea"/>
                <a:ea typeface="+mj-ea"/>
              </a:rPr>
              <a:t>응답 서버로 활용</a:t>
            </a:r>
            <a:endParaRPr lang="en-US" altLang="ko-KR" sz="32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accent4"/>
                </a:solidFill>
                <a:latin typeface="+mj-ea"/>
                <a:ea typeface="+mj-ea"/>
              </a:rPr>
              <a:t>Reverse proxy server</a:t>
            </a:r>
            <a:r>
              <a:rPr lang="ko-KR" altLang="en-US" sz="3200" dirty="0">
                <a:solidFill>
                  <a:schemeClr val="accent4"/>
                </a:solidFill>
                <a:latin typeface="+mj-ea"/>
                <a:ea typeface="+mj-ea"/>
              </a:rPr>
              <a:t>로 활용 </a:t>
            </a:r>
            <a:endParaRPr lang="en-US" altLang="ko-KR" sz="32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36196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358</Words>
  <Application>Microsoft Macintosh PowerPoint</Application>
  <PresentationFormat>와이드스크린</PresentationFormat>
  <Paragraphs>70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경기천년제목 Light</vt:lpstr>
      <vt:lpstr>210 맨발의청춘 R</vt:lpstr>
      <vt:lpstr>나눔스퀘어 Bold</vt:lpstr>
      <vt:lpstr>나눔스퀘어</vt:lpstr>
      <vt:lpstr>Arial</vt:lpstr>
      <vt:lpstr>경기천년제목 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민정</dc:creator>
  <cp:lastModifiedBy>이 정재</cp:lastModifiedBy>
  <cp:revision>35</cp:revision>
  <dcterms:created xsi:type="dcterms:W3CDTF">2021-03-10T17:56:48Z</dcterms:created>
  <dcterms:modified xsi:type="dcterms:W3CDTF">2021-05-10T14:31:04Z</dcterms:modified>
</cp:coreProperties>
</file>