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272" r:id="rId4"/>
    <p:sldId id="259" r:id="rId5"/>
    <p:sldId id="269" r:id="rId6"/>
    <p:sldId id="273" r:id="rId7"/>
    <p:sldId id="275" r:id="rId8"/>
    <p:sldId id="276" r:id="rId9"/>
    <p:sldId id="277" r:id="rId10"/>
    <p:sldId id="278" r:id="rId11"/>
    <p:sldId id="280" r:id="rId12"/>
    <p:sldId id="27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92" r:id="rId23"/>
    <p:sldId id="293" r:id="rId24"/>
    <p:sldId id="294" r:id="rId25"/>
    <p:sldId id="295" r:id="rId26"/>
    <p:sldId id="296" r:id="rId27"/>
    <p:sldId id="297" r:id="rId28"/>
    <p:sldId id="271" r:id="rId29"/>
    <p:sldId id="281" r:id="rId30"/>
    <p:sldId id="282" r:id="rId31"/>
    <p:sldId id="262" r:id="rId32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34"/>
    </p:embeddedFont>
    <p:embeddedFont>
      <p:font typeface="맑은 고딕" panose="020B0503020000020004" pitchFamily="50" charset="-127"/>
      <p:regular r:id="rId35"/>
      <p:bold r:id="rId36"/>
    </p:embeddedFont>
    <p:embeddedFont>
      <p:font typeface="210 맨발의청춘 R" panose="02020603020101020101" pitchFamily="18" charset="-127"/>
      <p:regular r:id="rId37"/>
    </p:embeddedFont>
    <p:embeddedFont>
      <p:font typeface="나눔스퀘어" panose="020B0600000101010101" pitchFamily="50" charset="-127"/>
      <p:regular r:id="rId38"/>
    </p:embeddedFont>
    <p:embeddedFont>
      <p:font typeface="tvN 즐거운이야기 Bold" panose="02020603020101020101" pitchFamily="18" charset="-127"/>
      <p:regular r:id="rId39"/>
    </p:embeddedFont>
    <p:embeddedFont>
      <p:font typeface="나눔스퀘어 Bold" panose="020B0600000101010101" pitchFamily="50" charset="-127"/>
      <p:bold r:id="rId40"/>
    </p:embeddedFont>
    <p:embeddedFont>
      <p:font typeface="경기천년제목 Medium" panose="02020603020101020101" pitchFamily="18" charset="-127"/>
      <p:regular r:id="rId41"/>
    </p:embeddedFont>
    <p:embeddedFont>
      <p:font typeface="배달의민족 도현" panose="020B0600000101010101" pitchFamily="50" charset="-127"/>
      <p:regular r:id="rId42"/>
    </p:embeddedFont>
    <p:embeddedFont>
      <p:font typeface="경기천년제목 Light" panose="02020403020101020101" pitchFamily="18" charset="-127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23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599" autoAdjust="0"/>
  </p:normalViewPr>
  <p:slideViewPr>
    <p:cSldViewPr snapToGrid="0">
      <p:cViewPr varScale="1">
        <p:scale>
          <a:sx n="60" d="100"/>
          <a:sy n="60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A953-5245-4423-90A8-F4E37C400C90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A7D2-B24A-4555-8018-A635C5687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0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CB4DC-7EAC-4620-A24D-58EEE478D58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9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8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9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5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3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80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9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45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67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10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40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75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49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8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16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Fixed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border</a:t>
            </a:r>
            <a:r>
              <a:rPr lang="ko-KR" altLang="en-US" baseline="0" dirty="0" smtClean="0"/>
              <a:t>가 내용에 맞게 변형됨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37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94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4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1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9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71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7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4A7D2-B24A-4555-8018-A635C56878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2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7AFD-A6A3-4828-8859-5BAAA42552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857C-4D5E-487B-823D-8B1F31015C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763-9038-4C6B-9FB8-A07DAAFC4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486A-ACA5-4B84-AB09-065D4F2538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32494" y="6464467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350-121F-48CA-8EBD-26D0E47AF4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2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FC0-F74D-4786-8F8B-9B02CDBD8A5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D7F1-1681-4B30-97D2-6D9DF107989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790C-96A7-4592-BD58-9C7E34D0695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2AC9-1C42-4078-8ED7-F7A6E28471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0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028A-D5F2-4EEB-90F7-66C376355A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2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D4B4-47CC-42F6-8C54-F7431F33BE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2A2-35E4-4246-96F6-A282D9D30FD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03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FJZwOfme6w&amp;list=PLuHgQVnccGMA8iwZwrGyNXCGy2LAAsTXk" TargetMode="External"/><Relationship Id="rId5" Type="http://schemas.openxmlformats.org/officeDocument/2006/relationships/hyperlink" Target="https://www.youtube.com/watch?v=c4NbqmewsWU&amp;list=PLmEhRs1HB7RGpb2VDEGa16VO_K6I1OQ7h" TargetMode="External"/><Relationship Id="rId4" Type="http://schemas.openxmlformats.org/officeDocument/2006/relationships/hyperlink" Target="https://www.youtube.com/watch?v=tC8Xj_Bf8F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flipH="1">
            <a:off x="7053296" y="2089865"/>
            <a:ext cx="5094514" cy="5094514"/>
            <a:chOff x="374211" y="2155701"/>
            <a:chExt cx="5094514" cy="5094514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911620" y="864233"/>
            <a:ext cx="57667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HTML &amp; CSS</a:t>
            </a:r>
          </a:p>
          <a:p>
            <a:r>
              <a:rPr lang="ko-KR" altLang="en-US" sz="5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시작하기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1648208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멋쟁이사자처럼 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9</a:t>
            </a:r>
            <a:r>
              <a:rPr lang="ko-KR" altLang="en-US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</a:t>
            </a:r>
            <a:r>
              <a:rPr lang="en-US" altLang="ko-KR" sz="1100" dirty="0" smtClean="0">
                <a:solidFill>
                  <a:srgbClr val="21262A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OT </a:t>
            </a:r>
            <a:endParaRPr lang="ko-KR" altLang="en-US" sz="3600" dirty="0">
              <a:solidFill>
                <a:srgbClr val="21262A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4790" y="3026913"/>
            <a:ext cx="491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멋사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8</a:t>
            </a:r>
            <a:r>
              <a:rPr lang="ko-KR" altLang="en-US" sz="2400" dirty="0" smtClean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기 남민정</a:t>
            </a:r>
            <a:endParaRPr lang="ko-KR" altLang="en-US" sz="2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102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931" y="3964058"/>
            <a:ext cx="3301879" cy="285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태그 맛보기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077163" y="1441697"/>
            <a:ext cx="9943763" cy="193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sz="28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삽입하기</a:t>
            </a:r>
            <a:endParaRPr lang="en-US" altLang="ko-KR" sz="2800" dirty="0" smtClean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dirty="0" err="1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alt =“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대체 텍스트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width =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가로길이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height = “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높이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/&gt;</a:t>
            </a:r>
          </a:p>
          <a:p>
            <a:pPr lvl="0" algn="ctr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폴더위치 혹은 이미지 링크 주소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대체텍스트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오류가 날 경우 뜨는 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 (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엑박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7163" y="4562456"/>
            <a:ext cx="46107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img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src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=“likelion.jpg”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alt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=“</a:t>
            </a:r>
            <a:r>
              <a:rPr lang="ko-KR" altLang="en-US" sz="2000" dirty="0" err="1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멋사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width =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“100”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height = 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“100”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/&gt;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6049044" y="4671501"/>
            <a:ext cx="867444" cy="6744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멋쟁이사자처럼 - 위키백과, 우리 모두의 백과사전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22" r="99893">
                        <a14:foregroundMark x1="26073" y1="12887" x2="26073" y2="12887"/>
                        <a14:backgroundMark x1="15880" y1="7807" x2="7296" y2="18835"/>
                        <a14:backgroundMark x1="4721" y1="74721" x2="7189" y2="84139"/>
                        <a14:backgroundMark x1="95279" y1="80297" x2="90236" y2="90211"/>
                        <a14:backgroundMark x1="85837" y1="11152" x2="90987" y2="198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67" y="4012353"/>
            <a:ext cx="2213579" cy="19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태그 맛보기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3202" y="1998730"/>
            <a:ext cx="628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이것보다 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훨씬 많은 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태그들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… </a:t>
            </a:r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 외워야 하나요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193" y="1934562"/>
            <a:ext cx="1371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Q.</a:t>
            </a:r>
            <a:endParaRPr lang="ko-KR" altLang="en-US" sz="80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633" y="3793592"/>
            <a:ext cx="5314782" cy="186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73034" y="4061961"/>
            <a:ext cx="1371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r>
              <a:rPr lang="en-US" altLang="ko-KR" sz="8000" dirty="0" smtClean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80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4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93" y="1783716"/>
            <a:ext cx="8460432" cy="36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5"/>
          <p:cNvSpPr txBox="1"/>
          <p:nvPr/>
        </p:nvSpPr>
        <p:spPr>
          <a:xfrm>
            <a:off x="3640582" y="3973989"/>
            <a:ext cx="4828540" cy="204992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2400" b="0" spc="-4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선언블록(Declaration</a:t>
            </a:r>
            <a:r>
              <a:rPr sz="2400" b="0" spc="7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6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block)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solidFill>
                  <a:srgbClr val="FFFFFF"/>
                </a:solidFill>
                <a:cs typeface="Noto Sans CJK JP Regular"/>
              </a:rPr>
              <a:t>:중괄호로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서로 구별해 태그를 지정할 </a:t>
            </a:r>
            <a:r>
              <a:rPr sz="2000" spc="-30" dirty="0">
                <a:solidFill>
                  <a:srgbClr val="FFFFFF"/>
                </a:solidFill>
                <a:cs typeface="Noto Sans CJK JP Regular"/>
              </a:rPr>
              <a:t>수</a:t>
            </a:r>
            <a:r>
              <a:rPr sz="2000" spc="5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35" dirty="0">
                <a:solidFill>
                  <a:srgbClr val="FFFFFF"/>
                </a:solidFill>
                <a:cs typeface="Noto Sans CJK JP Regular"/>
              </a:rPr>
              <a:t>있음.</a:t>
            </a:r>
            <a:endParaRPr sz="2000" dirty="0"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 dirty="0">
              <a:cs typeface="Noto Sans CJK JP Regular"/>
            </a:endParaRPr>
          </a:p>
          <a:p>
            <a:pPr algn="ctr">
              <a:lnSpc>
                <a:spcPct val="100000"/>
              </a:lnSpc>
            </a:pPr>
            <a:r>
              <a:rPr sz="2400" b="0" spc="-4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선언(Declaration)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solidFill>
                  <a:srgbClr val="FFFFFF"/>
                </a:solidFill>
                <a:cs typeface="Noto Sans CJK JP Regular"/>
              </a:rPr>
              <a:t>:선언블록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내에서 ;(세미콜론)을 통해서</a:t>
            </a:r>
            <a:r>
              <a:rPr sz="2000" spc="31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35" dirty="0">
                <a:solidFill>
                  <a:srgbClr val="FFFFFF"/>
                </a:solidFill>
                <a:cs typeface="Noto Sans CJK JP Regular"/>
              </a:rPr>
              <a:t>구별됨.</a:t>
            </a:r>
            <a:endParaRPr sz="2000" dirty="0">
              <a:cs typeface="Noto Sans CJK JP Regular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2581655" y="1335024"/>
            <a:ext cx="6943344" cy="255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93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5"/>
          <p:cNvSpPr/>
          <p:nvPr/>
        </p:nvSpPr>
        <p:spPr>
          <a:xfrm>
            <a:off x="1002791" y="2033016"/>
            <a:ext cx="4294632" cy="1761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138224" y="3947724"/>
            <a:ext cx="4031615" cy="13208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400" b="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선택자</a:t>
            </a:r>
            <a:r>
              <a:rPr sz="2400" b="0" spc="5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(Selector)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solidFill>
                  <a:srgbClr val="FFFFFF"/>
                </a:solidFill>
                <a:cs typeface="Noto Sans CJK JP Regular"/>
              </a:rPr>
              <a:t>:스타일을 </a:t>
            </a:r>
            <a:r>
              <a:rPr sz="2000" spc="-20" dirty="0">
                <a:solidFill>
                  <a:srgbClr val="FFFFFF"/>
                </a:solidFill>
                <a:cs typeface="Noto Sans CJK JP Regular"/>
              </a:rPr>
              <a:t>적용하고자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하는 </a:t>
            </a:r>
            <a:r>
              <a:rPr sz="2000" spc="-50" dirty="0">
                <a:solidFill>
                  <a:srgbClr val="FFFFFF"/>
                </a:solidFill>
                <a:cs typeface="Noto Sans CJK JP Regular"/>
              </a:rPr>
              <a:t>HTML</a:t>
            </a:r>
            <a:r>
              <a:rPr sz="2000" spc="28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20" dirty="0">
                <a:solidFill>
                  <a:srgbClr val="FFFFFF"/>
                </a:solidFill>
                <a:cs typeface="Noto Sans CJK JP Regular"/>
              </a:rPr>
              <a:t>요소</a:t>
            </a:r>
            <a:endParaRPr sz="2000" dirty="0"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-30" dirty="0">
                <a:solidFill>
                  <a:srgbClr val="FFFFFF"/>
                </a:solidFill>
                <a:cs typeface="Noto Sans CJK JP Regular"/>
              </a:rPr>
              <a:t>를 </a:t>
            </a:r>
            <a:r>
              <a:rPr sz="2000" spc="-20" dirty="0">
                <a:solidFill>
                  <a:srgbClr val="FFFFFF"/>
                </a:solidFill>
                <a:cs typeface="Noto Sans CJK JP Regular"/>
              </a:rPr>
              <a:t>선택하는</a:t>
            </a:r>
            <a:r>
              <a:rPr sz="2000" spc="14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역할</a:t>
            </a:r>
            <a:endParaRPr sz="2000" dirty="0">
              <a:cs typeface="Noto Sans CJK JP Regular"/>
            </a:endParaRPr>
          </a:p>
        </p:txBody>
      </p:sp>
      <p:sp>
        <p:nvSpPr>
          <p:cNvPr id="11" name="object 7"/>
          <p:cNvSpPr/>
          <p:nvPr/>
        </p:nvSpPr>
        <p:spPr>
          <a:xfrm>
            <a:off x="5849111" y="2033016"/>
            <a:ext cx="4690872" cy="17617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/>
          <p:cNvSpPr txBox="1"/>
          <p:nvPr/>
        </p:nvSpPr>
        <p:spPr>
          <a:xfrm>
            <a:off x="6481317" y="3947724"/>
            <a:ext cx="3432175" cy="17176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2400" b="0" spc="-25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속성</a:t>
            </a:r>
            <a:r>
              <a:rPr sz="2400" b="0" spc="5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30" dirty="0">
                <a:solidFill>
                  <a:srgbClr val="FFC000"/>
                </a:solidFill>
                <a:latin typeface="+mj-ea"/>
                <a:ea typeface="+mj-ea"/>
                <a:cs typeface="Noto Sans CJK JP Medium"/>
              </a:rPr>
              <a:t>(Property)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000" spc="-10" dirty="0">
                <a:solidFill>
                  <a:srgbClr val="FFFFFF"/>
                </a:solidFill>
                <a:cs typeface="Noto Sans CJK JP Regular"/>
              </a:rPr>
              <a:t>:지정할 </a:t>
            </a:r>
            <a:r>
              <a:rPr sz="2000" spc="-20" dirty="0">
                <a:solidFill>
                  <a:srgbClr val="FFFFFF"/>
                </a:solidFill>
                <a:cs typeface="Noto Sans CJK JP Regular"/>
              </a:rPr>
              <a:t>스타일의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속성 명에</a:t>
            </a:r>
            <a:r>
              <a:rPr sz="2000" spc="254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35" dirty="0">
                <a:solidFill>
                  <a:srgbClr val="FFFFFF"/>
                </a:solidFill>
                <a:cs typeface="Noto Sans CJK JP Regular"/>
              </a:rPr>
              <a:t>해당.</a:t>
            </a:r>
            <a:endParaRPr sz="2000" dirty="0">
              <a:cs typeface="Noto Sans CJK JP Regular"/>
            </a:endParaRPr>
          </a:p>
          <a:p>
            <a:pPr marL="62865" algn="ctr">
              <a:lnSpc>
                <a:spcPct val="100000"/>
              </a:lnSpc>
              <a:spcBef>
                <a:spcPts val="720"/>
              </a:spcBef>
            </a:pPr>
            <a:r>
              <a:rPr sz="2000" spc="5" dirty="0">
                <a:solidFill>
                  <a:srgbClr val="FFFFFF"/>
                </a:solidFill>
                <a:cs typeface="Noto Sans CJK JP Regular"/>
              </a:rPr>
              <a:t>속성: </a:t>
            </a:r>
            <a:r>
              <a:rPr sz="2000" spc="15" dirty="0">
                <a:solidFill>
                  <a:srgbClr val="FFFFFF"/>
                </a:solidFill>
                <a:cs typeface="Noto Sans CJK JP Regular"/>
              </a:rPr>
              <a:t>값; </a:t>
            </a:r>
            <a:r>
              <a:rPr sz="2000" spc="-30" dirty="0">
                <a:solidFill>
                  <a:srgbClr val="FFFFFF"/>
                </a:solidFill>
                <a:cs typeface="Noto Sans CJK JP Regular"/>
              </a:rPr>
              <a:t>이 한</a:t>
            </a:r>
            <a:r>
              <a:rPr sz="2000" spc="204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25" dirty="0">
                <a:solidFill>
                  <a:srgbClr val="FFFFFF"/>
                </a:solidFill>
                <a:cs typeface="Noto Sans CJK JP Regular"/>
              </a:rPr>
              <a:t>단위</a:t>
            </a:r>
            <a:endParaRPr sz="2000" dirty="0"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000" spc="-20" dirty="0">
                <a:solidFill>
                  <a:srgbClr val="FFFFFF"/>
                </a:solidFill>
                <a:cs typeface="Noto Sans CJK JP Regular"/>
              </a:rPr>
              <a:t>;(세미콜론)을 이용하여</a:t>
            </a:r>
            <a:r>
              <a:rPr sz="2000" spc="13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2000" spc="-30" dirty="0">
                <a:solidFill>
                  <a:srgbClr val="FFFFFF"/>
                </a:solidFill>
                <a:cs typeface="Noto Sans CJK JP Regular"/>
              </a:rPr>
              <a:t>구분)</a:t>
            </a:r>
            <a:endParaRPr sz="2000" dirty="0"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847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 txBox="1"/>
          <p:nvPr/>
        </p:nvSpPr>
        <p:spPr>
          <a:xfrm>
            <a:off x="2145136" y="853018"/>
            <a:ext cx="5939155" cy="569572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30000"/>
              </a:lnSpc>
              <a:spcBef>
                <a:spcPts val="1130"/>
              </a:spcBef>
            </a:pPr>
            <a:r>
              <a:rPr sz="2400" b="0" spc="-2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타입 </a:t>
            </a:r>
            <a:r>
              <a:rPr sz="2400" b="0" spc="-5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선택자(Type</a:t>
            </a:r>
            <a:r>
              <a:rPr sz="2400" b="0" spc="13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3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Selector)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marL="12700">
              <a:lnSpc>
                <a:spcPct val="130000"/>
              </a:lnSpc>
              <a:spcBef>
                <a:spcPts val="770"/>
              </a:spcBef>
            </a:pPr>
            <a:r>
              <a:rPr sz="1800" dirty="0">
                <a:solidFill>
                  <a:srgbClr val="FFFFFF"/>
                </a:solidFill>
                <a:cs typeface="Noto Sans CJK JP Regular"/>
              </a:rPr>
              <a:t>:해당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태그를 가지는 </a:t>
            </a:r>
            <a:r>
              <a:rPr sz="1800" b="0" spc="-25" dirty="0">
                <a:solidFill>
                  <a:srgbClr val="FFFFFF"/>
                </a:solidFill>
                <a:cs typeface="Noto Sans CJK JP Medium"/>
              </a:rPr>
              <a:t>모든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요소에 </a:t>
            </a:r>
            <a:r>
              <a:rPr sz="1800" spc="-25" dirty="0" err="1">
                <a:solidFill>
                  <a:srgbClr val="FFFFFF"/>
                </a:solidFill>
                <a:cs typeface="Noto Sans CJK JP Regular"/>
              </a:rPr>
              <a:t>스타일</a:t>
            </a:r>
            <a:r>
              <a:rPr sz="1800" spc="2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0" dirty="0" err="1" smtClean="0">
                <a:solidFill>
                  <a:srgbClr val="FFFFFF"/>
                </a:solidFill>
                <a:cs typeface="Noto Sans CJK JP Regular"/>
              </a:rPr>
              <a:t>적용</a:t>
            </a:r>
            <a:endParaRPr lang="en-US" sz="1800" spc="-30" dirty="0" smtClean="0">
              <a:solidFill>
                <a:srgbClr val="FFFFFF"/>
              </a:solidFill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45"/>
              </a:spcBef>
            </a:pPr>
            <a:endParaRPr sz="1100" dirty="0">
              <a:cs typeface="Noto Sans CJK JP Regular"/>
            </a:endParaRPr>
          </a:p>
          <a:p>
            <a:pPr marL="12700">
              <a:lnSpc>
                <a:spcPct val="130000"/>
              </a:lnSpc>
            </a:pPr>
            <a:r>
              <a:rPr sz="2400" b="0" spc="-25" dirty="0">
                <a:solidFill>
                  <a:srgbClr val="FF9D17"/>
                </a:solidFill>
                <a:latin typeface="+mj-lt"/>
                <a:cs typeface="Noto Sans CJK JP Medium"/>
              </a:rPr>
              <a:t>아이디 </a:t>
            </a:r>
            <a:r>
              <a:rPr sz="2400" b="0" spc="-45" dirty="0">
                <a:solidFill>
                  <a:srgbClr val="FF9D17"/>
                </a:solidFill>
                <a:latin typeface="+mj-lt"/>
                <a:cs typeface="Noto Sans CJK JP Medium"/>
              </a:rPr>
              <a:t>선택자(ID</a:t>
            </a:r>
            <a:r>
              <a:rPr sz="2400" b="0" spc="165" dirty="0">
                <a:solidFill>
                  <a:srgbClr val="FF9D17"/>
                </a:solidFill>
                <a:latin typeface="+mj-lt"/>
                <a:cs typeface="Noto Sans CJK JP Medium"/>
              </a:rPr>
              <a:t> </a:t>
            </a:r>
            <a:r>
              <a:rPr sz="2400" b="0" spc="-30" dirty="0">
                <a:solidFill>
                  <a:srgbClr val="FF9D17"/>
                </a:solidFill>
                <a:latin typeface="+mj-lt"/>
                <a:cs typeface="Noto Sans CJK JP Medium"/>
              </a:rPr>
              <a:t>Selector)</a:t>
            </a:r>
            <a:endParaRPr sz="2400" dirty="0">
              <a:latin typeface="+mj-lt"/>
              <a:cs typeface="Noto Sans CJK JP Medium"/>
            </a:endParaRPr>
          </a:p>
          <a:p>
            <a:pPr marL="12700">
              <a:lnSpc>
                <a:spcPct val="130000"/>
              </a:lnSpc>
              <a:spcBef>
                <a:spcPts val="770"/>
              </a:spcBef>
            </a:pP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:ID값으로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스타일을</a:t>
            </a:r>
            <a:r>
              <a:rPr sz="1800" spc="13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40" dirty="0">
                <a:solidFill>
                  <a:srgbClr val="FFFFFF"/>
                </a:solidFill>
                <a:cs typeface="Noto Sans CJK JP Regular"/>
              </a:rPr>
              <a:t>적용.</a:t>
            </a:r>
            <a:endParaRPr sz="1800" dirty="0">
              <a:cs typeface="Noto Sans CJK JP Regular"/>
            </a:endParaRPr>
          </a:p>
          <a:p>
            <a:pPr marL="12700">
              <a:lnSpc>
                <a:spcPct val="130000"/>
              </a:lnSpc>
              <a:spcBef>
                <a:spcPts val="650"/>
              </a:spcBef>
            </a:pPr>
            <a:r>
              <a:rPr sz="1800" spc="-50" dirty="0">
                <a:solidFill>
                  <a:srgbClr val="FFFFFF"/>
                </a:solidFill>
                <a:cs typeface="Noto Sans CJK JP Regular"/>
              </a:rPr>
              <a:t>(ID값은 </a:t>
            </a:r>
            <a:r>
              <a:rPr sz="1800" spc="-35" dirty="0">
                <a:solidFill>
                  <a:srgbClr val="FFFFFF"/>
                </a:solidFill>
                <a:cs typeface="Noto Sans CJK JP Regular"/>
              </a:rPr>
              <a:t>유일하며,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다른 요소와 </a:t>
            </a: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구별되는</a:t>
            </a:r>
            <a:r>
              <a:rPr sz="1800" spc="10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값으로 </a:t>
            </a:r>
            <a:r>
              <a:rPr sz="1800" spc="-40" dirty="0">
                <a:solidFill>
                  <a:srgbClr val="FFFFFF"/>
                </a:solidFill>
                <a:cs typeface="Noto Sans CJK JP Regular"/>
              </a:rPr>
              <a:t>만들어진다.)</a:t>
            </a:r>
            <a:endParaRPr sz="1800" dirty="0"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55"/>
              </a:spcBef>
            </a:pPr>
            <a:endParaRPr sz="1650" dirty="0">
              <a:cs typeface="Noto Sans CJK JP Regular"/>
            </a:endParaRPr>
          </a:p>
          <a:p>
            <a:pPr marL="12700">
              <a:lnSpc>
                <a:spcPct val="130000"/>
              </a:lnSpc>
            </a:pPr>
            <a:r>
              <a:rPr sz="2400" b="0" spc="-3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클래스 </a:t>
            </a:r>
            <a:r>
              <a:rPr sz="2400" b="0" spc="-2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선택자(Class</a:t>
            </a:r>
            <a:r>
              <a:rPr sz="2400" b="0" spc="19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3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Selector)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marL="12700">
              <a:lnSpc>
                <a:spcPct val="130000"/>
              </a:lnSpc>
              <a:spcBef>
                <a:spcPts val="770"/>
              </a:spcBef>
            </a:pPr>
            <a:r>
              <a:rPr sz="1800" spc="-10" dirty="0">
                <a:solidFill>
                  <a:srgbClr val="FFFFFF"/>
                </a:solidFill>
                <a:cs typeface="Noto Sans CJK JP Regular"/>
              </a:rPr>
              <a:t>:클래스 </a:t>
            </a: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이름으로 스타일을</a:t>
            </a:r>
            <a:r>
              <a:rPr sz="1800" spc="22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적용</a:t>
            </a:r>
            <a:endParaRPr sz="1800" dirty="0">
              <a:cs typeface="Noto Sans CJK JP Regular"/>
            </a:endParaRPr>
          </a:p>
          <a:p>
            <a:pPr marL="12700">
              <a:lnSpc>
                <a:spcPct val="130000"/>
              </a:lnSpc>
              <a:spcBef>
                <a:spcPts val="650"/>
              </a:spcBef>
            </a:pPr>
            <a:r>
              <a:rPr sz="1800" spc="-35" dirty="0">
                <a:solidFill>
                  <a:srgbClr val="FFFFFF"/>
                </a:solidFill>
                <a:cs typeface="Noto Sans CJK JP Regular"/>
              </a:rPr>
              <a:t>(클래스는</a:t>
            </a:r>
            <a:r>
              <a:rPr sz="1800" spc="6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비슷한</a:t>
            </a:r>
            <a:r>
              <a:rPr sz="1800" spc="6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특징을</a:t>
            </a:r>
            <a:r>
              <a:rPr sz="1800" spc="4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갖는</a:t>
            </a:r>
            <a:r>
              <a:rPr sz="1800" spc="3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요소를</a:t>
            </a:r>
            <a:r>
              <a:rPr sz="1800" spc="7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5" dirty="0">
                <a:solidFill>
                  <a:srgbClr val="FFFFFF"/>
                </a:solidFill>
                <a:cs typeface="Noto Sans CJK JP Regular"/>
              </a:rPr>
              <a:t>묶으며,</a:t>
            </a:r>
            <a:r>
              <a:rPr sz="1800" spc="4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여러</a:t>
            </a:r>
            <a:r>
              <a:rPr sz="1800" spc="7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0" dirty="0">
                <a:solidFill>
                  <a:srgbClr val="FFFFFF"/>
                </a:solidFill>
                <a:cs typeface="Noto Sans CJK JP Regular"/>
              </a:rPr>
              <a:t>번</a:t>
            </a:r>
            <a:r>
              <a:rPr sz="1800" spc="1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사용</a:t>
            </a:r>
            <a:r>
              <a:rPr sz="1800" spc="6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5" dirty="0">
                <a:solidFill>
                  <a:srgbClr val="FFFFFF"/>
                </a:solidFill>
                <a:cs typeface="Noto Sans CJK JP Regular"/>
              </a:rPr>
              <a:t>가능)</a:t>
            </a:r>
            <a:endParaRPr sz="1800" dirty="0">
              <a:cs typeface="Noto Sans CJK JP Regular"/>
            </a:endParaRPr>
          </a:p>
          <a:p>
            <a:pPr>
              <a:lnSpc>
                <a:spcPct val="130000"/>
              </a:lnSpc>
              <a:spcBef>
                <a:spcPts val="60"/>
              </a:spcBef>
            </a:pPr>
            <a:endParaRPr sz="1650" dirty="0">
              <a:cs typeface="Noto Sans CJK JP Regular"/>
            </a:endParaRPr>
          </a:p>
          <a:p>
            <a:pPr marL="12700">
              <a:lnSpc>
                <a:spcPct val="130000"/>
              </a:lnSpc>
            </a:pPr>
            <a:r>
              <a:rPr sz="2400" b="0" spc="-2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전체 </a:t>
            </a:r>
            <a:r>
              <a:rPr sz="2400" b="0" spc="-4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선택자(Universal</a:t>
            </a:r>
            <a:r>
              <a:rPr sz="2400" b="0" spc="14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3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Selector)</a:t>
            </a:r>
            <a:endParaRPr sz="2400" dirty="0">
              <a:latin typeface="+mj-ea"/>
              <a:ea typeface="+mj-ea"/>
              <a:cs typeface="Noto Sans CJK JP Medium"/>
            </a:endParaRPr>
          </a:p>
          <a:p>
            <a:pPr marL="12700">
              <a:lnSpc>
                <a:spcPct val="130000"/>
              </a:lnSpc>
              <a:spcBef>
                <a:spcPts val="765"/>
              </a:spcBef>
            </a:pPr>
            <a:r>
              <a:rPr sz="1800" dirty="0">
                <a:solidFill>
                  <a:srgbClr val="FFFFFF"/>
                </a:solidFill>
                <a:cs typeface="Noto Sans CJK JP Regular"/>
              </a:rPr>
              <a:t>:모든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요소에 스타일</a:t>
            </a:r>
            <a:r>
              <a:rPr sz="1800" spc="17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적용</a:t>
            </a:r>
            <a:endParaRPr sz="1800" dirty="0"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0631" y="1344167"/>
            <a:ext cx="2365248" cy="615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1823" y="2578607"/>
            <a:ext cx="3102864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11823" y="4035552"/>
            <a:ext cx="2788920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58711" y="5727191"/>
            <a:ext cx="1920239" cy="466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5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/>
          <p:nvPr/>
        </p:nvSpPr>
        <p:spPr>
          <a:xfrm>
            <a:off x="277368" y="2420111"/>
            <a:ext cx="6227064" cy="3651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2280" y="859536"/>
            <a:ext cx="5026152" cy="5617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2517" y="1529844"/>
            <a:ext cx="3541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5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CSS </a:t>
            </a:r>
            <a:r>
              <a:rPr sz="2400" b="0" spc="-3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박스모델 </a:t>
            </a:r>
            <a:r>
              <a:rPr sz="2400" b="0" spc="-6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(box</a:t>
            </a:r>
            <a:r>
              <a:rPr sz="2400" b="0" spc="15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 </a:t>
            </a:r>
            <a:r>
              <a:rPr sz="2400" b="0" spc="-70" dirty="0">
                <a:solidFill>
                  <a:srgbClr val="FF9D17"/>
                </a:solidFill>
                <a:latin typeface="+mj-ea"/>
                <a:ea typeface="+mj-ea"/>
                <a:cs typeface="Noto Sans CJK JP Medium"/>
              </a:rPr>
              <a:t>model)</a:t>
            </a:r>
            <a:endParaRPr sz="2400" dirty="0">
              <a:latin typeface="+mj-ea"/>
              <a:ea typeface="+mj-ea"/>
              <a:cs typeface="Noto Sans CJK JP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971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/>
          <p:nvPr/>
        </p:nvSpPr>
        <p:spPr>
          <a:xfrm>
            <a:off x="1286255" y="1606296"/>
            <a:ext cx="9954768" cy="3934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8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5"/>
          <p:cNvSpPr/>
          <p:nvPr/>
        </p:nvSpPr>
        <p:spPr>
          <a:xfrm>
            <a:off x="277368" y="1938527"/>
            <a:ext cx="7735824" cy="3563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48395" y="2347592"/>
            <a:ext cx="3144520" cy="274498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45"/>
              </a:spcBef>
            </a:pP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새로운 줄에서</a:t>
            </a:r>
            <a:r>
              <a:rPr sz="1800" spc="12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시작</a:t>
            </a:r>
            <a:endParaRPr sz="1800" dirty="0">
              <a:cs typeface="Noto Sans CJK JP Regular"/>
            </a:endParaRPr>
          </a:p>
          <a:p>
            <a:pPr marL="3175" algn="ctr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solidFill>
                  <a:srgbClr val="BCD6ED"/>
                </a:solidFill>
                <a:cs typeface="Noto Sans CJK JP Regular"/>
              </a:rPr>
              <a:t>&lt;div&gt; </a:t>
            </a:r>
            <a:r>
              <a:rPr sz="1800" spc="45" dirty="0">
                <a:solidFill>
                  <a:srgbClr val="BCD6ED"/>
                </a:solidFill>
                <a:cs typeface="Noto Sans CJK JP Regular"/>
              </a:rPr>
              <a:t>&lt;h1~h6&gt; </a:t>
            </a:r>
            <a:r>
              <a:rPr sz="1800" spc="25" dirty="0">
                <a:solidFill>
                  <a:srgbClr val="BCD6ED"/>
                </a:solidFill>
                <a:cs typeface="Noto Sans CJK JP Regular"/>
              </a:rPr>
              <a:t>&lt;p&gt;</a:t>
            </a:r>
            <a:r>
              <a:rPr sz="1800" spc="10" dirty="0">
                <a:solidFill>
                  <a:srgbClr val="BCD6ED"/>
                </a:solidFill>
                <a:cs typeface="Noto Sans CJK JP Regular"/>
              </a:rPr>
              <a:t> </a:t>
            </a:r>
            <a:r>
              <a:rPr sz="1800" spc="-160" dirty="0">
                <a:solidFill>
                  <a:srgbClr val="BCD6ED"/>
                </a:solidFill>
                <a:cs typeface="Noto Sans CJK JP Regular"/>
              </a:rPr>
              <a:t>…</a:t>
            </a:r>
            <a:endParaRPr sz="1800" dirty="0"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cs typeface="Noto Sans CJK JP Regula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요소의 content 만큼 너비를</a:t>
            </a:r>
            <a:r>
              <a:rPr sz="1800" spc="200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가짐</a:t>
            </a:r>
            <a:endParaRPr sz="1800" dirty="0"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645"/>
              </a:spcBef>
            </a:pPr>
            <a:r>
              <a:rPr sz="1800" spc="-5" dirty="0">
                <a:solidFill>
                  <a:srgbClr val="BCD6ED"/>
                </a:solidFill>
                <a:cs typeface="Noto Sans CJK JP Regular"/>
              </a:rPr>
              <a:t>&lt;span&gt; </a:t>
            </a:r>
            <a:r>
              <a:rPr sz="1800" spc="35" dirty="0">
                <a:solidFill>
                  <a:srgbClr val="BCD6ED"/>
                </a:solidFill>
                <a:cs typeface="Noto Sans CJK JP Regular"/>
              </a:rPr>
              <a:t>&lt;a&gt;</a:t>
            </a:r>
            <a:r>
              <a:rPr sz="1800" spc="60" dirty="0">
                <a:solidFill>
                  <a:srgbClr val="BCD6ED"/>
                </a:solidFill>
                <a:cs typeface="Noto Sans CJK JP Regular"/>
              </a:rPr>
              <a:t> </a:t>
            </a:r>
            <a:r>
              <a:rPr sz="1800" spc="-25" dirty="0">
                <a:solidFill>
                  <a:srgbClr val="BCD6ED"/>
                </a:solidFill>
                <a:cs typeface="Noto Sans CJK JP Regular"/>
              </a:rPr>
              <a:t>&lt;img&gt;…</a:t>
            </a:r>
            <a:endParaRPr sz="1800" dirty="0">
              <a:cs typeface="Noto Sans CJK JP 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cs typeface="Noto Sans CJK JP Regular"/>
            </a:endParaRPr>
          </a:p>
          <a:p>
            <a:pPr marL="1905" algn="ctr">
              <a:lnSpc>
                <a:spcPct val="100000"/>
              </a:lnSpc>
            </a:pPr>
            <a:r>
              <a:rPr sz="1800" spc="-60" dirty="0">
                <a:solidFill>
                  <a:srgbClr val="FFFFFF"/>
                </a:solidFill>
                <a:cs typeface="Noto Sans CJK JP Regular"/>
              </a:rPr>
              <a:t>Inline과 </a:t>
            </a:r>
            <a:r>
              <a:rPr sz="1800" spc="-40" dirty="0">
                <a:solidFill>
                  <a:srgbClr val="FFFFFF"/>
                </a:solidFill>
                <a:cs typeface="Noto Sans CJK JP Regular"/>
              </a:rPr>
              <a:t>같으나, </a:t>
            </a:r>
            <a:r>
              <a:rPr sz="1800" spc="-25" dirty="0">
                <a:solidFill>
                  <a:srgbClr val="FFFFFF"/>
                </a:solidFill>
                <a:cs typeface="Noto Sans CJK JP Regular"/>
              </a:rPr>
              <a:t>속성 지정</a:t>
            </a:r>
            <a:r>
              <a:rPr sz="1800" spc="275" dirty="0">
                <a:solidFill>
                  <a:srgbClr val="FFFFFF"/>
                </a:solidFill>
                <a:cs typeface="Noto Sans CJK JP Regular"/>
              </a:rPr>
              <a:t> </a:t>
            </a:r>
            <a:r>
              <a:rPr sz="1800" spc="-30" dirty="0">
                <a:solidFill>
                  <a:srgbClr val="FFFFFF"/>
                </a:solidFill>
                <a:cs typeface="Noto Sans CJK JP Regular"/>
              </a:rPr>
              <a:t>가능</a:t>
            </a:r>
            <a:endParaRPr sz="1800" dirty="0">
              <a:cs typeface="Noto Sans CJK JP Regular"/>
            </a:endParaRPr>
          </a:p>
          <a:p>
            <a:pPr marL="3175" algn="ctr">
              <a:lnSpc>
                <a:spcPct val="100000"/>
              </a:lnSpc>
              <a:spcBef>
                <a:spcPts val="650"/>
              </a:spcBef>
            </a:pPr>
            <a:r>
              <a:rPr sz="1800" spc="-10" dirty="0">
                <a:solidFill>
                  <a:srgbClr val="BCD6ED"/>
                </a:solidFill>
                <a:cs typeface="Noto Sans CJK JP Regular"/>
              </a:rPr>
              <a:t>&lt;button&gt; </a:t>
            </a:r>
            <a:r>
              <a:rPr sz="1800" spc="5" dirty="0">
                <a:solidFill>
                  <a:srgbClr val="BCD6ED"/>
                </a:solidFill>
                <a:cs typeface="Noto Sans CJK JP Regular"/>
              </a:rPr>
              <a:t>&lt;select&gt;</a:t>
            </a:r>
            <a:r>
              <a:rPr sz="1800" spc="60" dirty="0">
                <a:solidFill>
                  <a:srgbClr val="BCD6ED"/>
                </a:solidFill>
                <a:cs typeface="Noto Sans CJK JP Regular"/>
              </a:rPr>
              <a:t> </a:t>
            </a:r>
            <a:r>
              <a:rPr sz="1800" spc="-165" dirty="0">
                <a:solidFill>
                  <a:srgbClr val="BCD6ED"/>
                </a:solidFill>
                <a:cs typeface="Noto Sans CJK JP Regular"/>
              </a:rPr>
              <a:t>…</a:t>
            </a:r>
            <a:endParaRPr sz="1800" dirty="0">
              <a:cs typeface="Noto Sans CJK J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897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030" y="1970847"/>
            <a:ext cx="11686370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static: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쓸 수 없음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relative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static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있어야할 위치를 기준으로 좌표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property(px)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상대적 위치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absolute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부모나 조상중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relative, absolute, fixed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선언된 곳을 기준으로 좌표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</a:p>
          <a:p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</a:t>
            </a:r>
            <a:r>
              <a:rPr lang="en-US" altLang="ko-KR" sz="240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보이는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화면을 기준으로 좌표 프로퍼티를 이용하여 위치를 고정</a:t>
            </a:r>
          </a:p>
          <a:p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ex)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스크롤 할 때마다 따라다니는 메뉴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property: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기준이 되는 곳으로 얼만큼 떨어졌는지를 뜻함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Top. Right, bottom, left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Ex) top :10px; =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기준이 되는 곳 부터 아래로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10px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떨어짐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780" y="1386072"/>
            <a:ext cx="225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Position </a:t>
            </a:r>
            <a:r>
              <a:rPr lang="ko-KR" altLang="en-US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속성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값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9733" y="6367183"/>
            <a:ext cx="500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참고 링크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 https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://thrillfighter.tistory.com/480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42202" y="1496436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72830" y="2155701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HTML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무슨 언어인가요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32954" y="3187570"/>
            <a:ext cx="4459046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28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28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63582" y="3846835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팀 </a:t>
            </a:r>
            <a:r>
              <a:rPr lang="ko-KR" altLang="en-US" sz="1400" dirty="0" err="1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레퍼지토리에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들어가보자</a:t>
            </a: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376887" y="4780552"/>
            <a:ext cx="3958769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부트스트랩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07516" y="5439817"/>
            <a:ext cx="2920253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조금 더 쉽게 할 수는 없을까</a:t>
            </a:r>
            <a:r>
              <a: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4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030" y="1970847"/>
            <a:ext cx="51452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static: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좌표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쓸 수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없음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780" y="1386072"/>
            <a:ext cx="225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Position </a:t>
            </a:r>
            <a:r>
              <a:rPr lang="ko-KR" altLang="en-US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속성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값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30" y="2852584"/>
            <a:ext cx="4720494" cy="3615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4793" y="1970847"/>
            <a:ext cx="596011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relative : 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static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ko-KR" altLang="en-US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있어야할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위치를 기준으로 좌표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property(</a:t>
            </a:r>
            <a:r>
              <a:rPr lang="en-US" altLang="ko-KR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px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상대적 위치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93" y="2852584"/>
            <a:ext cx="5863952" cy="38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1780" y="1386072"/>
            <a:ext cx="225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Position </a:t>
            </a:r>
            <a:r>
              <a:rPr lang="ko-KR" altLang="en-US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속성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값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1780" y="1970847"/>
            <a:ext cx="596011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absolute : 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절대 위치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부모나 </a:t>
            </a:r>
            <a:r>
              <a:rPr lang="ko-KR" altLang="en-US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조상중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relative, absolute, fixed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선언된 곳을 기준으로 좌표 </a:t>
            </a:r>
            <a:r>
              <a:rPr lang="en-US" altLang="ko-KR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property 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적용</a:t>
            </a:r>
            <a:endParaRPr lang="ko-KR" altLang="en-US" sz="2000" dirty="0">
              <a:solidFill>
                <a:prstClr val="white">
                  <a:lumMod val="9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729" t="2254" r="2688" b="5294"/>
          <a:stretch/>
        </p:blipFill>
        <p:spPr>
          <a:xfrm>
            <a:off x="181780" y="3048065"/>
            <a:ext cx="5374105" cy="36415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41891" y="1970847"/>
            <a:ext cx="5960111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fixed :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보이는 화면을 기준으로 좌표 </a:t>
            </a:r>
            <a:r>
              <a:rPr lang="ko-KR" altLang="en-US" sz="2000" dirty="0" err="1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프로퍼티를</a:t>
            </a:r>
            <a:r>
              <a:rPr lang="ko-KR" altLang="en-US" sz="2000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이용하여 위치를 고정</a:t>
            </a:r>
          </a:p>
          <a:p>
            <a:pPr lvl="0"/>
            <a:r>
              <a:rPr lang="en-US" altLang="ko-KR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스크롤 할 때마다 따라다니는 메뉴</a:t>
            </a:r>
            <a:endParaRPr lang="en-US" altLang="ko-KR" dirty="0">
              <a:solidFill>
                <a:prstClr val="white">
                  <a:lumMod val="9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68" y="3141468"/>
            <a:ext cx="6213332" cy="34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이번에야말로 CSS Flex를 익혀보자 – 1분코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515" y="1447717"/>
            <a:ext cx="5156548" cy="27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5090" y="4131317"/>
            <a:ext cx="9879408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CSS</a:t>
            </a: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FLEX </a:t>
            </a: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써볼까</a:t>
            </a:r>
            <a:r>
              <a:rPr lang="en-US" altLang="ko-KR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87538" y="4976913"/>
            <a:ext cx="840774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prstClr val="white"/>
                </a:solidFill>
              </a:rPr>
              <a:t>Flex</a:t>
            </a:r>
            <a:r>
              <a:rPr lang="ko-KR" altLang="en-US" sz="1600" dirty="0">
                <a:solidFill>
                  <a:prstClr val="white"/>
                </a:solidFill>
              </a:rPr>
              <a:t>는 레이아웃 배치 전용 기능으로 </a:t>
            </a:r>
            <a:r>
              <a:rPr lang="ko-KR" altLang="en-US" sz="1600" dirty="0" smtClean="0">
                <a:solidFill>
                  <a:prstClr val="white"/>
                </a:solidFill>
              </a:rPr>
              <a:t>고안된 기능으로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기존에 쓰이던 </a:t>
            </a:r>
            <a:r>
              <a:rPr lang="en-US" altLang="ko-KR" sz="1600" dirty="0">
                <a:solidFill>
                  <a:prstClr val="white"/>
                </a:solidFill>
              </a:rPr>
              <a:t>float</a:t>
            </a:r>
            <a:r>
              <a:rPr lang="ko-KR" altLang="en-US" sz="1600" dirty="0">
                <a:solidFill>
                  <a:prstClr val="white"/>
                </a:solidFill>
              </a:rPr>
              <a:t>나 </a:t>
            </a:r>
            <a:r>
              <a:rPr lang="en-US" altLang="ko-KR" sz="1600" dirty="0">
                <a:solidFill>
                  <a:prstClr val="white"/>
                </a:solidFill>
              </a:rPr>
              <a:t>inline-block </a:t>
            </a:r>
            <a:r>
              <a:rPr lang="ko-KR" altLang="en-US" sz="1600" dirty="0">
                <a:solidFill>
                  <a:prstClr val="white"/>
                </a:solidFill>
              </a:rPr>
              <a:t>등을 이용한 기존 방식보다 훨씬 강력하고 편리한 기능들이 </a:t>
            </a:r>
            <a:r>
              <a:rPr lang="ko-KR" altLang="en-US" sz="1600" dirty="0" smtClean="0">
                <a:solidFill>
                  <a:prstClr val="white"/>
                </a:solidFill>
              </a:rPr>
              <a:t>많다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04197" y="6469174"/>
            <a:ext cx="5087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참고자료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: https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://studiomeal.com/archives/197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studiomeal.com/wp-content/uploads/2020/01/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" y="1962986"/>
            <a:ext cx="4099728" cy="327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97962A2-EF70-4A7E-B3A2-CAE1B5413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5" r="4417"/>
          <a:stretch/>
        </p:blipFill>
        <p:spPr>
          <a:xfrm>
            <a:off x="4935166" y="1962986"/>
            <a:ext cx="7010400" cy="3274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8632" y="5799306"/>
            <a:ext cx="61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Flex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를 적용할 컨테이너에 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display: flex;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를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</a:rPr>
              <a:t>적용하는게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 시작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tudiomeal.com/wp-content/uploads/2020/01/05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96" y="1710322"/>
            <a:ext cx="95250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80138" y="1125547"/>
            <a:ext cx="5513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Flex- direction: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배치 방향 결정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9506" y="1173673"/>
            <a:ext cx="2252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Flex- wrap</a:t>
            </a:r>
          </a:p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: </a:t>
            </a:r>
            <a:r>
              <a:rPr lang="ko-KR" altLang="en-US" sz="3200" dirty="0" err="1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줄넘김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처리 설정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098" name="Picture 2" descr="https://studiomeal.com/wp-content/uploads/2020/01/06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333" y="1173672"/>
            <a:ext cx="7063372" cy="52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4743" y="1189715"/>
            <a:ext cx="459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Justify-content: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가로축 방향 정렬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0" y="1868665"/>
            <a:ext cx="5931164" cy="46203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97922" y="1189715"/>
            <a:ext cx="459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Align-items : </a:t>
            </a:r>
            <a:r>
              <a:rPr lang="ko-KR" altLang="en-US" sz="3200" dirty="0" err="1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수직축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방향 정렬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5126" name="Picture 6" descr="CSS의 레이아웃 Flexible Box , Gr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098" y="1774490"/>
            <a:ext cx="5002129" cy="375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CSS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355" y="2451245"/>
            <a:ext cx="488386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Flex-basis :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기본 크기 정함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Flex-grow: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 item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들의 크기가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basis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얼마나 커질 수 있는지 결정하는 속성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여백 부분을 비율대로 가진다고 생각하면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OK!</a:t>
            </a:r>
          </a:p>
          <a:p>
            <a:pPr>
              <a:lnSpc>
                <a:spcPct val="130000"/>
              </a:lnSpc>
            </a:pPr>
            <a:r>
              <a:rPr lang="en-US" altLang="ko-KR" sz="2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Flex-shrink :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flex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item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얼마나 작아질 수 있는지 결정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691" b="7239"/>
          <a:stretch/>
        </p:blipFill>
        <p:spPr>
          <a:xfrm>
            <a:off x="5655146" y="2009450"/>
            <a:ext cx="6243783" cy="36166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355" y="1866470"/>
            <a:ext cx="439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Flex item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관련 값 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부트스트랩이란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보너스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ootstrap] 1.부트스트랩 시작하기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30" y="969817"/>
            <a:ext cx="3501007" cy="294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5090" y="4131317"/>
            <a:ext cx="9879408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부트스트랩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7539" y="4976913"/>
            <a:ext cx="818636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프론트앤드</a:t>
            </a:r>
            <a:r>
              <a:rPr lang="ko-KR" altLang="en-US" sz="1600" dirty="0" smtClean="0">
                <a:solidFill>
                  <a:prstClr val="white"/>
                </a:solidFill>
              </a:rPr>
              <a:t> 개발을 쉽고</a:t>
            </a:r>
            <a:r>
              <a:rPr lang="en-US" altLang="ko-KR" sz="1600" dirty="0" smtClean="0">
                <a:solidFill>
                  <a:prstClr val="white"/>
                </a:solidFill>
              </a:rPr>
              <a:t>! </a:t>
            </a:r>
            <a:r>
              <a:rPr lang="ko-KR" altLang="en-US" sz="1600" dirty="0" smtClean="0">
                <a:solidFill>
                  <a:prstClr val="white"/>
                </a:solidFill>
              </a:rPr>
              <a:t>빠르게</a:t>
            </a:r>
            <a:r>
              <a:rPr lang="en-US" altLang="ko-KR" sz="1600" dirty="0" smtClean="0">
                <a:solidFill>
                  <a:prstClr val="white"/>
                </a:solidFill>
              </a:rPr>
              <a:t>! </a:t>
            </a:r>
            <a:r>
              <a:rPr lang="ko-KR" altLang="en-US" sz="1600" dirty="0" smtClean="0">
                <a:solidFill>
                  <a:prstClr val="white"/>
                </a:solidFill>
              </a:rPr>
              <a:t>할 수 있는 프레임워크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HTML, CSS </a:t>
            </a:r>
            <a:r>
              <a:rPr lang="ko-KR" altLang="en-US" sz="1600" dirty="0" smtClean="0">
                <a:solidFill>
                  <a:prstClr val="white"/>
                </a:solidFill>
              </a:rPr>
              <a:t>기반의 템플릿 양식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smtClean="0">
                <a:solidFill>
                  <a:prstClr val="white"/>
                </a:solidFill>
              </a:rPr>
              <a:t>버튼</a:t>
            </a:r>
            <a:r>
              <a:rPr lang="en-US" altLang="ko-KR" sz="1600" dirty="0" smtClean="0">
                <a:solidFill>
                  <a:prstClr val="white"/>
                </a:solidFill>
              </a:rPr>
              <a:t>, </a:t>
            </a:r>
            <a:r>
              <a:rPr lang="ko-KR" altLang="en-US" sz="1600" dirty="0" err="1" smtClean="0">
                <a:solidFill>
                  <a:prstClr val="white"/>
                </a:solidFill>
              </a:rPr>
              <a:t>네비게이션</a:t>
            </a:r>
            <a:r>
              <a:rPr lang="ko-KR" altLang="en-US" sz="1600" dirty="0" smtClean="0">
                <a:solidFill>
                  <a:prstClr val="white"/>
                </a:solidFill>
              </a:rPr>
              <a:t> 및 기타 페이지의 요소들을 포함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6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부트스트랩이란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보너스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8316655-6B2F-4D6B-AD91-B0C75764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49" y="2614531"/>
            <a:ext cx="6906174" cy="21070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A992B665-CCA5-4602-A3F7-DB24F597CB70}"/>
              </a:ext>
            </a:extLst>
          </p:cNvPr>
          <p:cNvGrpSpPr/>
          <p:nvPr/>
        </p:nvGrpSpPr>
        <p:grpSpPr>
          <a:xfrm>
            <a:off x="1761778" y="3948436"/>
            <a:ext cx="10250646" cy="2564647"/>
            <a:chOff x="1778467" y="4121317"/>
            <a:chExt cx="10250646" cy="2564647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7202DC65-B7C6-43AA-99CA-48AED09E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467" y="4121317"/>
              <a:ext cx="10250646" cy="2564647"/>
            </a:xfrm>
            <a:prstGeom prst="rect">
              <a:avLst/>
            </a:prstGeom>
          </p:spPr>
        </p:pic>
        <p:sp>
          <p:nvSpPr>
            <p:cNvPr id="13" name="사각형: 둥근 모서리 8">
              <a:extLst>
                <a:ext uri="{FF2B5EF4-FFF2-40B4-BE49-F238E27FC236}">
                  <a16:creationId xmlns="" xmlns:a16="http://schemas.microsoft.com/office/drawing/2014/main" id="{9461DF20-8FC1-470C-BE26-616624FF136F}"/>
                </a:ext>
              </a:extLst>
            </p:cNvPr>
            <p:cNvSpPr/>
            <p:nvPr/>
          </p:nvSpPr>
          <p:spPr>
            <a:xfrm>
              <a:off x="2046914" y="4773336"/>
              <a:ext cx="9907398" cy="1862356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93B8A9B-C090-4974-9D69-A4AC8839E4A6}"/>
              </a:ext>
            </a:extLst>
          </p:cNvPr>
          <p:cNvSpPr txBox="1"/>
          <p:nvPr/>
        </p:nvSpPr>
        <p:spPr>
          <a:xfrm>
            <a:off x="7398154" y="2875445"/>
            <a:ext cx="4793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부트스트랩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CDN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링크를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파일의 </a:t>
            </a:r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복사 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붙여넣기</a:t>
            </a:r>
            <a:r>
              <a:rPr lang="ko-KR" altLang="en-US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하면 준비 끝</a:t>
            </a:r>
            <a:r>
              <a:rPr lang="en-US" altLang="ko-KR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Picture 2" descr="Bootstrap] 1.부트스트랩 시작하기 : 네이버 블로그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51" y="983374"/>
            <a:ext cx="1694294" cy="14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94478" y="1359369"/>
            <a:ext cx="431111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rgbClr val="723DB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부트스트랩 사용법</a:t>
            </a:r>
            <a:endParaRPr lang="ko-KR" altLang="en-US" sz="3200" dirty="0">
              <a:solidFill>
                <a:srgbClr val="723DB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4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호 7"/>
          <p:cNvSpPr/>
          <p:nvPr/>
        </p:nvSpPr>
        <p:spPr>
          <a:xfrm>
            <a:off x="214087" y="0"/>
            <a:ext cx="7358743" cy="7358743"/>
          </a:xfrm>
          <a:prstGeom prst="arc">
            <a:avLst>
              <a:gd name="adj1" fmla="val 16200000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원호 18"/>
          <p:cNvSpPr/>
          <p:nvPr/>
        </p:nvSpPr>
        <p:spPr>
          <a:xfrm>
            <a:off x="374211" y="2155701"/>
            <a:ext cx="5094514" cy="5094514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02993" y="3684407"/>
            <a:ext cx="130628" cy="1306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18356" y="5274129"/>
            <a:ext cx="130628" cy="130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183670" y="2025073"/>
            <a:ext cx="130628" cy="130628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02293" y="1171772"/>
            <a:ext cx="77908" cy="779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59343" y="569120"/>
            <a:ext cx="77908" cy="7790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911621" y="4405367"/>
            <a:ext cx="2601600" cy="2601600"/>
          </a:xfrm>
          <a:prstGeom prst="arc">
            <a:avLst>
              <a:gd name="adj1" fmla="val 7444093"/>
              <a:gd name="adj2" fmla="val 3531899"/>
            </a:avLst>
          </a:prstGeom>
          <a:ln cap="rnd">
            <a:solidFill>
              <a:srgbClr val="3E48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11621" y="864233"/>
            <a:ext cx="4918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rgbClr val="FFC00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CONTENTS</a:t>
            </a:r>
            <a:endParaRPr lang="ko-KR" altLang="en-US" sz="5400" dirty="0">
              <a:solidFill>
                <a:srgbClr val="FFC00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>
            <a:off x="2271221" y="689942"/>
            <a:ext cx="0" cy="24840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236768" y="2394723"/>
            <a:ext cx="3015916" cy="2974048"/>
            <a:chOff x="1606459" y="2378344"/>
            <a:chExt cx="3015916" cy="2974048"/>
          </a:xfrm>
        </p:grpSpPr>
        <p:sp>
          <p:nvSpPr>
            <p:cNvPr id="3" name="타원 2"/>
            <p:cNvSpPr/>
            <p:nvPr/>
          </p:nvSpPr>
          <p:spPr>
            <a:xfrm>
              <a:off x="1606459" y="2378344"/>
              <a:ext cx="3015916" cy="2974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2" name="Picture 6" descr="HTML5 Logo transparent PNG - Stick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576" y="2522527"/>
              <a:ext cx="2685682" cy="2685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7118356" y="2394723"/>
            <a:ext cx="3015916" cy="2974048"/>
            <a:chOff x="6488047" y="2090387"/>
            <a:chExt cx="3015916" cy="2974048"/>
          </a:xfrm>
        </p:grpSpPr>
        <p:sp>
          <p:nvSpPr>
            <p:cNvPr id="25" name="타원 24"/>
            <p:cNvSpPr/>
            <p:nvPr/>
          </p:nvSpPr>
          <p:spPr>
            <a:xfrm>
              <a:off x="6488047" y="2090387"/>
              <a:ext cx="3015916" cy="29740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04" name="Picture 8" descr="CSS - 위키백과, 우리 모두의 백과사전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612" y="2377771"/>
              <a:ext cx="1689008" cy="2382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직사각형 26"/>
          <p:cNvSpPr/>
          <p:nvPr/>
        </p:nvSpPr>
        <p:spPr>
          <a:xfrm>
            <a:off x="2362633" y="5447435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뼈대를 짜고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52674" y="5333417"/>
            <a:ext cx="2920253" cy="74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solidFill>
                  <a:prstClr val="white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꾸민다</a:t>
            </a:r>
            <a:endParaRPr lang="en-US" altLang="ko-KR" sz="3200" dirty="0">
              <a:solidFill>
                <a:prstClr val="white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부트스트랩이란</a:t>
            </a:r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보너스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ootstrap] 1.부트스트랩 시작하기 : 네이버 블로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51" y="983374"/>
            <a:ext cx="1694294" cy="142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94478" y="1359369"/>
            <a:ext cx="431111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rgbClr val="723DBE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부트스트랩 사용법</a:t>
            </a:r>
            <a:endParaRPr lang="ko-KR" altLang="en-US" sz="3200" dirty="0">
              <a:solidFill>
                <a:srgbClr val="723DB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9BDD565F-30B6-473D-9EAC-B71C76AB9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02" y="3137342"/>
            <a:ext cx="8380602" cy="2746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8513504" y="3859237"/>
            <a:ext cx="3522278" cy="86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뒤엔 가져오고 싶은 것을</a:t>
            </a:r>
            <a:endParaRPr lang="en-US" altLang="ko-KR" sz="2000" dirty="0" smtClean="0">
              <a:solidFill>
                <a:prstClr val="white">
                  <a:lumMod val="9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찾아보고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마음대로 </a:t>
            </a:r>
            <a:r>
              <a:rPr lang="ko-KR" altLang="en-US" sz="2000" dirty="0" err="1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복붙하자</a:t>
            </a:r>
            <a:r>
              <a:rPr lang="en-US" altLang="ko-KR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ko-KR" altLang="en-US" sz="2000" dirty="0" smtClean="0">
                <a:solidFill>
                  <a:prstClr val="white">
                    <a:lumMod val="9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5629" y="1246741"/>
            <a:ext cx="10292999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prstClr val="white"/>
                </a:solidFill>
                <a:hlinkClick r:id="rId3"/>
              </a:rPr>
              <a:t>https://</a:t>
            </a:r>
            <a:r>
              <a:rPr lang="en-US" altLang="ko-KR" sz="1600" dirty="0" smtClean="0">
                <a:solidFill>
                  <a:prstClr val="white"/>
                </a:solidFill>
                <a:hlinkClick r:id="rId3"/>
              </a:rPr>
              <a:t>opentutorials.org/course/2039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생활코딩 </a:t>
            </a:r>
            <a:r>
              <a:rPr lang="en-US" altLang="ko-KR" sz="1600" dirty="0" smtClean="0">
                <a:solidFill>
                  <a:prstClr val="white"/>
                </a:solidFill>
              </a:rPr>
              <a:t>– HTML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4"/>
              </a:rPr>
              <a:t>https://www.youtube.com/watch?v=tC8Xj_Bf8Fw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기초 자료 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5"/>
              </a:rPr>
              <a:t>https://www.youtube.com/watch?v=c4NbqmewsWU&amp;list=PLmEhRs1HB7RGpb2VDEGa16VO_K6I1OQ7h</a:t>
            </a:r>
            <a:endParaRPr lang="en-US" altLang="ko-KR" sz="1600" dirty="0" smtClean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err="1" smtClean="0">
                <a:solidFill>
                  <a:prstClr val="white"/>
                </a:solidFill>
              </a:rPr>
              <a:t>코드팩토리</a:t>
            </a:r>
            <a:r>
              <a:rPr lang="en-US" altLang="ko-KR" sz="1600" dirty="0" smtClean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자주 사용하는 쉬운 명령어</a:t>
            </a:r>
            <a:r>
              <a:rPr lang="en-US" altLang="ko-KR" sz="1600" dirty="0" smtClean="0">
                <a:solidFill>
                  <a:prstClr val="white"/>
                </a:solidFill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  <a:hlinkClick r:id="rId6"/>
              </a:rPr>
              <a:t>https://www.youtube.com/watch?v=hFJZwOfme6w&amp;list=PLuHgQVnccGMA8iwZwrGyNXCGy2LAAsTXk</a:t>
            </a:r>
            <a:r>
              <a:rPr lang="en-US" altLang="ko-KR" sz="1600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생활코딩</a:t>
            </a:r>
            <a:r>
              <a:rPr lang="en-US" altLang="ko-KR" sz="1600" dirty="0" smtClean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기초 </a:t>
            </a:r>
            <a:r>
              <a:rPr lang="en-US" altLang="ko-KR" sz="1600" dirty="0" smtClean="0">
                <a:solidFill>
                  <a:prstClr val="white"/>
                </a:solidFill>
              </a:rPr>
              <a:t>~ </a:t>
            </a:r>
            <a:r>
              <a:rPr lang="ko-KR" altLang="en-US" sz="1600" dirty="0" smtClean="0">
                <a:solidFill>
                  <a:prstClr val="white"/>
                </a:solidFill>
              </a:rPr>
              <a:t>심화</a:t>
            </a:r>
            <a:r>
              <a:rPr lang="en-US" altLang="ko-KR" sz="1600" dirty="0" smtClean="0">
                <a:solidFill>
                  <a:prstClr val="white"/>
                </a:solidFill>
              </a:rPr>
              <a:t>) </a:t>
            </a: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함께보면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좋은 자료</a:t>
            </a:r>
            <a:endParaRPr lang="en-US" altLang="ko-KR" sz="3600" dirty="0" smtClean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ko-KR" altLang="en-US" sz="1200" dirty="0" err="1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구글링은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나의 힘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5090" y="4131317"/>
            <a:ext cx="9879408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200" dirty="0">
                <a:solidFill>
                  <a:srgbClr val="FFC0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Hyper Text Markup Language</a:t>
            </a:r>
            <a:endParaRPr lang="ko-KR" altLang="en-US" sz="3200" dirty="0">
              <a:solidFill>
                <a:srgbClr val="FFC000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87539" y="4976913"/>
            <a:ext cx="818636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solidFill>
                  <a:prstClr val="white"/>
                </a:solidFill>
              </a:rPr>
              <a:t>= </a:t>
            </a:r>
            <a:r>
              <a:rPr lang="en-US" altLang="ko-KR" sz="1600" dirty="0" err="1" smtClean="0">
                <a:solidFill>
                  <a:prstClr val="white"/>
                </a:solidFill>
              </a:rPr>
              <a:t>HyperText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기능을 </a:t>
            </a:r>
            <a:r>
              <a:rPr lang="ko-KR" altLang="en-US" sz="1600" dirty="0">
                <a:solidFill>
                  <a:prstClr val="white"/>
                </a:solidFill>
              </a:rPr>
              <a:t>가진 문서를 만드는 </a:t>
            </a:r>
            <a:r>
              <a:rPr lang="ko-KR" altLang="en-US" sz="1600" dirty="0" smtClean="0">
                <a:solidFill>
                  <a:prstClr val="white"/>
                </a:solidFill>
              </a:rPr>
              <a:t>언어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 smtClean="0">
                <a:solidFill>
                  <a:prstClr val="white"/>
                </a:solidFill>
              </a:rPr>
              <a:t>흔히 </a:t>
            </a:r>
            <a:r>
              <a:rPr lang="ko-KR" altLang="en-US" sz="1600" dirty="0">
                <a:solidFill>
                  <a:prstClr val="white"/>
                </a:solidFill>
              </a:rPr>
              <a:t>말하는 웹 페이지를 위한 </a:t>
            </a:r>
            <a:r>
              <a:rPr lang="ko-KR" altLang="en-US" sz="1600" dirty="0" err="1">
                <a:solidFill>
                  <a:prstClr val="white"/>
                </a:solidFill>
              </a:rPr>
              <a:t>마크업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언어</a:t>
            </a:r>
            <a:r>
              <a:rPr lang="en-US" altLang="ko-KR" sz="1600" dirty="0" smtClean="0">
                <a:solidFill>
                  <a:prstClr val="white"/>
                </a:solidFill>
              </a:rPr>
              <a:t>.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600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t1.daumcdn.net/cfile/tistory/996EB53F5C1B2323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24" y="1230159"/>
            <a:ext cx="5102539" cy="290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9" y="1907531"/>
            <a:ext cx="5210175" cy="3952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89673" y="2828836"/>
            <a:ext cx="6096000" cy="23729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 err="1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시맨틱</a:t>
            </a:r>
            <a:r>
              <a:rPr lang="en-US" altLang="ko-KR" sz="2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(Semantic)</a:t>
            </a:r>
            <a:r>
              <a:rPr lang="ko-KR" altLang="en-US" sz="2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란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웹페이지의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구조를 쉽게 이해할 수 있도록 정의된 태그를 의미한다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즉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이름을 통해 문서의 구조가 어떠한지 짐작할 수 있으며 레이아웃을 구성하기 위해서 사용된다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간단하게 살펴볼까요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30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이란</a:t>
            </a:r>
            <a:r>
              <a:rPr lang="en-US" altLang="ko-KR" sz="3600" dirty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</a:t>
            </a: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55" y="843793"/>
            <a:ext cx="6316275" cy="56484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172655" y="843793"/>
            <a:ext cx="132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9201530" y="1365161"/>
            <a:ext cx="132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 </a:t>
            </a:r>
            <a:r>
              <a:rPr lang="en-US" altLang="ko-KR" sz="2000" dirty="0" err="1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nav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974156" y="3314700"/>
            <a:ext cx="6080944" cy="14732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6130" y="3928700"/>
            <a:ext cx="132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section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7010400" y="3429000"/>
            <a:ext cx="1930400" cy="1206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8630" y="3440266"/>
            <a:ext cx="17020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←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article</a:t>
            </a:r>
            <a:endParaRPr lang="ko-KR" altLang="en-US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9172655" y="6036739"/>
            <a:ext cx="1326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←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footer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64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태그 맛보기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10380" y="1841613"/>
            <a:ext cx="3320716" cy="4213357"/>
          </a:xfrm>
          <a:prstGeom prst="roundRect">
            <a:avLst>
              <a:gd name="adj" fmla="val 70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8639" y="1390608"/>
            <a:ext cx="220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rgbClr val="FFC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텍스트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관련 태그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1216" y="2426388"/>
            <a:ext cx="2799044" cy="293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&lt;h</a:t>
            </a:r>
            <a:r>
              <a:rPr lang="ko-KR" altLang="en-US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표시하기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(1~6), 1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제일 크다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&lt;p&gt;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단락 만들기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br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 바꾸기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hr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수평선 긋기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&lt;strong&gt;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굵게 표시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이텔릭체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86" y="1031372"/>
            <a:ext cx="7658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태그 맛보기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22718" y="1890876"/>
            <a:ext cx="324520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</a:t>
            </a:r>
            <a:r>
              <a:rPr lang="ko-KR" altLang="en-US" sz="3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없는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목록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(Unordered List)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13568" y="1605066"/>
            <a:ext cx="3245208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marL="457200" lvl="0" indent="-4572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  <a:p>
            <a:pPr marL="457200" lvl="0" indent="-45720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14" y="1164502"/>
            <a:ext cx="3314819" cy="233878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22718" y="4125593"/>
            <a:ext cx="324520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</a:t>
            </a:r>
            <a:r>
              <a:rPr lang="ko-KR" altLang="en-US" sz="32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목록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 algn="ctr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(Unordered List)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13568" y="3933070"/>
            <a:ext cx="3245208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ctr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  <a:p>
            <a:pPr marL="514350" lvl="0" indent="-514350" algn="ctr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  <a:p>
            <a:pPr marL="514350" lvl="0" indent="-514350" algn="ctr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아이템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13" y="3818770"/>
            <a:ext cx="3418937" cy="2339696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11358" y="3638550"/>
            <a:ext cx="11769282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505630" y="138820"/>
            <a:ext cx="53091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HTML</a:t>
            </a:r>
            <a:r>
              <a:rPr lang="ko-KR" altLang="en-US" sz="3600" dirty="0" smtClean="0">
                <a:solidFill>
                  <a:srgbClr val="FFC000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태그 맛보기</a:t>
            </a:r>
            <a:endParaRPr lang="en-US" altLang="ko-KR" sz="3600" dirty="0">
              <a:solidFill>
                <a:srgbClr val="FFC000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sz="400" dirty="0" smtClean="0">
              <a:solidFill>
                <a:srgbClr val="FFC000"/>
              </a:solidFill>
            </a:endParaRPr>
          </a:p>
          <a:p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HTML</a:t>
            </a:r>
            <a:r>
              <a:rPr lang="ko-KR" altLang="en-US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무엇인가요</a:t>
            </a:r>
            <a:r>
              <a:rPr lang="en-US" altLang="ko-KR" sz="1200" dirty="0" smtClean="0">
                <a:solidFill>
                  <a:srgbClr val="FFC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  <a:endParaRPr lang="ko-KR" altLang="en-US" sz="4000" dirty="0">
              <a:solidFill>
                <a:srgbClr val="FFC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77030" y="256674"/>
            <a:ext cx="0" cy="72670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0380" y="256673"/>
            <a:ext cx="0" cy="72670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31451" y="1760603"/>
            <a:ext cx="5647978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 </a:t>
            </a:r>
            <a:r>
              <a:rPr lang="ko-KR" altLang="en-US" sz="32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목록의 옵션들</a:t>
            </a:r>
            <a:endParaRPr lang="en-US" altLang="ko-KR" sz="32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53115" y="3361126"/>
            <a:ext cx="760465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start =“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리스트가 시작하는 숫자 결정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type = 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“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순서를 시작하는 문자 결정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(A, 1, </a:t>
            </a:r>
            <a:r>
              <a:rPr lang="en-US" altLang="ko-KR" sz="200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I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</a:p>
          <a:p>
            <a:pPr lvl="0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reversed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순서를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반대로 시작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별다른 값 없이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사용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953115" y="5493044"/>
            <a:ext cx="7604650" cy="53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value =“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 :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리스트 아이템의 변호 지정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34" y="1219059"/>
            <a:ext cx="3116032" cy="213240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426251" y="3611174"/>
            <a:ext cx="2404035" cy="686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about </a:t>
            </a:r>
            <a:r>
              <a:rPr lang="en-US" altLang="ko-KR" sz="3200" dirty="0" err="1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</a:t>
            </a:r>
            <a:endParaRPr lang="en-US" altLang="ko-KR" sz="3200" dirty="0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6250" y="5347444"/>
            <a:ext cx="2404035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about 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11161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1111</Words>
  <Application>Microsoft Office PowerPoint</Application>
  <PresentationFormat>와이드스크린</PresentationFormat>
  <Paragraphs>265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Noto Sans CJK JP Medium</vt:lpstr>
      <vt:lpstr>경기천년제목 Bold</vt:lpstr>
      <vt:lpstr>Noto Sans CJK JP Regular</vt:lpstr>
      <vt:lpstr>맑은 고딕</vt:lpstr>
      <vt:lpstr>210 맨발의청춘 R</vt:lpstr>
      <vt:lpstr>나눔스퀘어</vt:lpstr>
      <vt:lpstr>tvN 즐거운이야기 Bold</vt:lpstr>
      <vt:lpstr>나눔스퀘어 Bold</vt:lpstr>
      <vt:lpstr>경기천년제목 Medium</vt:lpstr>
      <vt:lpstr>Arial</vt:lpstr>
      <vt:lpstr>배달의민족 도현</vt:lpstr>
      <vt:lpstr>경기천년제목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민정</dc:creator>
  <cp:lastModifiedBy>남 민정</cp:lastModifiedBy>
  <cp:revision>27</cp:revision>
  <dcterms:created xsi:type="dcterms:W3CDTF">2021-03-10T17:56:48Z</dcterms:created>
  <dcterms:modified xsi:type="dcterms:W3CDTF">2021-03-22T06:37:01Z</dcterms:modified>
</cp:coreProperties>
</file>