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60" r:id="rId4"/>
    <p:sldId id="280" r:id="rId5"/>
    <p:sldId id="285" r:id="rId6"/>
    <p:sldId id="286" r:id="rId7"/>
    <p:sldId id="287" r:id="rId8"/>
    <p:sldId id="288" r:id="rId9"/>
    <p:sldId id="281" r:id="rId10"/>
    <p:sldId id="278" r:id="rId11"/>
    <p:sldId id="289" r:id="rId12"/>
    <p:sldId id="279" r:id="rId13"/>
    <p:sldId id="282" r:id="rId14"/>
    <p:sldId id="291" r:id="rId15"/>
    <p:sldId id="293" r:id="rId16"/>
    <p:sldId id="292" r:id="rId17"/>
    <p:sldId id="290" r:id="rId18"/>
    <p:sldId id="283" r:id="rId19"/>
    <p:sldId id="294" r:id="rId20"/>
    <p:sldId id="295" r:id="rId21"/>
    <p:sldId id="301" r:id="rId22"/>
    <p:sldId id="296" r:id="rId23"/>
    <p:sldId id="299" r:id="rId24"/>
    <p:sldId id="300" r:id="rId25"/>
    <p:sldId id="284" r:id="rId26"/>
    <p:sldId id="303" r:id="rId27"/>
    <p:sldId id="298" r:id="rId28"/>
    <p:sldId id="297" r:id="rId29"/>
    <p:sldId id="302" r:id="rId30"/>
    <p:sldId id="262" r:id="rId31"/>
  </p:sldIdLst>
  <p:sldSz cx="12192000" cy="6858000"/>
  <p:notesSz cx="6858000" cy="9144000"/>
  <p:embeddedFontLst>
    <p:embeddedFont>
      <p:font typeface="경기천년제목 Bold" panose="02020803020101020101" pitchFamily="18" charset="-127"/>
      <p:bold r:id="rId33"/>
    </p:embeddedFont>
    <p:embeddedFont>
      <p:font typeface="경기천년제목 Light" panose="02020403020101020101" pitchFamily="18" charset="-127"/>
      <p:regular r:id="rId34"/>
    </p:embeddedFont>
    <p:embeddedFont>
      <p:font typeface="나눔스퀘어" panose="020B0600000101010101" pitchFamily="50" charset="-127"/>
      <p:regular r:id="rId35"/>
    </p:embeddedFont>
    <p:embeddedFont>
      <p:font typeface="나눔스퀘어 Bold" panose="020B0600000101010101" pitchFamily="50" charset="-127"/>
      <p:bold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FFC000"/>
    <a:srgbClr val="404040"/>
    <a:srgbClr val="D4A208"/>
    <a:srgbClr val="212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599" autoAdjust="0"/>
  </p:normalViewPr>
  <p:slideViewPr>
    <p:cSldViewPr snapToGrid="0">
      <p:cViewPr varScale="1">
        <p:scale>
          <a:sx n="57" d="100"/>
          <a:sy n="57" d="100"/>
        </p:scale>
        <p:origin x="980" y="4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CA953-5245-4423-90A8-F4E37C400C90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4A7D2-B24A-4555-8018-A635C5687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0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CB4DC-7EAC-4620-A24D-58EEE478D589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018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05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이미지에 </a:t>
            </a:r>
            <a:r>
              <a:rPr lang="ko-KR" altLang="en-US" dirty="0" err="1"/>
              <a:t>깃헙</a:t>
            </a:r>
            <a:r>
              <a:rPr lang="ko-KR" altLang="en-US" dirty="0"/>
              <a:t> 링크 달아둠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</a:t>
            </a:r>
            <a:r>
              <a:rPr lang="ko-KR" altLang="en-US" dirty="0" err="1"/>
              <a:t>깃배시</a:t>
            </a:r>
            <a:r>
              <a:rPr lang="ko-KR" altLang="en-US" dirty="0"/>
              <a:t> </a:t>
            </a:r>
            <a:r>
              <a:rPr lang="ko-KR" altLang="en-US" dirty="0" err="1"/>
              <a:t>안깔려있으면</a:t>
            </a:r>
            <a:r>
              <a:rPr lang="ko-KR" altLang="en-US" dirty="0"/>
              <a:t> 좌측먼저</a:t>
            </a:r>
            <a:r>
              <a:rPr lang="en-US" altLang="ko-KR" dirty="0"/>
              <a:t>. </a:t>
            </a:r>
            <a:r>
              <a:rPr lang="ko-KR" altLang="en-US" dirty="0" err="1"/>
              <a:t>깃배시</a:t>
            </a:r>
            <a:r>
              <a:rPr lang="ko-KR" altLang="en-US" dirty="0"/>
              <a:t> 다운받고 </a:t>
            </a:r>
            <a:r>
              <a:rPr lang="ko-KR" altLang="en-US" dirty="0" err="1"/>
              <a:t>깃허브로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92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이미지에 </a:t>
            </a:r>
            <a:r>
              <a:rPr lang="ko-KR" altLang="en-US" dirty="0" err="1"/>
              <a:t>깃헙</a:t>
            </a:r>
            <a:r>
              <a:rPr lang="ko-KR" altLang="en-US" dirty="0"/>
              <a:t> 링크 달아둠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</a:t>
            </a:r>
            <a:r>
              <a:rPr lang="ko-KR" altLang="en-US" dirty="0" err="1"/>
              <a:t>깃배시</a:t>
            </a:r>
            <a:r>
              <a:rPr lang="ko-KR" altLang="en-US" dirty="0"/>
              <a:t> </a:t>
            </a:r>
            <a:r>
              <a:rPr lang="ko-KR" altLang="en-US" dirty="0" err="1"/>
              <a:t>안깔려있으면</a:t>
            </a:r>
            <a:r>
              <a:rPr lang="ko-KR" altLang="en-US" dirty="0"/>
              <a:t> 좌측먼저</a:t>
            </a:r>
            <a:r>
              <a:rPr lang="en-US" altLang="ko-KR" dirty="0"/>
              <a:t>. </a:t>
            </a:r>
            <a:r>
              <a:rPr lang="ko-KR" altLang="en-US" dirty="0" err="1"/>
              <a:t>깃배시</a:t>
            </a:r>
            <a:r>
              <a:rPr lang="ko-KR" altLang="en-US" dirty="0"/>
              <a:t> 다운받고 </a:t>
            </a:r>
            <a:r>
              <a:rPr lang="ko-KR" altLang="en-US" dirty="0" err="1"/>
              <a:t>깃허브로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41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이미지에 </a:t>
            </a:r>
            <a:r>
              <a:rPr lang="ko-KR" altLang="en-US" dirty="0" err="1"/>
              <a:t>깃헙</a:t>
            </a:r>
            <a:r>
              <a:rPr lang="ko-KR" altLang="en-US" dirty="0"/>
              <a:t> 링크 달아둠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</a:t>
            </a:r>
            <a:r>
              <a:rPr lang="ko-KR" altLang="en-US" dirty="0" err="1"/>
              <a:t>깃배시</a:t>
            </a:r>
            <a:r>
              <a:rPr lang="ko-KR" altLang="en-US" dirty="0"/>
              <a:t> </a:t>
            </a:r>
            <a:r>
              <a:rPr lang="ko-KR" altLang="en-US" dirty="0" err="1"/>
              <a:t>안깔려있으면</a:t>
            </a:r>
            <a:r>
              <a:rPr lang="ko-KR" altLang="en-US" dirty="0"/>
              <a:t> 좌측먼저</a:t>
            </a:r>
            <a:r>
              <a:rPr lang="en-US" altLang="ko-KR" dirty="0"/>
              <a:t>. </a:t>
            </a:r>
            <a:r>
              <a:rPr lang="ko-KR" altLang="en-US" dirty="0" err="1"/>
              <a:t>깃배시</a:t>
            </a:r>
            <a:r>
              <a:rPr lang="ko-KR" altLang="en-US" dirty="0"/>
              <a:t> 다운받고 </a:t>
            </a:r>
            <a:r>
              <a:rPr lang="ko-KR" altLang="en-US" dirty="0" err="1"/>
              <a:t>깃허브로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83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사용자가 서버에 요청</a:t>
            </a:r>
            <a:br>
              <a:rPr lang="ko-KR" altLang="en-US" b="0" dirty="0">
                <a:effectLst/>
              </a:rPr>
            </a:b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서버의 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에게 요청에 필요한 데이터를 받음</a:t>
            </a:r>
            <a:br>
              <a:rPr lang="ko-KR" altLang="en-US" b="0" dirty="0">
                <a:effectLst/>
              </a:rPr>
            </a:b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는 받은 데이터를 적절하게 처리해서 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template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으로 넘김</a:t>
            </a:r>
            <a:br>
              <a:rPr lang="ko-KR" altLang="en-US" b="0" dirty="0">
                <a:effectLst/>
              </a:rPr>
            </a:b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Template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은 받은 정보를 사용자에게 보여줌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33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클라이언트로 </a:t>
            </a:r>
            <a:r>
              <a:rPr lang="ko-KR" altLang="en-US" sz="2800" b="0" i="0" dirty="0" err="1">
                <a:solidFill>
                  <a:srgbClr val="222426"/>
                </a:solidFill>
                <a:effectLst/>
                <a:latin typeface="-apple-system"/>
              </a:rPr>
              <a:t>부터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 요청을 받으면 </a:t>
            </a:r>
            <a:r>
              <a:rPr lang="en-US" altLang="ko-KR" sz="2800" b="0" i="0" dirty="0" err="1">
                <a:solidFill>
                  <a:srgbClr val="222426"/>
                </a:solidFill>
                <a:effectLst/>
                <a:latin typeface="-apple-system"/>
              </a:rPr>
              <a:t>URLconf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를 이용하여 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-apple-system"/>
              </a:rPr>
              <a:t>URL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을 분석</a:t>
            </a:r>
          </a:p>
          <a:p>
            <a:pPr algn="l">
              <a:buFont typeface="+mj-lt"/>
              <a:buAutoNum type="arabicPeriod"/>
            </a:pPr>
            <a:r>
              <a:rPr lang="en-US" altLang="ko-KR" sz="2800" b="0" i="0" dirty="0">
                <a:solidFill>
                  <a:srgbClr val="222426"/>
                </a:solidFill>
                <a:effectLst/>
                <a:latin typeface="-apple-system"/>
              </a:rPr>
              <a:t>URL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분석 결과를 통해 해당 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-apple-system"/>
              </a:rPr>
              <a:t>URL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에 대한 처리를 담당할 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-apple-system"/>
              </a:rPr>
              <a:t>View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를 결정</a:t>
            </a:r>
          </a:p>
          <a:p>
            <a:pPr algn="l">
              <a:buFont typeface="+mj-lt"/>
              <a:buAutoNum type="arabicPeriod"/>
            </a:pPr>
            <a:r>
              <a:rPr lang="en-US" altLang="ko-KR" sz="2800" b="0" i="0" dirty="0">
                <a:solidFill>
                  <a:srgbClr val="222426"/>
                </a:solidFill>
                <a:effectLst/>
                <a:latin typeface="-apple-system"/>
              </a:rPr>
              <a:t>View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는 자신의 로직을 실행 하면서 만일 데이터 베이스 처리가 필요하면 해당 모델에 요청하고 그 결과를 </a:t>
            </a:r>
            <a:r>
              <a:rPr lang="ko-KR" altLang="en-US" sz="2800" b="0" i="0" dirty="0" err="1">
                <a:solidFill>
                  <a:srgbClr val="222426"/>
                </a:solidFill>
                <a:effectLst/>
                <a:latin typeface="-apple-system"/>
              </a:rPr>
              <a:t>반환받음</a:t>
            </a:r>
            <a:endParaRPr lang="ko-KR" altLang="en-US" sz="28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800" b="0" i="0" dirty="0">
                <a:solidFill>
                  <a:srgbClr val="222426"/>
                </a:solidFill>
                <a:effectLst/>
                <a:latin typeface="-apple-system"/>
              </a:rPr>
              <a:t>View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는 자신의 로직 처리가 끝나면 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-apple-system"/>
              </a:rPr>
              <a:t>Template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을 사용하여 클라이언트에 전송할 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-apple-system"/>
              </a:rPr>
              <a:t>HTML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파일을 생성</a:t>
            </a:r>
          </a:p>
          <a:p>
            <a:pPr algn="l">
              <a:buFont typeface="+mj-lt"/>
              <a:buAutoNum type="arabicPeriod"/>
            </a:pPr>
            <a:r>
              <a:rPr lang="en-US" altLang="ko-KR" sz="2800" b="0" i="0" dirty="0">
                <a:solidFill>
                  <a:srgbClr val="222426"/>
                </a:solidFill>
                <a:effectLst/>
                <a:latin typeface="-apple-system"/>
              </a:rPr>
              <a:t>View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는 최종 결과로 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-apple-system"/>
              </a:rPr>
              <a:t>HTML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파일을 클라이언트에 보내어 응답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654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이미지에 </a:t>
            </a:r>
            <a:r>
              <a:rPr lang="ko-KR" altLang="en-US" dirty="0" err="1"/>
              <a:t>깃헙</a:t>
            </a:r>
            <a:r>
              <a:rPr lang="ko-KR" altLang="en-US" dirty="0"/>
              <a:t> 링크 달아둠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</a:t>
            </a:r>
            <a:r>
              <a:rPr lang="ko-KR" altLang="en-US" dirty="0" err="1"/>
              <a:t>깃배시</a:t>
            </a:r>
            <a:r>
              <a:rPr lang="ko-KR" altLang="en-US" dirty="0"/>
              <a:t> </a:t>
            </a:r>
            <a:r>
              <a:rPr lang="ko-KR" altLang="en-US" dirty="0" err="1"/>
              <a:t>안깔려있으면</a:t>
            </a:r>
            <a:r>
              <a:rPr lang="ko-KR" altLang="en-US" dirty="0"/>
              <a:t> 좌측먼저</a:t>
            </a:r>
            <a:r>
              <a:rPr lang="en-US" altLang="ko-KR" dirty="0"/>
              <a:t>. </a:t>
            </a:r>
            <a:r>
              <a:rPr lang="ko-KR" altLang="en-US" dirty="0" err="1"/>
              <a:t>깃배시</a:t>
            </a:r>
            <a:r>
              <a:rPr lang="ko-KR" altLang="en-US" dirty="0"/>
              <a:t> 다운받고 </a:t>
            </a:r>
            <a:r>
              <a:rPr lang="ko-KR" altLang="en-US" dirty="0" err="1"/>
              <a:t>깃허브로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560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이미지에 </a:t>
            </a:r>
            <a:r>
              <a:rPr lang="ko-KR" altLang="en-US" dirty="0" err="1"/>
              <a:t>깃헙</a:t>
            </a:r>
            <a:r>
              <a:rPr lang="ko-KR" altLang="en-US" dirty="0"/>
              <a:t> 링크 달아둠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</a:t>
            </a:r>
            <a:r>
              <a:rPr lang="ko-KR" altLang="en-US" dirty="0" err="1"/>
              <a:t>깃배시</a:t>
            </a:r>
            <a:r>
              <a:rPr lang="ko-KR" altLang="en-US" dirty="0"/>
              <a:t> </a:t>
            </a:r>
            <a:r>
              <a:rPr lang="ko-KR" altLang="en-US" dirty="0" err="1"/>
              <a:t>안깔려있으면</a:t>
            </a:r>
            <a:r>
              <a:rPr lang="ko-KR" altLang="en-US" dirty="0"/>
              <a:t> 좌측먼저</a:t>
            </a:r>
            <a:r>
              <a:rPr lang="en-US" altLang="ko-KR" dirty="0"/>
              <a:t>. </a:t>
            </a:r>
            <a:r>
              <a:rPr lang="ko-KR" altLang="en-US" dirty="0" err="1"/>
              <a:t>깃배시</a:t>
            </a:r>
            <a:r>
              <a:rPr lang="ko-KR" altLang="en-US" dirty="0"/>
              <a:t> 다운받고 </a:t>
            </a:r>
            <a:r>
              <a:rPr lang="ko-KR" altLang="en-US" dirty="0" err="1"/>
              <a:t>깃허브로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33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이미지에 </a:t>
            </a:r>
            <a:r>
              <a:rPr lang="ko-KR" altLang="en-US" dirty="0" err="1"/>
              <a:t>깃헙</a:t>
            </a:r>
            <a:r>
              <a:rPr lang="ko-KR" altLang="en-US" dirty="0"/>
              <a:t> 링크 달아둠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</a:t>
            </a:r>
            <a:r>
              <a:rPr lang="ko-KR" altLang="en-US" dirty="0" err="1"/>
              <a:t>깃배시</a:t>
            </a:r>
            <a:r>
              <a:rPr lang="ko-KR" altLang="en-US" dirty="0"/>
              <a:t> </a:t>
            </a:r>
            <a:r>
              <a:rPr lang="ko-KR" altLang="en-US" dirty="0" err="1"/>
              <a:t>안깔려있으면</a:t>
            </a:r>
            <a:r>
              <a:rPr lang="ko-KR" altLang="en-US" dirty="0"/>
              <a:t> 좌측먼저</a:t>
            </a:r>
            <a:r>
              <a:rPr lang="en-US" altLang="ko-KR" dirty="0"/>
              <a:t>. </a:t>
            </a:r>
            <a:r>
              <a:rPr lang="ko-KR" altLang="en-US" dirty="0" err="1"/>
              <a:t>깃배시</a:t>
            </a:r>
            <a:r>
              <a:rPr lang="ko-KR" altLang="en-US" dirty="0"/>
              <a:t> 다운받고 </a:t>
            </a:r>
            <a:r>
              <a:rPr lang="ko-KR" altLang="en-US" dirty="0" err="1"/>
              <a:t>깃허브로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49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이미지에 </a:t>
            </a:r>
            <a:r>
              <a:rPr lang="ko-KR" altLang="en-US" dirty="0" err="1"/>
              <a:t>깃헙</a:t>
            </a:r>
            <a:r>
              <a:rPr lang="ko-KR" altLang="en-US" dirty="0"/>
              <a:t> 링크 달아둠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</a:t>
            </a:r>
            <a:r>
              <a:rPr lang="ko-KR" altLang="en-US" dirty="0" err="1"/>
              <a:t>깃배시</a:t>
            </a:r>
            <a:r>
              <a:rPr lang="ko-KR" altLang="en-US" dirty="0"/>
              <a:t> </a:t>
            </a:r>
            <a:r>
              <a:rPr lang="ko-KR" altLang="en-US" dirty="0" err="1"/>
              <a:t>안깔려있으면</a:t>
            </a:r>
            <a:r>
              <a:rPr lang="ko-KR" altLang="en-US" dirty="0"/>
              <a:t> 좌측먼저</a:t>
            </a:r>
            <a:r>
              <a:rPr lang="en-US" altLang="ko-KR" dirty="0"/>
              <a:t>. </a:t>
            </a:r>
            <a:r>
              <a:rPr lang="ko-KR" altLang="en-US" dirty="0" err="1"/>
              <a:t>깃배시</a:t>
            </a:r>
            <a:r>
              <a:rPr lang="ko-KR" altLang="en-US" dirty="0"/>
              <a:t> 다운받고 </a:t>
            </a:r>
            <a:r>
              <a:rPr lang="ko-KR" altLang="en-US" dirty="0" err="1"/>
              <a:t>깃허브로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5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프로젝트별로 가상환경 만듦</a:t>
            </a:r>
            <a:endParaRPr lang="en-US" altLang="ko-KR" dirty="0"/>
          </a:p>
          <a:p>
            <a:r>
              <a:rPr lang="ko-KR" altLang="en-US" dirty="0"/>
              <a:t>두개의 프로젝트를 진행한다고 했을 때 매번 다른 버전들을 설치하면 문제가 생기고 </a:t>
            </a:r>
            <a:r>
              <a:rPr lang="ko-KR" altLang="en-US" dirty="0" err="1"/>
              <a:t>귀찮기도함</a:t>
            </a:r>
            <a:endParaRPr lang="en-US" altLang="ko-KR" dirty="0"/>
          </a:p>
          <a:p>
            <a:r>
              <a:rPr lang="ko-KR" altLang="en-US" dirty="0"/>
              <a:t>파이썬 </a:t>
            </a:r>
            <a:r>
              <a:rPr lang="ko-KR" altLang="en-US" dirty="0" err="1"/>
              <a:t>라이브러리간의</a:t>
            </a:r>
            <a:r>
              <a:rPr lang="ko-KR" altLang="en-US" dirty="0"/>
              <a:t> 의존성 때문에 사용</a:t>
            </a:r>
            <a:r>
              <a:rPr lang="en-US" altLang="ko-KR" dirty="0"/>
              <a:t>, </a:t>
            </a:r>
            <a:r>
              <a:rPr lang="ko-KR" altLang="en-US" dirty="0"/>
              <a:t>서로 호환이 되어야 프로젝트를 실행하는데 문제 없기 때문에</a:t>
            </a:r>
            <a:endParaRPr lang="en-US" altLang="ko-KR" dirty="0"/>
          </a:p>
          <a:p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어디서 누가 사용하게 되더라도 해당 패키지로 문제 없이 프로젝트를 실행할 수 있도록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95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이미지에 </a:t>
            </a:r>
            <a:r>
              <a:rPr lang="ko-KR" altLang="en-US" dirty="0" err="1"/>
              <a:t>깃헙</a:t>
            </a:r>
            <a:r>
              <a:rPr lang="ko-KR" altLang="en-US" dirty="0"/>
              <a:t> 링크 달아둠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</a:t>
            </a:r>
            <a:r>
              <a:rPr lang="ko-KR" altLang="en-US" dirty="0" err="1"/>
              <a:t>깃배시</a:t>
            </a:r>
            <a:r>
              <a:rPr lang="ko-KR" altLang="en-US" dirty="0"/>
              <a:t> </a:t>
            </a:r>
            <a:r>
              <a:rPr lang="ko-KR" altLang="en-US" dirty="0" err="1"/>
              <a:t>안깔려있으면</a:t>
            </a:r>
            <a:r>
              <a:rPr lang="ko-KR" altLang="en-US" dirty="0"/>
              <a:t> 좌측먼저</a:t>
            </a:r>
            <a:r>
              <a:rPr lang="en-US" altLang="ko-KR" dirty="0"/>
              <a:t>. </a:t>
            </a:r>
            <a:r>
              <a:rPr lang="ko-KR" altLang="en-US" dirty="0" err="1"/>
              <a:t>깃배시</a:t>
            </a:r>
            <a:r>
              <a:rPr lang="ko-KR" altLang="en-US" dirty="0"/>
              <a:t> 다운받고 </a:t>
            </a:r>
            <a:r>
              <a:rPr lang="ko-KR" altLang="en-US" dirty="0" err="1"/>
              <a:t>깃허브로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5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이미지에 </a:t>
            </a:r>
            <a:r>
              <a:rPr lang="ko-KR" altLang="en-US" dirty="0" err="1"/>
              <a:t>깃헙</a:t>
            </a:r>
            <a:r>
              <a:rPr lang="ko-KR" altLang="en-US" dirty="0"/>
              <a:t> 링크 달아둠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</a:t>
            </a:r>
            <a:r>
              <a:rPr lang="ko-KR" altLang="en-US" dirty="0" err="1"/>
              <a:t>깃배시</a:t>
            </a:r>
            <a:r>
              <a:rPr lang="ko-KR" altLang="en-US" dirty="0"/>
              <a:t> </a:t>
            </a:r>
            <a:r>
              <a:rPr lang="ko-KR" altLang="en-US" dirty="0" err="1"/>
              <a:t>안깔려있으면</a:t>
            </a:r>
            <a:r>
              <a:rPr lang="ko-KR" altLang="en-US" dirty="0"/>
              <a:t> 좌측먼저</a:t>
            </a:r>
            <a:r>
              <a:rPr lang="en-US" altLang="ko-KR" dirty="0"/>
              <a:t>. </a:t>
            </a:r>
            <a:r>
              <a:rPr lang="ko-KR" altLang="en-US" dirty="0" err="1"/>
              <a:t>깃배시</a:t>
            </a:r>
            <a:r>
              <a:rPr lang="ko-KR" altLang="en-US" dirty="0"/>
              <a:t> 다운받고 </a:t>
            </a:r>
            <a:r>
              <a:rPr lang="ko-KR" altLang="en-US" dirty="0" err="1"/>
              <a:t>깃허브로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73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이미지에 </a:t>
            </a:r>
            <a:r>
              <a:rPr lang="ko-KR" altLang="en-US" dirty="0" err="1"/>
              <a:t>깃헙</a:t>
            </a:r>
            <a:r>
              <a:rPr lang="ko-KR" altLang="en-US" dirty="0"/>
              <a:t> 링크 달아둠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</a:t>
            </a:r>
            <a:r>
              <a:rPr lang="ko-KR" altLang="en-US" dirty="0" err="1"/>
              <a:t>깃배시</a:t>
            </a:r>
            <a:r>
              <a:rPr lang="ko-KR" altLang="en-US" dirty="0"/>
              <a:t> </a:t>
            </a:r>
            <a:r>
              <a:rPr lang="ko-KR" altLang="en-US" dirty="0" err="1"/>
              <a:t>안깔려있으면</a:t>
            </a:r>
            <a:r>
              <a:rPr lang="ko-KR" altLang="en-US" dirty="0"/>
              <a:t> 좌측먼저</a:t>
            </a:r>
            <a:r>
              <a:rPr lang="en-US" altLang="ko-KR" dirty="0"/>
              <a:t>. </a:t>
            </a:r>
            <a:r>
              <a:rPr lang="ko-KR" altLang="en-US" dirty="0" err="1"/>
              <a:t>깃배시</a:t>
            </a:r>
            <a:r>
              <a:rPr lang="ko-KR" altLang="en-US" dirty="0"/>
              <a:t> 다운받고 </a:t>
            </a:r>
            <a:r>
              <a:rPr lang="ko-KR" altLang="en-US" dirty="0" err="1"/>
              <a:t>깃허브로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558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이미지에 </a:t>
            </a:r>
            <a:r>
              <a:rPr lang="ko-KR" altLang="en-US" dirty="0" err="1"/>
              <a:t>깃헙</a:t>
            </a:r>
            <a:r>
              <a:rPr lang="ko-KR" altLang="en-US" dirty="0"/>
              <a:t> 링크 달아둠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</a:t>
            </a:r>
            <a:r>
              <a:rPr lang="ko-KR" altLang="en-US" dirty="0" err="1"/>
              <a:t>깃배시</a:t>
            </a:r>
            <a:r>
              <a:rPr lang="ko-KR" altLang="en-US" dirty="0"/>
              <a:t> </a:t>
            </a:r>
            <a:r>
              <a:rPr lang="ko-KR" altLang="en-US" dirty="0" err="1"/>
              <a:t>안깔려있으면</a:t>
            </a:r>
            <a:r>
              <a:rPr lang="ko-KR" altLang="en-US" dirty="0"/>
              <a:t> 좌측먼저</a:t>
            </a:r>
            <a:r>
              <a:rPr lang="en-US" altLang="ko-KR" dirty="0"/>
              <a:t>. </a:t>
            </a:r>
            <a:r>
              <a:rPr lang="ko-KR" altLang="en-US" dirty="0" err="1"/>
              <a:t>깃배시</a:t>
            </a:r>
            <a:r>
              <a:rPr lang="ko-KR" altLang="en-US" dirty="0"/>
              <a:t> 다운받고 </a:t>
            </a:r>
            <a:r>
              <a:rPr lang="ko-KR" altLang="en-US" dirty="0" err="1"/>
              <a:t>깃허브로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7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이미지에 </a:t>
            </a:r>
            <a:r>
              <a:rPr lang="ko-KR" altLang="en-US" dirty="0" err="1"/>
              <a:t>깃헙</a:t>
            </a:r>
            <a:r>
              <a:rPr lang="ko-KR" altLang="en-US" dirty="0"/>
              <a:t> 링크 달아둠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</a:t>
            </a:r>
            <a:r>
              <a:rPr lang="ko-KR" altLang="en-US" dirty="0" err="1"/>
              <a:t>깃배시</a:t>
            </a:r>
            <a:r>
              <a:rPr lang="ko-KR" altLang="en-US" dirty="0"/>
              <a:t> </a:t>
            </a:r>
            <a:r>
              <a:rPr lang="ko-KR" altLang="en-US" dirty="0" err="1"/>
              <a:t>안깔려있으면</a:t>
            </a:r>
            <a:r>
              <a:rPr lang="ko-KR" altLang="en-US" dirty="0"/>
              <a:t> 좌측먼저</a:t>
            </a:r>
            <a:r>
              <a:rPr lang="en-US" altLang="ko-KR" dirty="0"/>
              <a:t>. </a:t>
            </a:r>
            <a:r>
              <a:rPr lang="ko-KR" altLang="en-US" dirty="0" err="1"/>
              <a:t>깃배시</a:t>
            </a:r>
            <a:r>
              <a:rPr lang="ko-KR" altLang="en-US" dirty="0"/>
              <a:t> 다운받고 </a:t>
            </a:r>
            <a:r>
              <a:rPr lang="ko-KR" altLang="en-US" dirty="0" err="1"/>
              <a:t>깃허브로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736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이미지에 </a:t>
            </a:r>
            <a:r>
              <a:rPr lang="ko-KR" altLang="en-US" dirty="0" err="1"/>
              <a:t>깃헙</a:t>
            </a:r>
            <a:r>
              <a:rPr lang="ko-KR" altLang="en-US" dirty="0"/>
              <a:t> 링크 달아둠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</a:t>
            </a:r>
            <a:r>
              <a:rPr lang="ko-KR" altLang="en-US" dirty="0" err="1"/>
              <a:t>깃배시</a:t>
            </a:r>
            <a:r>
              <a:rPr lang="ko-KR" altLang="en-US" dirty="0"/>
              <a:t> </a:t>
            </a:r>
            <a:r>
              <a:rPr lang="ko-KR" altLang="en-US" dirty="0" err="1"/>
              <a:t>안깔려있으면</a:t>
            </a:r>
            <a:r>
              <a:rPr lang="ko-KR" altLang="en-US" dirty="0"/>
              <a:t> 좌측먼저</a:t>
            </a:r>
            <a:r>
              <a:rPr lang="en-US" altLang="ko-KR" dirty="0"/>
              <a:t>. </a:t>
            </a:r>
            <a:r>
              <a:rPr lang="ko-KR" altLang="en-US" dirty="0" err="1"/>
              <a:t>깃배시</a:t>
            </a:r>
            <a:r>
              <a:rPr lang="ko-KR" altLang="en-US" dirty="0"/>
              <a:t> 다운받고 </a:t>
            </a:r>
            <a:r>
              <a:rPr lang="ko-KR" altLang="en-US" dirty="0" err="1"/>
              <a:t>깃허브로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100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이미지에 </a:t>
            </a:r>
            <a:r>
              <a:rPr lang="ko-KR" altLang="en-US" dirty="0" err="1"/>
              <a:t>깃헙</a:t>
            </a:r>
            <a:r>
              <a:rPr lang="ko-KR" altLang="en-US" dirty="0"/>
              <a:t> 링크 달아둠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</a:t>
            </a:r>
            <a:r>
              <a:rPr lang="ko-KR" altLang="en-US" dirty="0" err="1"/>
              <a:t>깃배시</a:t>
            </a:r>
            <a:r>
              <a:rPr lang="ko-KR" altLang="en-US" dirty="0"/>
              <a:t> </a:t>
            </a:r>
            <a:r>
              <a:rPr lang="ko-KR" altLang="en-US" dirty="0" err="1"/>
              <a:t>안깔려있으면</a:t>
            </a:r>
            <a:r>
              <a:rPr lang="ko-KR" altLang="en-US" dirty="0"/>
              <a:t> 좌측먼저</a:t>
            </a:r>
            <a:r>
              <a:rPr lang="en-US" altLang="ko-KR" dirty="0"/>
              <a:t>. </a:t>
            </a:r>
            <a:r>
              <a:rPr lang="ko-KR" altLang="en-US" dirty="0" err="1"/>
              <a:t>깃배시</a:t>
            </a:r>
            <a:r>
              <a:rPr lang="ko-KR" altLang="en-US" dirty="0"/>
              <a:t> 다운받고 </a:t>
            </a:r>
            <a:r>
              <a:rPr lang="ko-KR" altLang="en-US" dirty="0" err="1"/>
              <a:t>깃허브로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717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이미지에 </a:t>
            </a:r>
            <a:r>
              <a:rPr lang="ko-KR" altLang="en-US" dirty="0" err="1"/>
              <a:t>깃헙</a:t>
            </a:r>
            <a:r>
              <a:rPr lang="ko-KR" altLang="en-US" dirty="0"/>
              <a:t> 링크 달아둠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</a:t>
            </a:r>
            <a:r>
              <a:rPr lang="ko-KR" altLang="en-US" dirty="0" err="1"/>
              <a:t>깃배시</a:t>
            </a:r>
            <a:r>
              <a:rPr lang="ko-KR" altLang="en-US" dirty="0"/>
              <a:t> </a:t>
            </a:r>
            <a:r>
              <a:rPr lang="ko-KR" altLang="en-US" dirty="0" err="1"/>
              <a:t>안깔려있으면</a:t>
            </a:r>
            <a:r>
              <a:rPr lang="ko-KR" altLang="en-US" dirty="0"/>
              <a:t> 좌측먼저</a:t>
            </a:r>
            <a:r>
              <a:rPr lang="en-US" altLang="ko-KR" dirty="0"/>
              <a:t>. </a:t>
            </a:r>
            <a:r>
              <a:rPr lang="ko-KR" altLang="en-US" dirty="0" err="1"/>
              <a:t>깃배시</a:t>
            </a:r>
            <a:r>
              <a:rPr lang="ko-KR" altLang="en-US" dirty="0"/>
              <a:t> 다운받고 </a:t>
            </a:r>
            <a:r>
              <a:rPr lang="ko-KR" altLang="en-US" dirty="0" err="1"/>
              <a:t>깃허브로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12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이미지에 </a:t>
            </a:r>
            <a:r>
              <a:rPr lang="ko-KR" altLang="en-US" dirty="0" err="1"/>
              <a:t>깃헙</a:t>
            </a:r>
            <a:r>
              <a:rPr lang="ko-KR" altLang="en-US" dirty="0"/>
              <a:t> 링크 달아둠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</a:t>
            </a:r>
            <a:r>
              <a:rPr lang="ko-KR" altLang="en-US" dirty="0" err="1"/>
              <a:t>깃배시</a:t>
            </a:r>
            <a:r>
              <a:rPr lang="ko-KR" altLang="en-US" dirty="0"/>
              <a:t> </a:t>
            </a:r>
            <a:r>
              <a:rPr lang="ko-KR" altLang="en-US" dirty="0" err="1"/>
              <a:t>안깔려있으면</a:t>
            </a:r>
            <a:r>
              <a:rPr lang="ko-KR" altLang="en-US" dirty="0"/>
              <a:t> 좌측먼저</a:t>
            </a:r>
            <a:r>
              <a:rPr lang="en-US" altLang="ko-KR" dirty="0"/>
              <a:t>. </a:t>
            </a:r>
            <a:r>
              <a:rPr lang="ko-KR" altLang="en-US" dirty="0" err="1"/>
              <a:t>깃배시</a:t>
            </a:r>
            <a:r>
              <a:rPr lang="ko-KR" altLang="en-US" dirty="0"/>
              <a:t> 다운받고 </a:t>
            </a:r>
            <a:r>
              <a:rPr lang="ko-KR" altLang="en-US" dirty="0" err="1"/>
              <a:t>깃허브로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2723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93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92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18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4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317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6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456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16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7AFD-A6A3-4828-8859-5BAAA42552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6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57C-4D5E-487B-823D-8B1F31015C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9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763-9038-4C6B-9FB8-A07DAAFC4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486A-ACA5-4B84-AB09-065D4F2538F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32494" y="6464467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D350-121F-48CA-8EBD-26D0E47AF47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4FC0-F74D-4786-8F8B-9B02CDBD8A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20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D7F1-1681-4B30-97D2-6D9DF107989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7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790C-96A7-4592-BD58-9C7E34D0695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14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2AC9-1C42-4078-8ED7-F7A6E28471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028A-D5F2-4EEB-90F7-66C376355A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21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D4B4-47CC-42F6-8C54-F7431F33BE1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32A2-35E4-4246-96F6-A282D9D30FD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8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jango-doc-test-kor.readthedocs.io/en/old_master/topics/templates.html#template-inheritanc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-eunb.tistory.com/42" TargetMode="External"/><Relationship Id="rId5" Type="http://schemas.openxmlformats.org/officeDocument/2006/relationships/hyperlink" Target="https://senticoding.tistory.com/77" TargetMode="External"/><Relationship Id="rId4" Type="http://schemas.openxmlformats.org/officeDocument/2006/relationships/hyperlink" Target="https://tibetsandfox.tistory.com/1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flipH="1">
            <a:off x="7053296" y="2089865"/>
            <a:ext cx="5094514" cy="5094514"/>
            <a:chOff x="374211" y="2155701"/>
            <a:chExt cx="5094514" cy="5094514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911621" y="864233"/>
            <a:ext cx="49188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Hello,</a:t>
            </a:r>
          </a:p>
          <a:p>
            <a:r>
              <a:rPr lang="en-US" altLang="ko-KR" sz="5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Django!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44049" y="2691931"/>
            <a:ext cx="2045200" cy="2616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멋쟁이사자처럼 </a:t>
            </a:r>
            <a:r>
              <a:rPr lang="en-US" altLang="ko-KR" sz="1100" dirty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9</a:t>
            </a:r>
            <a:r>
              <a:rPr lang="ko-KR" altLang="en-US" sz="1100" dirty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기 교육자료</a:t>
            </a:r>
            <a:r>
              <a:rPr lang="en-US" altLang="ko-KR" sz="1100" dirty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endParaRPr lang="ko-KR" altLang="en-US" sz="3600" dirty="0">
              <a:solidFill>
                <a:srgbClr val="21262A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4790" y="3026913"/>
            <a:ext cx="4918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멋사</a:t>
            </a:r>
            <a:r>
              <a:rPr lang="ko-KR" altLang="en-US" sz="2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9</a:t>
            </a:r>
            <a:r>
              <a:rPr lang="ko-KR" altLang="en-US" sz="2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기 운영진 김상효</a:t>
            </a:r>
          </a:p>
        </p:txBody>
      </p:sp>
      <p:pic>
        <p:nvPicPr>
          <p:cNvPr id="1026" name="Picture 2" descr="멋쟁이사자처럼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22" r="99893">
                        <a14:foregroundMark x1="26073" y1="12887" x2="26073" y2="12887"/>
                        <a14:backgroundMark x1="15880" y1="7807" x2="7296" y2="18835"/>
                        <a14:backgroundMark x1="4721" y1="74721" x2="7189" y2="84139"/>
                        <a14:backgroundMark x1="95279" y1="80297" x2="90236" y2="90211"/>
                        <a14:backgroundMark x1="85837" y1="11152" x2="90987" y2="198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931" y="3964058"/>
            <a:ext cx="3301879" cy="285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4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endParaRPr lang="ko-KR" altLang="en-US" sz="3600" dirty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</a:t>
            </a:r>
            <a:r>
              <a:rPr lang="ko-KR" altLang="en-US" sz="1200" dirty="0" err="1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뭐지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1637628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</a:rPr>
              <a:t>Django</a:t>
            </a: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</a:rPr>
              <a:t>란</a:t>
            </a: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</a:rPr>
              <a:t>?</a:t>
            </a:r>
          </a:p>
          <a:p>
            <a:pPr marL="457200" indent="-457200">
              <a:lnSpc>
                <a:spcPct val="100000"/>
              </a:lnSpc>
              <a:spcBef>
                <a:spcPts val="810"/>
              </a:spcBef>
              <a:buFont typeface="Wingdings" panose="05000000000000000000" pitchFamily="2" charset="2"/>
              <a:buChar char="ü"/>
            </a:pPr>
            <a:endParaRPr lang="en-US" altLang="ko-KR" sz="2000" spc="-10" dirty="0">
              <a:solidFill>
                <a:schemeClr val="bg1"/>
              </a:solidFill>
              <a:cs typeface="Noto Sans CJK JP Regular"/>
            </a:endParaRPr>
          </a:p>
          <a:p>
            <a:pPr>
              <a:spcBef>
                <a:spcPts val="810"/>
              </a:spcBef>
            </a:pPr>
            <a:endParaRPr lang="en-US" altLang="ko-KR" sz="3200" spc="-3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E5F00-D4AF-4293-A782-D410F4D181D2}"/>
              </a:ext>
            </a:extLst>
          </p:cNvPr>
          <p:cNvSpPr txBox="1"/>
          <p:nvPr/>
        </p:nvSpPr>
        <p:spPr>
          <a:xfrm>
            <a:off x="277029" y="3227646"/>
            <a:ext cx="73280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10"/>
              </a:spcBef>
            </a:pP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</a:rPr>
              <a:t>프레임워크란</a:t>
            </a: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</a:rPr>
              <a:t>? (+ </a:t>
            </a: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</a:rPr>
              <a:t>라이브러리와의 차이</a:t>
            </a: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8E5114-0966-4F2B-A115-D4882537B787}"/>
              </a:ext>
            </a:extLst>
          </p:cNvPr>
          <p:cNvSpPr txBox="1"/>
          <p:nvPr/>
        </p:nvSpPr>
        <p:spPr>
          <a:xfrm>
            <a:off x="1140212" y="3868238"/>
            <a:ext cx="11806353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</a:rPr>
              <a:t>웹서비스를 </a:t>
            </a:r>
            <a:r>
              <a:rPr lang="ko-KR" altLang="en-US" sz="1800" dirty="0" err="1">
                <a:solidFill>
                  <a:schemeClr val="bg1"/>
                </a:solidFill>
              </a:rPr>
              <a:t>만들때마다</a:t>
            </a:r>
            <a:r>
              <a:rPr lang="ko-KR" altLang="en-US" sz="1800" dirty="0">
                <a:solidFill>
                  <a:schemeClr val="bg1"/>
                </a:solidFill>
              </a:rPr>
              <a:t> 반복해서 만들어야 하는 것들은 표준화해서 묶어 놓은 개발환경</a:t>
            </a:r>
            <a:endParaRPr lang="en-US" altLang="ko-KR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</a:rPr>
              <a:t>웹프로그램을 적은 노력으로 손쉽게 만들어 주는 도구</a:t>
            </a:r>
            <a:endParaRPr lang="en-US" altLang="ko-KR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둘은 비슷하지만 다른 개념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</a:rPr>
              <a:t>둘다</a:t>
            </a:r>
            <a:r>
              <a:rPr lang="ko-KR" altLang="en-US" dirty="0">
                <a:solidFill>
                  <a:schemeClr val="bg1"/>
                </a:solidFill>
              </a:rPr>
              <a:t> 개발에서 반복되는 작업을 줄여주는 역할을 한다는 점에서는 같음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사용할 때 정해진 방식대로 코드를 짜도록 </a:t>
            </a:r>
            <a:r>
              <a:rPr lang="ko-KR" altLang="en-US" dirty="0" err="1">
                <a:solidFill>
                  <a:schemeClr val="bg1"/>
                </a:solidFill>
              </a:rPr>
              <a:t>강요받는</a:t>
            </a:r>
            <a:r>
              <a:rPr lang="ko-KR" altLang="en-US" dirty="0">
                <a:solidFill>
                  <a:schemeClr val="bg1"/>
                </a:solidFill>
              </a:rPr>
              <a:t> 것이 </a:t>
            </a:r>
            <a:r>
              <a:rPr lang="ko-KR" altLang="en-US" b="1" dirty="0">
                <a:solidFill>
                  <a:srgbClr val="FFC000"/>
                </a:solidFill>
              </a:rPr>
              <a:t>프레임워크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특정 기능에 대한 도구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함수들의 집합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그때 그때 필요할 때 가져다 </a:t>
            </a:r>
            <a:r>
              <a:rPr lang="ko-KR" altLang="en-US" dirty="0" err="1">
                <a:solidFill>
                  <a:schemeClr val="bg1"/>
                </a:solidFill>
              </a:rPr>
              <a:t>쓸수</a:t>
            </a:r>
            <a:r>
              <a:rPr lang="ko-KR" altLang="en-US" dirty="0">
                <a:solidFill>
                  <a:schemeClr val="bg1"/>
                </a:solidFill>
              </a:rPr>
              <a:t> 있는 것이 </a:t>
            </a:r>
            <a:r>
              <a:rPr lang="ko-KR" altLang="en-US" b="1" dirty="0">
                <a:solidFill>
                  <a:srgbClr val="FFC000"/>
                </a:solidFill>
              </a:rPr>
              <a:t>라이브러리 </a:t>
            </a:r>
            <a:r>
              <a:rPr lang="en-US" altLang="ko-KR" b="1" dirty="0">
                <a:solidFill>
                  <a:srgbClr val="FFC000"/>
                </a:solidFill>
              </a:rPr>
              <a:t>ex)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en-US" altLang="ko-KR" b="1" dirty="0">
                <a:solidFill>
                  <a:srgbClr val="FFC000"/>
                </a:solidFill>
              </a:rPr>
              <a:t>input(),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en-US" altLang="ko-KR" b="1" dirty="0">
                <a:solidFill>
                  <a:srgbClr val="FFC000"/>
                </a:solidFill>
              </a:rPr>
              <a:t>print()…</a:t>
            </a:r>
            <a:endParaRPr lang="en-US" altLang="ko-KR" sz="1800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6A706-6D1E-428A-83F0-62AA4C857457}"/>
              </a:ext>
            </a:extLst>
          </p:cNvPr>
          <p:cNvSpPr txBox="1"/>
          <p:nvPr/>
        </p:nvSpPr>
        <p:spPr>
          <a:xfrm>
            <a:off x="1140213" y="243029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ko-KR" altLang="en-US" sz="1800" dirty="0" err="1">
                <a:solidFill>
                  <a:schemeClr val="bg1"/>
                </a:solidFill>
              </a:rPr>
              <a:t>파이썬으로</a:t>
            </a:r>
            <a:r>
              <a:rPr lang="ko-KR" altLang="en-US" sz="1800" dirty="0">
                <a:solidFill>
                  <a:schemeClr val="bg1"/>
                </a:solidFill>
              </a:rPr>
              <a:t> 작성된 오픈 소스 웹 어플리케이션 프레임워크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5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endParaRPr lang="ko-KR" altLang="en-US" sz="3600" dirty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</a:t>
            </a:r>
            <a:r>
              <a:rPr lang="ko-KR" altLang="en-US" sz="1200" dirty="0" err="1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뭐지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1637628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</a:rPr>
              <a:t>Django</a:t>
            </a: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</a:rPr>
              <a:t>의 특징</a:t>
            </a: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</a:rPr>
              <a:t>?</a:t>
            </a:r>
          </a:p>
          <a:p>
            <a:pPr marL="457200" indent="-457200">
              <a:lnSpc>
                <a:spcPct val="100000"/>
              </a:lnSpc>
              <a:spcBef>
                <a:spcPts val="810"/>
              </a:spcBef>
              <a:buFont typeface="Wingdings" panose="05000000000000000000" pitchFamily="2" charset="2"/>
              <a:buChar char="ü"/>
            </a:pPr>
            <a:endParaRPr lang="en-US" altLang="ko-KR" sz="2000" spc="-10" dirty="0">
              <a:solidFill>
                <a:schemeClr val="bg1"/>
              </a:solidFill>
              <a:cs typeface="Noto Sans CJK JP Regular"/>
            </a:endParaRPr>
          </a:p>
          <a:p>
            <a:pPr>
              <a:spcBef>
                <a:spcPts val="810"/>
              </a:spcBef>
            </a:pPr>
            <a:endParaRPr lang="en-US" altLang="ko-KR" sz="3200" spc="-3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D8B1F-5925-4FAB-8F82-7F98EE0CE231}"/>
              </a:ext>
            </a:extLst>
          </p:cNvPr>
          <p:cNvSpPr txBox="1"/>
          <p:nvPr/>
        </p:nvSpPr>
        <p:spPr>
          <a:xfrm>
            <a:off x="1508202" y="1899715"/>
            <a:ext cx="6094140" cy="2787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090"/>
              </a:spcBef>
            </a:pPr>
            <a:endParaRPr lang="en-US" altLang="ko-KR" spc="-30" dirty="0">
              <a:solidFill>
                <a:srgbClr val="FFC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python</a:t>
            </a:r>
            <a:r>
              <a:rPr lang="ko-KR" altLang="en-US" dirty="0">
                <a:solidFill>
                  <a:schemeClr val="bg1"/>
                </a:solidFill>
              </a:rPr>
              <a:t>기반이라 익히기 쉽다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MTV </a:t>
            </a:r>
            <a:r>
              <a:rPr lang="ko-KR" altLang="en-US" dirty="0">
                <a:solidFill>
                  <a:schemeClr val="bg1"/>
                </a:solidFill>
              </a:rPr>
              <a:t>패턴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admin </a:t>
            </a:r>
            <a:r>
              <a:rPr lang="ko-KR" altLang="en-US" dirty="0">
                <a:solidFill>
                  <a:schemeClr val="bg1"/>
                </a:solidFill>
              </a:rPr>
              <a:t>기능 제공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쉬운 </a:t>
            </a:r>
            <a:r>
              <a:rPr lang="en-US" altLang="ko-KR" dirty="0">
                <a:solidFill>
                  <a:schemeClr val="bg1"/>
                </a:solidFill>
              </a:rPr>
              <a:t>URL</a:t>
            </a:r>
            <a:r>
              <a:rPr lang="ko-KR" altLang="en-US" dirty="0">
                <a:solidFill>
                  <a:schemeClr val="bg1"/>
                </a:solidFill>
              </a:rPr>
              <a:t>파싱 기능 지원</a:t>
            </a:r>
          </a:p>
        </p:txBody>
      </p:sp>
    </p:spTree>
    <p:extLst>
      <p:ext uri="{BB962C8B-B14F-4D97-AF65-F5344CB8AC3E}">
        <p14:creationId xmlns:p14="http://schemas.microsoft.com/office/powerpoint/2010/main" val="116910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7EC775B-37A1-49F7-B607-8813BFC547F3}"/>
              </a:ext>
            </a:extLst>
          </p:cNvPr>
          <p:cNvCxnSpPr>
            <a:cxnSpLocks/>
          </p:cNvCxnSpPr>
          <p:nvPr/>
        </p:nvCxnSpPr>
        <p:spPr>
          <a:xfrm flipH="1">
            <a:off x="9855201" y="2735733"/>
            <a:ext cx="1" cy="229875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AE2407E-CA4D-47F7-AA6E-7CFE08D7AD59}"/>
              </a:ext>
            </a:extLst>
          </p:cNvPr>
          <p:cNvCxnSpPr>
            <a:cxnSpLocks/>
          </p:cNvCxnSpPr>
          <p:nvPr/>
        </p:nvCxnSpPr>
        <p:spPr>
          <a:xfrm flipH="1">
            <a:off x="7446537" y="2735733"/>
            <a:ext cx="1" cy="229875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DF7C595-1FFD-45AA-BBA4-5E2860E92CDC}"/>
              </a:ext>
            </a:extLst>
          </p:cNvPr>
          <p:cNvCxnSpPr>
            <a:cxnSpLocks/>
          </p:cNvCxnSpPr>
          <p:nvPr/>
        </p:nvCxnSpPr>
        <p:spPr>
          <a:xfrm flipH="1">
            <a:off x="3903317" y="2735733"/>
            <a:ext cx="1" cy="229875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BE03F2A-1AC1-44E0-BD26-B7DE8181E2F9}"/>
              </a:ext>
            </a:extLst>
          </p:cNvPr>
          <p:cNvCxnSpPr>
            <a:cxnSpLocks/>
          </p:cNvCxnSpPr>
          <p:nvPr/>
        </p:nvCxnSpPr>
        <p:spPr>
          <a:xfrm flipH="1">
            <a:off x="1636361" y="2735733"/>
            <a:ext cx="1" cy="229875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MTV 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패턴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프로젝트를 시작해보자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2">
            <a:extLst>
              <a:ext uri="{FF2B5EF4-FFF2-40B4-BE49-F238E27FC236}">
                <a16:creationId xmlns:a16="http://schemas.microsoft.com/office/drawing/2014/main" id="{C7157FFC-E7ED-4407-879E-883C0E790C5F}"/>
              </a:ext>
            </a:extLst>
          </p:cNvPr>
          <p:cNvSpPr/>
          <p:nvPr/>
        </p:nvSpPr>
        <p:spPr>
          <a:xfrm>
            <a:off x="1258412" y="1963960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웹개발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0E34585-6F33-4FDD-84E7-AF7CD928352F}"/>
              </a:ext>
            </a:extLst>
          </p:cNvPr>
          <p:cNvSpPr/>
          <p:nvPr/>
        </p:nvSpPr>
        <p:spPr>
          <a:xfrm>
            <a:off x="1366362" y="2057683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0259D3A4-DD77-4CC7-B5CB-F055278516E8}"/>
              </a:ext>
            </a:extLst>
          </p:cNvPr>
          <p:cNvSpPr>
            <a:spLocks noEditPoints="1"/>
          </p:cNvSpPr>
          <p:nvPr/>
        </p:nvSpPr>
        <p:spPr bwMode="auto">
          <a:xfrm>
            <a:off x="1557910" y="2195733"/>
            <a:ext cx="156903" cy="26389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사각형: 둥근 모서리 82">
            <a:extLst>
              <a:ext uri="{FF2B5EF4-FFF2-40B4-BE49-F238E27FC236}">
                <a16:creationId xmlns:a16="http://schemas.microsoft.com/office/drawing/2014/main" id="{1EC54624-B90A-41EF-AFFF-7C37258E2EA2}"/>
              </a:ext>
            </a:extLst>
          </p:cNvPr>
          <p:cNvSpPr/>
          <p:nvPr/>
        </p:nvSpPr>
        <p:spPr>
          <a:xfrm>
            <a:off x="7101651" y="1963960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MTV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패턴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CEF3587-1B36-45BD-A192-2FD2169EFBD3}"/>
              </a:ext>
            </a:extLst>
          </p:cNvPr>
          <p:cNvSpPr/>
          <p:nvPr/>
        </p:nvSpPr>
        <p:spPr>
          <a:xfrm>
            <a:off x="7209601" y="2057683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99356094-7168-4D95-A50D-61387982E5BC}"/>
              </a:ext>
            </a:extLst>
          </p:cNvPr>
          <p:cNvSpPr>
            <a:spLocks noEditPoints="1"/>
          </p:cNvSpPr>
          <p:nvPr/>
        </p:nvSpPr>
        <p:spPr bwMode="auto">
          <a:xfrm>
            <a:off x="7401149" y="2195733"/>
            <a:ext cx="156903" cy="26389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사각형: 둥근 모서리 86">
            <a:extLst>
              <a:ext uri="{FF2B5EF4-FFF2-40B4-BE49-F238E27FC236}">
                <a16:creationId xmlns:a16="http://schemas.microsoft.com/office/drawing/2014/main" id="{65987DE8-0A4D-4610-9FB7-F09B07D82851}"/>
              </a:ext>
            </a:extLst>
          </p:cNvPr>
          <p:cNvSpPr/>
          <p:nvPr/>
        </p:nvSpPr>
        <p:spPr>
          <a:xfrm>
            <a:off x="277030" y="3651951"/>
            <a:ext cx="1986668" cy="6412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front-end</a:t>
            </a:r>
          </a:p>
        </p:txBody>
      </p:sp>
      <p:sp>
        <p:nvSpPr>
          <p:cNvPr id="19" name="사각형: 둥근 모서리 86">
            <a:extLst>
              <a:ext uri="{FF2B5EF4-FFF2-40B4-BE49-F238E27FC236}">
                <a16:creationId xmlns:a16="http://schemas.microsoft.com/office/drawing/2014/main" id="{512EB667-C139-4DDA-AA91-7DD29D9C4839}"/>
              </a:ext>
            </a:extLst>
          </p:cNvPr>
          <p:cNvSpPr/>
          <p:nvPr/>
        </p:nvSpPr>
        <p:spPr>
          <a:xfrm>
            <a:off x="3226623" y="3651951"/>
            <a:ext cx="1986668" cy="6412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back-end</a:t>
            </a:r>
          </a:p>
        </p:txBody>
      </p:sp>
      <p:sp>
        <p:nvSpPr>
          <p:cNvPr id="20" name="사각형: 둥근 모서리 86">
            <a:extLst>
              <a:ext uri="{FF2B5EF4-FFF2-40B4-BE49-F238E27FC236}">
                <a16:creationId xmlns:a16="http://schemas.microsoft.com/office/drawing/2014/main" id="{1477F730-A810-4684-BB6B-549E1EF0A09C}"/>
              </a:ext>
            </a:extLst>
          </p:cNvPr>
          <p:cNvSpPr/>
          <p:nvPr/>
        </p:nvSpPr>
        <p:spPr>
          <a:xfrm>
            <a:off x="6108317" y="3651951"/>
            <a:ext cx="1986668" cy="6412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front-end</a:t>
            </a:r>
          </a:p>
        </p:txBody>
      </p:sp>
      <p:sp>
        <p:nvSpPr>
          <p:cNvPr id="21" name="사각형: 둥근 모서리 86">
            <a:extLst>
              <a:ext uri="{FF2B5EF4-FFF2-40B4-BE49-F238E27FC236}">
                <a16:creationId xmlns:a16="http://schemas.microsoft.com/office/drawing/2014/main" id="{D1A660F4-B7E2-4175-9521-33B05BBAF30A}"/>
              </a:ext>
            </a:extLst>
          </p:cNvPr>
          <p:cNvSpPr/>
          <p:nvPr/>
        </p:nvSpPr>
        <p:spPr>
          <a:xfrm>
            <a:off x="9246027" y="3651951"/>
            <a:ext cx="1986668" cy="6412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back-end</a:t>
            </a:r>
          </a:p>
        </p:txBody>
      </p:sp>
      <p:sp>
        <p:nvSpPr>
          <p:cNvPr id="23" name="사각형: 둥근 모서리 86">
            <a:extLst>
              <a:ext uri="{FF2B5EF4-FFF2-40B4-BE49-F238E27FC236}">
                <a16:creationId xmlns:a16="http://schemas.microsoft.com/office/drawing/2014/main" id="{1E319389-F60D-4AE5-A912-6996A1AEF6C5}"/>
              </a:ext>
            </a:extLst>
          </p:cNvPr>
          <p:cNvSpPr/>
          <p:nvPr/>
        </p:nvSpPr>
        <p:spPr>
          <a:xfrm>
            <a:off x="328428" y="5128208"/>
            <a:ext cx="2075867" cy="140380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</a:p>
          <a:p>
            <a:pPr algn="ctr">
              <a:defRPr/>
            </a:pPr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CSS</a:t>
            </a:r>
          </a:p>
        </p:txBody>
      </p:sp>
      <p:sp>
        <p:nvSpPr>
          <p:cNvPr id="24" name="사각형: 둥근 모서리 86">
            <a:extLst>
              <a:ext uri="{FF2B5EF4-FFF2-40B4-BE49-F238E27FC236}">
                <a16:creationId xmlns:a16="http://schemas.microsoft.com/office/drawing/2014/main" id="{281D9A1C-84E5-41BC-BF6C-A72B29312353}"/>
              </a:ext>
            </a:extLst>
          </p:cNvPr>
          <p:cNvSpPr/>
          <p:nvPr/>
        </p:nvSpPr>
        <p:spPr>
          <a:xfrm>
            <a:off x="3271228" y="5128208"/>
            <a:ext cx="2075867" cy="140380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처리</a:t>
            </a:r>
            <a:endParaRPr lang="en-US" altLang="ko-KR" sz="1600" b="1" dirty="0">
              <a:solidFill>
                <a:schemeClr val="accent4">
                  <a:lumMod val="40000"/>
                  <a:lumOff val="6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86">
            <a:extLst>
              <a:ext uri="{FF2B5EF4-FFF2-40B4-BE49-F238E27FC236}">
                <a16:creationId xmlns:a16="http://schemas.microsoft.com/office/drawing/2014/main" id="{542FB68D-CFB8-4EA9-98AA-B18627D62572}"/>
              </a:ext>
            </a:extLst>
          </p:cNvPr>
          <p:cNvSpPr/>
          <p:nvPr/>
        </p:nvSpPr>
        <p:spPr>
          <a:xfrm>
            <a:off x="6214028" y="5128208"/>
            <a:ext cx="2075867" cy="140380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Template</a:t>
            </a:r>
          </a:p>
        </p:txBody>
      </p:sp>
      <p:sp>
        <p:nvSpPr>
          <p:cNvPr id="26" name="사각형: 둥근 모서리 86">
            <a:extLst>
              <a:ext uri="{FF2B5EF4-FFF2-40B4-BE49-F238E27FC236}">
                <a16:creationId xmlns:a16="http://schemas.microsoft.com/office/drawing/2014/main" id="{F40FD7D3-193D-4E72-99C1-5AF629AFDA08}"/>
              </a:ext>
            </a:extLst>
          </p:cNvPr>
          <p:cNvSpPr/>
          <p:nvPr/>
        </p:nvSpPr>
        <p:spPr>
          <a:xfrm>
            <a:off x="9156828" y="5128208"/>
            <a:ext cx="2075867" cy="140380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</a:p>
          <a:p>
            <a:pPr algn="ctr">
              <a:defRPr/>
            </a:pPr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View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E0A1E20-5FD7-499E-8AC5-5F01F24E7D54}"/>
              </a:ext>
            </a:extLst>
          </p:cNvPr>
          <p:cNvSpPr/>
          <p:nvPr/>
        </p:nvSpPr>
        <p:spPr>
          <a:xfrm>
            <a:off x="4977976" y="2735733"/>
            <a:ext cx="1393903" cy="277448"/>
          </a:xfrm>
          <a:prstGeom prst="rightArrow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6A8FBC-904B-4516-A010-09F7FC817AF9}"/>
              </a:ext>
            </a:extLst>
          </p:cNvPr>
          <p:cNvSpPr txBox="1"/>
          <p:nvPr/>
        </p:nvSpPr>
        <p:spPr>
          <a:xfrm>
            <a:off x="4941968" y="2073542"/>
            <a:ext cx="190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Djgno</a:t>
            </a:r>
            <a:r>
              <a:rPr lang="ko-KR" altLang="en-US" dirty="0">
                <a:solidFill>
                  <a:schemeClr val="bg1"/>
                </a:solidFill>
              </a:rPr>
              <a:t>에서는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파트로 구성</a:t>
            </a:r>
          </a:p>
        </p:txBody>
      </p:sp>
    </p:spTree>
    <p:extLst>
      <p:ext uri="{BB962C8B-B14F-4D97-AF65-F5344CB8AC3E}">
        <p14:creationId xmlns:p14="http://schemas.microsoft.com/office/powerpoint/2010/main" val="221996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MTV 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패턴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프로젝트를 시작해보자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86">
            <a:extLst>
              <a:ext uri="{FF2B5EF4-FFF2-40B4-BE49-F238E27FC236}">
                <a16:creationId xmlns:a16="http://schemas.microsoft.com/office/drawing/2014/main" id="{1C0560A5-DB28-41EC-A9C8-F425C15A6D50}"/>
              </a:ext>
            </a:extLst>
          </p:cNvPr>
          <p:cNvSpPr/>
          <p:nvPr/>
        </p:nvSpPr>
        <p:spPr>
          <a:xfrm>
            <a:off x="1314092" y="1979427"/>
            <a:ext cx="2332355" cy="52975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</a:p>
        </p:txBody>
      </p:sp>
      <p:sp>
        <p:nvSpPr>
          <p:cNvPr id="7" name="사각형: 둥근 모서리 86">
            <a:extLst>
              <a:ext uri="{FF2B5EF4-FFF2-40B4-BE49-F238E27FC236}">
                <a16:creationId xmlns:a16="http://schemas.microsoft.com/office/drawing/2014/main" id="{37E781DB-B3BF-4463-9927-2BF44D7ED878}"/>
              </a:ext>
            </a:extLst>
          </p:cNvPr>
          <p:cNvSpPr/>
          <p:nvPr/>
        </p:nvSpPr>
        <p:spPr>
          <a:xfrm>
            <a:off x="1314092" y="3429000"/>
            <a:ext cx="2332355" cy="52975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Template</a:t>
            </a:r>
          </a:p>
        </p:txBody>
      </p:sp>
      <p:sp>
        <p:nvSpPr>
          <p:cNvPr id="8" name="사각형: 둥근 모서리 86">
            <a:extLst>
              <a:ext uri="{FF2B5EF4-FFF2-40B4-BE49-F238E27FC236}">
                <a16:creationId xmlns:a16="http://schemas.microsoft.com/office/drawing/2014/main" id="{7468B181-250B-47C8-8E02-FFFD6A4AA38E}"/>
              </a:ext>
            </a:extLst>
          </p:cNvPr>
          <p:cNvSpPr/>
          <p:nvPr/>
        </p:nvSpPr>
        <p:spPr>
          <a:xfrm>
            <a:off x="1314092" y="4878573"/>
            <a:ext cx="2332355" cy="52975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E6678-5F13-467B-85B4-4966769310D5}"/>
              </a:ext>
            </a:extLst>
          </p:cNvPr>
          <p:cNvSpPr txBox="1"/>
          <p:nvPr/>
        </p:nvSpPr>
        <p:spPr>
          <a:xfrm>
            <a:off x="5910146" y="2059639"/>
            <a:ext cx="41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DataBase</a:t>
            </a:r>
            <a:r>
              <a:rPr lang="en-US" altLang="ko-KR" dirty="0">
                <a:solidFill>
                  <a:schemeClr val="bg1"/>
                </a:solidFill>
              </a:rPr>
              <a:t>(DB) : </a:t>
            </a:r>
            <a:r>
              <a:rPr lang="ko-KR" altLang="en-US" dirty="0">
                <a:solidFill>
                  <a:schemeClr val="bg1"/>
                </a:solidFill>
              </a:rPr>
              <a:t>데이터가 저장되는 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6AE92-F34D-4DFE-809D-EE31557C7790}"/>
              </a:ext>
            </a:extLst>
          </p:cNvPr>
          <p:cNvSpPr txBox="1"/>
          <p:nvPr/>
        </p:nvSpPr>
        <p:spPr>
          <a:xfrm>
            <a:off x="5910146" y="3509212"/>
            <a:ext cx="496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사용자에게 보여지는 영역</a:t>
            </a:r>
            <a:r>
              <a:rPr lang="en-US" altLang="ko-KR" dirty="0">
                <a:solidFill>
                  <a:schemeClr val="bg1"/>
                </a:solidFill>
              </a:rPr>
              <a:t>(html, </a:t>
            </a:r>
            <a:r>
              <a:rPr lang="en-US" altLang="ko-KR" dirty="0" err="1">
                <a:solidFill>
                  <a:schemeClr val="bg1"/>
                </a:solidFill>
              </a:rPr>
              <a:t>css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템플릿 언어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5218E-03A3-4743-AC16-C660EB39C643}"/>
              </a:ext>
            </a:extLst>
          </p:cNvPr>
          <p:cNvSpPr txBox="1"/>
          <p:nvPr/>
        </p:nvSpPr>
        <p:spPr>
          <a:xfrm>
            <a:off x="5910146" y="4878573"/>
            <a:ext cx="5441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전달받은 데이터들을 가공하여 템플릿으로 보내주는 곳</a:t>
            </a:r>
            <a:r>
              <a:rPr lang="en-US" altLang="ko-KR" dirty="0">
                <a:solidFill>
                  <a:schemeClr val="bg1"/>
                </a:solidFill>
              </a:rPr>
              <a:t>, MTV</a:t>
            </a:r>
            <a:r>
              <a:rPr lang="ko-KR" altLang="en-US" dirty="0">
                <a:solidFill>
                  <a:schemeClr val="bg1"/>
                </a:solidFill>
              </a:rPr>
              <a:t>의 핵심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40EDAEA-1B0D-4013-87FD-C50AC4AF8BEE}"/>
              </a:ext>
            </a:extLst>
          </p:cNvPr>
          <p:cNvCxnSpPr>
            <a:cxnSpLocks/>
          </p:cNvCxnSpPr>
          <p:nvPr/>
        </p:nvCxnSpPr>
        <p:spPr>
          <a:xfrm>
            <a:off x="3966968" y="2244305"/>
            <a:ext cx="1653247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F3CC98-27A9-4784-B99E-B27B4BD8454A}"/>
              </a:ext>
            </a:extLst>
          </p:cNvPr>
          <p:cNvCxnSpPr>
            <a:cxnSpLocks/>
          </p:cNvCxnSpPr>
          <p:nvPr/>
        </p:nvCxnSpPr>
        <p:spPr>
          <a:xfrm>
            <a:off x="3966968" y="3693878"/>
            <a:ext cx="1653247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FB5309-F849-490B-9C5D-2521AB5C63EB}"/>
              </a:ext>
            </a:extLst>
          </p:cNvPr>
          <p:cNvCxnSpPr>
            <a:cxnSpLocks/>
          </p:cNvCxnSpPr>
          <p:nvPr/>
        </p:nvCxnSpPr>
        <p:spPr>
          <a:xfrm>
            <a:off x="3966968" y="5126504"/>
            <a:ext cx="1653247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56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MTV 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패턴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프로젝트를 시작해보자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6">
            <a:extLst>
              <a:ext uri="{FF2B5EF4-FFF2-40B4-BE49-F238E27FC236}">
                <a16:creationId xmlns:a16="http://schemas.microsoft.com/office/drawing/2014/main" id="{FBE9F3A1-AF97-4A44-A1E9-8A3C9AA9D8E7}"/>
              </a:ext>
            </a:extLst>
          </p:cNvPr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MTV </a:t>
            </a: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정리</a:t>
            </a:r>
            <a:endParaRPr lang="en-US" altLang="ko-KR" sz="2000" spc="-10" dirty="0">
              <a:solidFill>
                <a:srgbClr val="FFFFFF"/>
              </a:solidFill>
              <a:cs typeface="Noto Sans CJK JP Regula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CB8D64-1AA7-47E9-AB59-34132E270671}"/>
              </a:ext>
            </a:extLst>
          </p:cNvPr>
          <p:cNvSpPr txBox="1"/>
          <p:nvPr/>
        </p:nvSpPr>
        <p:spPr>
          <a:xfrm>
            <a:off x="1541654" y="2141548"/>
            <a:ext cx="9999857" cy="3589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090"/>
              </a:spcBef>
            </a:pPr>
            <a:endParaRPr lang="en-US" altLang="ko-KR" spc="-30" dirty="0">
              <a:solidFill>
                <a:srgbClr val="FFC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spcBef>
                <a:spcPts val="1090"/>
              </a:spcBef>
            </a:pPr>
            <a:r>
              <a:rPr lang="ko-KR" altLang="en-US" sz="2000" spc="-30" dirty="0">
                <a:solidFill>
                  <a:schemeClr val="bg1"/>
                </a:solidFill>
                <a:latin typeface="+mj-ea"/>
                <a:ea typeface="+mj-ea"/>
              </a:rPr>
              <a:t>데이터 저장 형태를 어떻게 할지 결정하겠다 </a:t>
            </a:r>
            <a:r>
              <a:rPr lang="en-US" altLang="ko-KR" sz="2000" spc="-30" dirty="0">
                <a:solidFill>
                  <a:schemeClr val="bg1"/>
                </a:solidFill>
                <a:latin typeface="+mj-ea"/>
                <a:ea typeface="+mj-ea"/>
              </a:rPr>
              <a:t>-&gt; Model</a:t>
            </a:r>
          </a:p>
          <a:p>
            <a:pPr>
              <a:lnSpc>
                <a:spcPct val="200000"/>
              </a:lnSpc>
              <a:spcBef>
                <a:spcPts val="1090"/>
              </a:spcBef>
            </a:pPr>
            <a:r>
              <a:rPr lang="ko-KR" altLang="en-US" sz="2000" spc="-30" dirty="0">
                <a:solidFill>
                  <a:schemeClr val="bg1"/>
                </a:solidFill>
                <a:latin typeface="+mj-ea"/>
                <a:ea typeface="+mj-ea"/>
              </a:rPr>
              <a:t>유저에게 보여지는 화면을 고치고 싶다 </a:t>
            </a:r>
            <a:r>
              <a:rPr lang="en-US" altLang="ko-KR" sz="2000" spc="-30" dirty="0">
                <a:solidFill>
                  <a:schemeClr val="bg1"/>
                </a:solidFill>
                <a:latin typeface="+mj-ea"/>
                <a:ea typeface="+mj-ea"/>
              </a:rPr>
              <a:t>-&gt; Template</a:t>
            </a:r>
          </a:p>
          <a:p>
            <a:pPr>
              <a:lnSpc>
                <a:spcPct val="200000"/>
              </a:lnSpc>
              <a:spcBef>
                <a:spcPts val="1090"/>
              </a:spcBef>
            </a:pPr>
            <a:r>
              <a:rPr lang="ko-KR" altLang="en-US" sz="2000" spc="-30" dirty="0">
                <a:solidFill>
                  <a:schemeClr val="bg1"/>
                </a:solidFill>
                <a:latin typeface="+mj-ea"/>
                <a:ea typeface="+mj-ea"/>
              </a:rPr>
              <a:t>데이터를 처리해서 가공하고 싶다 </a:t>
            </a:r>
            <a:r>
              <a:rPr lang="en-US" altLang="ko-KR" sz="2000" spc="-30" dirty="0">
                <a:solidFill>
                  <a:schemeClr val="bg1"/>
                </a:solidFill>
                <a:latin typeface="+mj-ea"/>
                <a:ea typeface="+mj-ea"/>
              </a:rPr>
              <a:t>-&gt; View</a:t>
            </a:r>
          </a:p>
          <a:p>
            <a:pPr>
              <a:lnSpc>
                <a:spcPct val="200000"/>
              </a:lnSpc>
              <a:spcBef>
                <a:spcPts val="1090"/>
              </a:spcBef>
            </a:pPr>
            <a:r>
              <a:rPr lang="en-US" altLang="ko-KR" sz="2000" spc="-30" dirty="0">
                <a:solidFill>
                  <a:schemeClr val="bg1"/>
                </a:solidFill>
                <a:latin typeface="+mj-ea"/>
                <a:ea typeface="+mj-ea"/>
              </a:rPr>
              <a:t>URL </a:t>
            </a:r>
            <a:r>
              <a:rPr lang="ko-KR" altLang="en-US" sz="2000" spc="-30" dirty="0">
                <a:solidFill>
                  <a:schemeClr val="bg1"/>
                </a:solidFill>
                <a:latin typeface="+mj-ea"/>
                <a:ea typeface="+mj-ea"/>
              </a:rPr>
              <a:t>패턴을 정의해서 해당 </a:t>
            </a:r>
            <a:r>
              <a:rPr lang="en-US" altLang="ko-KR" sz="2000" spc="-30" dirty="0">
                <a:solidFill>
                  <a:schemeClr val="bg1"/>
                </a:solidFill>
                <a:latin typeface="+mj-ea"/>
                <a:ea typeface="+mj-ea"/>
              </a:rPr>
              <a:t>URL</a:t>
            </a:r>
            <a:r>
              <a:rPr lang="ko-KR" altLang="en-US" sz="2000" spc="-30" dirty="0">
                <a:solidFill>
                  <a:schemeClr val="bg1"/>
                </a:solidFill>
                <a:latin typeface="+mj-ea"/>
                <a:ea typeface="+mj-ea"/>
              </a:rPr>
              <a:t>과 뷰를 매핑하겠다 </a:t>
            </a:r>
            <a:r>
              <a:rPr lang="en-US" altLang="ko-KR" sz="2000" spc="-30" dirty="0">
                <a:solidFill>
                  <a:schemeClr val="bg1"/>
                </a:solidFill>
                <a:latin typeface="+mj-ea"/>
                <a:ea typeface="+mj-ea"/>
              </a:rPr>
              <a:t>-&gt; </a:t>
            </a:r>
            <a:r>
              <a:rPr lang="en-US" altLang="ko-KR" sz="2000" spc="-30" dirty="0" err="1">
                <a:solidFill>
                  <a:schemeClr val="bg1"/>
                </a:solidFill>
                <a:latin typeface="+mj-ea"/>
                <a:ea typeface="+mj-ea"/>
              </a:rPr>
              <a:t>URLConf</a:t>
            </a:r>
            <a:r>
              <a:rPr lang="en-US" altLang="ko-KR" sz="2000" spc="-30" dirty="0">
                <a:solidFill>
                  <a:schemeClr val="bg1"/>
                </a:solidFill>
                <a:latin typeface="+mj-ea"/>
                <a:ea typeface="+mj-ea"/>
              </a:rPr>
              <a:t>(URL </a:t>
            </a:r>
            <a:r>
              <a:rPr lang="ko-KR" altLang="en-US" sz="2000" spc="-30" dirty="0">
                <a:solidFill>
                  <a:schemeClr val="bg1"/>
                </a:solidFill>
                <a:latin typeface="+mj-ea"/>
                <a:ea typeface="+mj-ea"/>
              </a:rPr>
              <a:t>설계</a:t>
            </a:r>
            <a:r>
              <a:rPr lang="en-US" altLang="ko-KR" sz="2000" spc="-3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860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MTV 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패턴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프로젝트를 시작해보자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6">
            <a:extLst>
              <a:ext uri="{FF2B5EF4-FFF2-40B4-BE49-F238E27FC236}">
                <a16:creationId xmlns:a16="http://schemas.microsoft.com/office/drawing/2014/main" id="{FBE9F3A1-AF97-4A44-A1E9-8A3C9AA9D8E7}"/>
              </a:ext>
            </a:extLst>
          </p:cNvPr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  <a:cs typeface="Noto Sans CJK JP Regular"/>
              </a:rPr>
              <a:t>Django</a:t>
            </a: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Regular"/>
              </a:rPr>
              <a:t> 실행 순서</a:t>
            </a:r>
            <a:endParaRPr lang="en-US" altLang="ko-KR" sz="2000" spc="-10" dirty="0">
              <a:solidFill>
                <a:srgbClr val="FFFFFF"/>
              </a:solidFill>
              <a:cs typeface="Noto Sans CJK JP Regular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077578-8638-43EA-AEBC-C244561AA53C}"/>
              </a:ext>
            </a:extLst>
          </p:cNvPr>
          <p:cNvSpPr txBox="1"/>
          <p:nvPr/>
        </p:nvSpPr>
        <p:spPr>
          <a:xfrm>
            <a:off x="1474746" y="1666360"/>
            <a:ext cx="9999857" cy="4318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090"/>
              </a:spcBef>
            </a:pPr>
            <a:endParaRPr lang="en-US" altLang="ko-KR" sz="2000" spc="-30" dirty="0">
              <a:solidFill>
                <a:schemeClr val="bg1"/>
              </a:solidFill>
              <a:ea typeface="+mj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2000" b="0" i="0" dirty="0">
                <a:solidFill>
                  <a:schemeClr val="bg1"/>
                </a:solidFill>
                <a:effectLst/>
              </a:rPr>
              <a:t>1. </a:t>
            </a:r>
            <a:r>
              <a:rPr lang="ko-KR" altLang="en-US" sz="2000" b="0" i="0" dirty="0">
                <a:solidFill>
                  <a:schemeClr val="bg1"/>
                </a:solidFill>
                <a:effectLst/>
              </a:rPr>
              <a:t>유저가 특정 </a:t>
            </a:r>
            <a:r>
              <a:rPr lang="en-US" altLang="ko-KR" sz="2000" b="0" i="0" dirty="0" err="1">
                <a:solidFill>
                  <a:schemeClr val="bg1"/>
                </a:solidFill>
                <a:effectLst/>
              </a:rPr>
              <a:t>url</a:t>
            </a:r>
            <a:r>
              <a:rPr lang="ko-KR" altLang="en-US" sz="2000" b="0" i="0" dirty="0">
                <a:solidFill>
                  <a:schemeClr val="bg1"/>
                </a:solidFill>
                <a:effectLst/>
              </a:rPr>
              <a:t>로 요청을 보냄</a:t>
            </a:r>
          </a:p>
          <a:p>
            <a:pPr algn="l">
              <a:lnSpc>
                <a:spcPct val="200000"/>
              </a:lnSpc>
            </a:pPr>
            <a:r>
              <a:rPr lang="en-US" altLang="ko-KR" sz="2000" b="0" i="0" dirty="0">
                <a:solidFill>
                  <a:schemeClr val="bg1"/>
                </a:solidFill>
                <a:effectLst/>
              </a:rPr>
              <a:t>2. </a:t>
            </a:r>
            <a:r>
              <a:rPr lang="en-US" altLang="ko-KR" sz="2000" b="0" i="0" dirty="0" err="1">
                <a:solidFill>
                  <a:schemeClr val="bg1"/>
                </a:solidFill>
                <a:effectLst/>
              </a:rPr>
              <a:t>urlConf</a:t>
            </a:r>
            <a:r>
              <a:rPr lang="ko-KR" altLang="en-US" sz="2000" b="0" i="0" dirty="0">
                <a:solidFill>
                  <a:schemeClr val="bg1"/>
                </a:solidFill>
                <a:effectLst/>
              </a:rPr>
              <a:t>를 통해 해당 </a:t>
            </a:r>
            <a:r>
              <a:rPr lang="en-US" altLang="ko-KR" sz="2000" b="0" i="0" dirty="0" err="1">
                <a:solidFill>
                  <a:schemeClr val="bg1"/>
                </a:solidFill>
                <a:effectLst/>
              </a:rPr>
              <a:t>url</a:t>
            </a:r>
            <a:r>
              <a:rPr lang="ko-KR" altLang="en-US" sz="2000" b="0" i="0" dirty="0">
                <a:solidFill>
                  <a:schemeClr val="bg1"/>
                </a:solidFill>
                <a:effectLst/>
              </a:rPr>
              <a:t>과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</a:rPr>
              <a:t>매핑된</a:t>
            </a:r>
            <a:r>
              <a:rPr lang="ko-KR" altLang="en-US" sz="2000" b="0" i="0" dirty="0">
                <a:solidFill>
                  <a:schemeClr val="bg1"/>
                </a:solidFill>
                <a:effectLst/>
              </a:rPr>
              <a:t> 뷰를 호출</a:t>
            </a:r>
          </a:p>
          <a:p>
            <a:pPr algn="l">
              <a:lnSpc>
                <a:spcPct val="200000"/>
              </a:lnSpc>
            </a:pPr>
            <a:r>
              <a:rPr lang="en-US" altLang="ko-KR" sz="2000" b="0" i="0" dirty="0">
                <a:solidFill>
                  <a:schemeClr val="bg1"/>
                </a:solidFill>
                <a:effectLst/>
              </a:rPr>
              <a:t>3. </a:t>
            </a:r>
            <a:r>
              <a:rPr lang="ko-KR" altLang="en-US" sz="2000" b="0" i="0" dirty="0">
                <a:solidFill>
                  <a:schemeClr val="bg1"/>
                </a:solidFill>
                <a:effectLst/>
              </a:rPr>
              <a:t>호출된 뷰는 요청에 따라 적절한 로직을 수행하며 그 과정에서 모델에게 </a:t>
            </a:r>
            <a:r>
              <a:rPr lang="en-US" altLang="ko-KR" sz="2000" b="0" i="0" dirty="0">
                <a:solidFill>
                  <a:schemeClr val="bg1"/>
                </a:solidFill>
                <a:effectLst/>
              </a:rPr>
              <a:t>CRUD</a:t>
            </a:r>
            <a:r>
              <a:rPr lang="ko-KR" altLang="en-US" sz="2000" b="0" i="0" dirty="0">
                <a:solidFill>
                  <a:schemeClr val="bg1"/>
                </a:solidFill>
                <a:effectLst/>
              </a:rPr>
              <a:t>를 지시</a:t>
            </a:r>
          </a:p>
          <a:p>
            <a:pPr algn="l">
              <a:lnSpc>
                <a:spcPct val="200000"/>
              </a:lnSpc>
            </a:pPr>
            <a:r>
              <a:rPr lang="en-US" altLang="ko-KR" sz="2000" b="0" i="0" dirty="0">
                <a:solidFill>
                  <a:schemeClr val="bg1"/>
                </a:solidFill>
                <a:effectLst/>
              </a:rPr>
              <a:t>4. </a:t>
            </a:r>
            <a:r>
              <a:rPr lang="ko-KR" altLang="en-US" sz="2000" b="0" i="0" dirty="0">
                <a:solidFill>
                  <a:schemeClr val="bg1"/>
                </a:solidFill>
                <a:effectLst/>
              </a:rPr>
              <a:t>모델은 </a:t>
            </a:r>
            <a:r>
              <a:rPr lang="en-US" altLang="ko-KR" sz="2000" b="0" i="0" dirty="0">
                <a:solidFill>
                  <a:schemeClr val="bg1"/>
                </a:solidFill>
                <a:effectLst/>
              </a:rPr>
              <a:t>ORM</a:t>
            </a:r>
            <a:r>
              <a:rPr lang="ko-KR" altLang="en-US" sz="2000" b="0" i="0" dirty="0">
                <a:solidFill>
                  <a:schemeClr val="bg1"/>
                </a:solidFill>
                <a:effectLst/>
              </a:rPr>
              <a:t>을 통해 </a:t>
            </a:r>
            <a:r>
              <a:rPr lang="en-US" altLang="ko-KR" sz="2000" b="0" i="0" dirty="0">
                <a:solidFill>
                  <a:schemeClr val="bg1"/>
                </a:solidFill>
                <a:effectLst/>
              </a:rPr>
              <a:t>DB</a:t>
            </a:r>
            <a:r>
              <a:rPr lang="ko-KR" altLang="en-US" sz="2000" b="0" i="0" dirty="0">
                <a:solidFill>
                  <a:schemeClr val="bg1"/>
                </a:solidFill>
                <a:effectLst/>
              </a:rPr>
              <a:t>와 소통하며 </a:t>
            </a:r>
            <a:r>
              <a:rPr lang="en-US" altLang="ko-KR" sz="2000" b="0" i="0" dirty="0">
                <a:solidFill>
                  <a:schemeClr val="bg1"/>
                </a:solidFill>
                <a:effectLst/>
              </a:rPr>
              <a:t>CRUD</a:t>
            </a:r>
            <a:r>
              <a:rPr lang="ko-KR" altLang="en-US" sz="2000" b="0" i="0" dirty="0">
                <a:solidFill>
                  <a:schemeClr val="bg1"/>
                </a:solidFill>
                <a:effectLst/>
              </a:rPr>
              <a:t>를 수행 </a:t>
            </a:r>
            <a:r>
              <a:rPr lang="en-US" altLang="ko-KR" sz="2000" b="0" i="0" dirty="0">
                <a:solidFill>
                  <a:schemeClr val="bg1"/>
                </a:solidFill>
                <a:effectLst/>
              </a:rPr>
              <a:t>(Create, Read, Update, Delete)</a:t>
            </a:r>
            <a:endParaRPr lang="ko-KR" altLang="en-US" sz="2000" b="0" i="0" dirty="0">
              <a:solidFill>
                <a:schemeClr val="bg1"/>
              </a:solidFill>
              <a:effectLst/>
            </a:endParaRPr>
          </a:p>
          <a:p>
            <a:pPr algn="l">
              <a:lnSpc>
                <a:spcPct val="200000"/>
              </a:lnSpc>
            </a:pPr>
            <a:r>
              <a:rPr lang="en-US" altLang="ko-KR" sz="2000" b="0" i="0" dirty="0">
                <a:solidFill>
                  <a:schemeClr val="bg1"/>
                </a:solidFill>
                <a:effectLst/>
              </a:rPr>
              <a:t>5. </a:t>
            </a:r>
            <a:r>
              <a:rPr lang="ko-KR" altLang="en-US" sz="2000" b="0" i="0" dirty="0">
                <a:solidFill>
                  <a:schemeClr val="bg1"/>
                </a:solidFill>
                <a:effectLst/>
              </a:rPr>
              <a:t>그 후 뷰는 지정된 템플릿을 반환</a:t>
            </a:r>
          </a:p>
          <a:p>
            <a:pPr algn="l">
              <a:lnSpc>
                <a:spcPct val="200000"/>
              </a:lnSpc>
            </a:pPr>
            <a:r>
              <a:rPr lang="en-US" altLang="ko-KR" sz="2000" b="0" i="0" dirty="0">
                <a:solidFill>
                  <a:schemeClr val="bg1"/>
                </a:solidFill>
                <a:effectLst/>
              </a:rPr>
              <a:t>6. </a:t>
            </a:r>
            <a:r>
              <a:rPr lang="ko-KR" altLang="en-US" sz="2000" b="0" i="0" dirty="0">
                <a:solidFill>
                  <a:schemeClr val="bg1"/>
                </a:solidFill>
                <a:effectLst/>
              </a:rPr>
              <a:t>최종 결과를 응답으로 반환</a:t>
            </a:r>
          </a:p>
        </p:txBody>
      </p:sp>
    </p:spTree>
    <p:extLst>
      <p:ext uri="{BB962C8B-B14F-4D97-AF65-F5344CB8AC3E}">
        <p14:creationId xmlns:p14="http://schemas.microsoft.com/office/powerpoint/2010/main" val="635782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MTV 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패턴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프로젝트를 시작해보자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B5F5B0F-6E8D-4D6F-A8E0-7E334A12765D}"/>
              </a:ext>
            </a:extLst>
          </p:cNvPr>
          <p:cNvSpPr/>
          <p:nvPr/>
        </p:nvSpPr>
        <p:spPr>
          <a:xfrm>
            <a:off x="2704923" y="3055961"/>
            <a:ext cx="1499087" cy="1151941"/>
          </a:xfrm>
          <a:prstGeom prst="roundRect">
            <a:avLst/>
          </a:prstGeom>
          <a:solidFill>
            <a:srgbClr val="404040"/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E699"/>
                </a:solidFill>
              </a:rPr>
              <a:t>url.py</a:t>
            </a:r>
            <a:endParaRPr lang="ko-KR" altLang="en-US" dirty="0">
              <a:solidFill>
                <a:srgbClr val="FFE699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49264AF-3902-45A4-B684-2F6E96400242}"/>
              </a:ext>
            </a:extLst>
          </p:cNvPr>
          <p:cNvSpPr/>
          <p:nvPr/>
        </p:nvSpPr>
        <p:spPr>
          <a:xfrm>
            <a:off x="5148332" y="1825436"/>
            <a:ext cx="2523708" cy="1151941"/>
          </a:xfrm>
          <a:prstGeom prst="roundRect">
            <a:avLst/>
          </a:prstGeom>
          <a:solidFill>
            <a:srgbClr val="404040"/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E699"/>
                </a:solidFill>
              </a:rPr>
              <a:t>models.py</a:t>
            </a:r>
            <a:endParaRPr lang="ko-KR" altLang="en-US" dirty="0">
              <a:solidFill>
                <a:srgbClr val="FFE699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3FF3BC7-449D-432C-92B7-A53228BF6DA9}"/>
              </a:ext>
            </a:extLst>
          </p:cNvPr>
          <p:cNvSpPr/>
          <p:nvPr/>
        </p:nvSpPr>
        <p:spPr>
          <a:xfrm>
            <a:off x="5148332" y="3631931"/>
            <a:ext cx="2523708" cy="1151941"/>
          </a:xfrm>
          <a:prstGeom prst="roundRect">
            <a:avLst/>
          </a:prstGeom>
          <a:solidFill>
            <a:srgbClr val="404040"/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E699"/>
                </a:solidFill>
              </a:rPr>
              <a:t>views.py</a:t>
            </a:r>
            <a:endParaRPr lang="ko-KR" altLang="en-US" dirty="0">
              <a:solidFill>
                <a:srgbClr val="FFE699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846867D-62A3-4391-BE9C-0B46CDE61772}"/>
              </a:ext>
            </a:extLst>
          </p:cNvPr>
          <p:cNvSpPr/>
          <p:nvPr/>
        </p:nvSpPr>
        <p:spPr>
          <a:xfrm>
            <a:off x="5148332" y="5348676"/>
            <a:ext cx="2523708" cy="1151941"/>
          </a:xfrm>
          <a:prstGeom prst="roundRect">
            <a:avLst/>
          </a:prstGeom>
          <a:solidFill>
            <a:srgbClr val="404040"/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E699"/>
                </a:solidFill>
              </a:rPr>
              <a:t>template</a:t>
            </a:r>
            <a:endParaRPr lang="ko-KR" altLang="en-US" dirty="0">
              <a:solidFill>
                <a:srgbClr val="FFE699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5ED67B4-59F9-4F77-BCE3-DF145BFD2F1B}"/>
              </a:ext>
            </a:extLst>
          </p:cNvPr>
          <p:cNvSpPr/>
          <p:nvPr/>
        </p:nvSpPr>
        <p:spPr>
          <a:xfrm>
            <a:off x="9116874" y="1825436"/>
            <a:ext cx="1499087" cy="1151941"/>
          </a:xfrm>
          <a:prstGeom prst="roundRect">
            <a:avLst/>
          </a:prstGeom>
          <a:solidFill>
            <a:srgbClr val="404040"/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E699"/>
                </a:solidFill>
              </a:rPr>
              <a:t>DB</a:t>
            </a:r>
            <a:endParaRPr lang="ko-KR" altLang="en-US" dirty="0">
              <a:solidFill>
                <a:srgbClr val="FFE699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008BF1-2E97-4A6B-B0C2-A719A2BCC787}"/>
              </a:ext>
            </a:extLst>
          </p:cNvPr>
          <p:cNvCxnSpPr/>
          <p:nvPr/>
        </p:nvCxnSpPr>
        <p:spPr>
          <a:xfrm>
            <a:off x="1421780" y="3897351"/>
            <a:ext cx="858643" cy="0"/>
          </a:xfrm>
          <a:prstGeom prst="straightConnector1">
            <a:avLst/>
          </a:prstGeom>
          <a:ln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A3A81B-164A-421A-8D2E-7F8305576472}"/>
              </a:ext>
            </a:extLst>
          </p:cNvPr>
          <p:cNvCxnSpPr>
            <a:cxnSpLocks/>
          </p:cNvCxnSpPr>
          <p:nvPr/>
        </p:nvCxnSpPr>
        <p:spPr>
          <a:xfrm flipH="1">
            <a:off x="1421781" y="6004932"/>
            <a:ext cx="3518209" cy="0"/>
          </a:xfrm>
          <a:prstGeom prst="straightConnector1">
            <a:avLst/>
          </a:prstGeom>
          <a:ln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1DDB92-EC3A-4FB5-BC6E-C0018AC37877}"/>
              </a:ext>
            </a:extLst>
          </p:cNvPr>
          <p:cNvCxnSpPr>
            <a:cxnSpLocks/>
          </p:cNvCxnSpPr>
          <p:nvPr/>
        </p:nvCxnSpPr>
        <p:spPr>
          <a:xfrm>
            <a:off x="4378898" y="3897351"/>
            <a:ext cx="650302" cy="0"/>
          </a:xfrm>
          <a:prstGeom prst="straightConnector1">
            <a:avLst/>
          </a:prstGeom>
          <a:ln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CCAB14-821E-4B90-9BD4-357215BD6350}"/>
              </a:ext>
            </a:extLst>
          </p:cNvPr>
          <p:cNvCxnSpPr>
            <a:cxnSpLocks/>
          </p:cNvCxnSpPr>
          <p:nvPr/>
        </p:nvCxnSpPr>
        <p:spPr>
          <a:xfrm flipV="1">
            <a:off x="6005211" y="3055962"/>
            <a:ext cx="0" cy="575969"/>
          </a:xfrm>
          <a:prstGeom prst="straightConnector1">
            <a:avLst/>
          </a:prstGeom>
          <a:ln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3BD3CA8-3E41-43B5-914E-AE5BBCFDE73F}"/>
              </a:ext>
            </a:extLst>
          </p:cNvPr>
          <p:cNvCxnSpPr>
            <a:cxnSpLocks/>
          </p:cNvCxnSpPr>
          <p:nvPr/>
        </p:nvCxnSpPr>
        <p:spPr>
          <a:xfrm>
            <a:off x="6780498" y="3016406"/>
            <a:ext cx="0" cy="546408"/>
          </a:xfrm>
          <a:prstGeom prst="straightConnector1">
            <a:avLst/>
          </a:prstGeom>
          <a:ln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731435F-0909-4AFF-96A6-45CB87C88970}"/>
              </a:ext>
            </a:extLst>
          </p:cNvPr>
          <p:cNvCxnSpPr>
            <a:cxnSpLocks/>
          </p:cNvCxnSpPr>
          <p:nvPr/>
        </p:nvCxnSpPr>
        <p:spPr>
          <a:xfrm>
            <a:off x="6780498" y="4783872"/>
            <a:ext cx="0" cy="546408"/>
          </a:xfrm>
          <a:prstGeom prst="straightConnector1">
            <a:avLst/>
          </a:prstGeom>
          <a:ln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7AFD757-4866-4A55-8E4A-20DE1E0C04C6}"/>
              </a:ext>
            </a:extLst>
          </p:cNvPr>
          <p:cNvCxnSpPr>
            <a:cxnSpLocks/>
          </p:cNvCxnSpPr>
          <p:nvPr/>
        </p:nvCxnSpPr>
        <p:spPr>
          <a:xfrm>
            <a:off x="7969591" y="2147123"/>
            <a:ext cx="650302" cy="0"/>
          </a:xfrm>
          <a:prstGeom prst="straightConnector1">
            <a:avLst/>
          </a:prstGeom>
          <a:ln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69CAAB-9F8B-41A9-BF76-2CBC8E35F463}"/>
              </a:ext>
            </a:extLst>
          </p:cNvPr>
          <p:cNvCxnSpPr>
            <a:cxnSpLocks/>
          </p:cNvCxnSpPr>
          <p:nvPr/>
        </p:nvCxnSpPr>
        <p:spPr>
          <a:xfrm flipH="1">
            <a:off x="7969592" y="2603810"/>
            <a:ext cx="650301" cy="0"/>
          </a:xfrm>
          <a:prstGeom prst="straightConnector1">
            <a:avLst/>
          </a:prstGeom>
          <a:ln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5DC7AA6-66C1-4741-A04C-469FD2ADD3C8}"/>
              </a:ext>
            </a:extLst>
          </p:cNvPr>
          <p:cNvSpPr txBox="1"/>
          <p:nvPr/>
        </p:nvSpPr>
        <p:spPr>
          <a:xfrm>
            <a:off x="1271993" y="3375780"/>
            <a:ext cx="143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E699"/>
                </a:solidFill>
              </a:rPr>
              <a:t>request</a:t>
            </a:r>
            <a:endParaRPr lang="ko-KR" altLang="en-US" dirty="0">
              <a:solidFill>
                <a:srgbClr val="FFE699"/>
              </a:solidFill>
            </a:endParaRPr>
          </a:p>
        </p:txBody>
      </p:sp>
      <p:sp>
        <p:nvSpPr>
          <p:cNvPr id="36" name="object 6">
            <a:extLst>
              <a:ext uri="{FF2B5EF4-FFF2-40B4-BE49-F238E27FC236}">
                <a16:creationId xmlns:a16="http://schemas.microsoft.com/office/drawing/2014/main" id="{F86A7315-6C18-4CA3-A97B-BD645C68E6F4}"/>
              </a:ext>
            </a:extLst>
          </p:cNvPr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  <a:cs typeface="Noto Sans CJK JP Regular"/>
              </a:rPr>
              <a:t>Django</a:t>
            </a: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Regular"/>
              </a:rPr>
              <a:t> 실행 순서</a:t>
            </a:r>
            <a:endParaRPr lang="en-US" altLang="ko-KR" sz="2000" spc="-10" dirty="0">
              <a:solidFill>
                <a:srgbClr val="FFFFFF"/>
              </a:solidFill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28344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MTV 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패턴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프로젝트를 시작해보자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Django </a:t>
            </a: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프로젝트 시작하기</a:t>
            </a:r>
            <a:endParaRPr lang="en-US" altLang="ko-KR" sz="3200" spc="-30" dirty="0">
              <a:solidFill>
                <a:srgbClr val="FFC000"/>
              </a:solidFill>
              <a:latin typeface="+mj-ea"/>
              <a:ea typeface="+mj-ea"/>
              <a:cs typeface="Noto Sans CJK JP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5548D-51BA-454B-8FBF-953DF7F09AB7}"/>
              </a:ext>
            </a:extLst>
          </p:cNvPr>
          <p:cNvSpPr txBox="1"/>
          <p:nvPr/>
        </p:nvSpPr>
        <p:spPr>
          <a:xfrm>
            <a:off x="567002" y="2325550"/>
            <a:ext cx="518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>
                    <a:lumMod val="85000"/>
                  </a:schemeClr>
                </a:solidFill>
              </a:rPr>
              <a:t>django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-admin </a:t>
            </a:r>
            <a:r>
              <a:rPr lang="en-US" altLang="ko-KR" sz="2000" dirty="0" err="1">
                <a:solidFill>
                  <a:schemeClr val="bg1">
                    <a:lumMod val="85000"/>
                  </a:schemeClr>
                </a:solidFill>
              </a:rPr>
              <a:t>startproject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[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프로젝트명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1FE2B4-0204-4185-B919-0FD940C2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02" y="3401122"/>
            <a:ext cx="81629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MTV 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패턴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프로젝트를 시작해보자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Django </a:t>
            </a: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서버 실행</a:t>
            </a:r>
            <a:endParaRPr lang="en-US" altLang="ko-KR" sz="3200" spc="-30" dirty="0">
              <a:solidFill>
                <a:srgbClr val="FFC000"/>
              </a:solidFill>
              <a:latin typeface="+mj-ea"/>
              <a:ea typeface="+mj-ea"/>
              <a:cs typeface="Noto Sans CJK JP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C3A2A-00C4-4682-AB0F-FE6F51EE9E5B}"/>
              </a:ext>
            </a:extLst>
          </p:cNvPr>
          <p:cNvSpPr txBox="1"/>
          <p:nvPr/>
        </p:nvSpPr>
        <p:spPr>
          <a:xfrm>
            <a:off x="567002" y="2325550"/>
            <a:ext cx="5186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cd [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프로젝트명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] :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프로젝트 폴더로 이동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python manage.py </a:t>
            </a:r>
            <a:r>
              <a:rPr lang="en-US" altLang="ko-KR" sz="2000" dirty="0" err="1">
                <a:solidFill>
                  <a:schemeClr val="bg1">
                    <a:lumMod val="85000"/>
                  </a:schemeClr>
                </a:solidFill>
              </a:rPr>
              <a:t>runserver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36CA0B-1958-42B0-905E-DEFB3616A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91" y="2057194"/>
            <a:ext cx="7019925" cy="1133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328D5E-02E9-4660-8D38-A0DCA04A8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30" y="3347902"/>
            <a:ext cx="7276566" cy="326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07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MTV 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패턴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프로젝트를 시작해보자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Django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C3A2A-00C4-4682-AB0F-FE6F51EE9E5B}"/>
              </a:ext>
            </a:extLst>
          </p:cNvPr>
          <p:cNvSpPr txBox="1"/>
          <p:nvPr/>
        </p:nvSpPr>
        <p:spPr>
          <a:xfrm>
            <a:off x="567002" y="2325550"/>
            <a:ext cx="5528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manage.py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가 있는 프로젝트 폴더 위치에서 실행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python manage.py </a:t>
            </a:r>
            <a:r>
              <a:rPr lang="en-US" altLang="ko-KR" sz="2000" dirty="0" err="1">
                <a:solidFill>
                  <a:schemeClr val="bg1">
                    <a:lumMod val="85000"/>
                  </a:schemeClr>
                </a:solidFill>
              </a:rPr>
              <a:t>startapp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[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앱 이름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84CD79-DC20-4FEE-BA61-BCCDEBA8E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02" y="3571178"/>
            <a:ext cx="91916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8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원호 18"/>
          <p:cNvSpPr/>
          <p:nvPr/>
        </p:nvSpPr>
        <p:spPr>
          <a:xfrm>
            <a:off x="374211" y="2155701"/>
            <a:ext cx="5094514" cy="5094514"/>
          </a:xfrm>
          <a:prstGeom prst="arc">
            <a:avLst>
              <a:gd name="adj1" fmla="val 7444093"/>
              <a:gd name="adj2" fmla="val 3531899"/>
            </a:avLst>
          </a:prstGeom>
          <a:ln cap="rnd">
            <a:solidFill>
              <a:srgbClr val="3E48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214087" y="0"/>
            <a:ext cx="7358743" cy="7358743"/>
          </a:xfrm>
          <a:prstGeom prst="arc">
            <a:avLst>
              <a:gd name="adj1" fmla="val 16200000"/>
              <a:gd name="adj2" fmla="val 3531899"/>
            </a:avLst>
          </a:prstGeom>
          <a:ln cap="rnd">
            <a:solidFill>
              <a:srgbClr val="3E48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502993" y="3684407"/>
            <a:ext cx="130628" cy="1306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18356" y="5274129"/>
            <a:ext cx="130628" cy="130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183670" y="2025073"/>
            <a:ext cx="130628" cy="13062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602293" y="1171772"/>
            <a:ext cx="77908" cy="77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59343" y="569120"/>
            <a:ext cx="77908" cy="779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원호 25"/>
          <p:cNvSpPr/>
          <p:nvPr/>
        </p:nvSpPr>
        <p:spPr>
          <a:xfrm>
            <a:off x="911621" y="4405367"/>
            <a:ext cx="2601600" cy="2601600"/>
          </a:xfrm>
          <a:prstGeom prst="arc">
            <a:avLst>
              <a:gd name="adj1" fmla="val 7444093"/>
              <a:gd name="adj2" fmla="val 3531899"/>
            </a:avLst>
          </a:prstGeom>
          <a:ln cap="rnd">
            <a:solidFill>
              <a:srgbClr val="3E48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11621" y="864233"/>
            <a:ext cx="49188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CONTENTS</a:t>
            </a:r>
            <a:endParaRPr lang="ko-KR" altLang="en-US" sz="5400" dirty="0">
              <a:solidFill>
                <a:srgbClr val="FFC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42202" y="1496436"/>
            <a:ext cx="2920253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가상환경 </a:t>
            </a:r>
            <a:r>
              <a:rPr lang="en-US" altLang="ko-KR" sz="3200" dirty="0" err="1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venv</a:t>
            </a:r>
            <a:endParaRPr lang="en-US" altLang="ko-KR" sz="3200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2271221" y="689942"/>
            <a:ext cx="0" cy="24840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572830" y="2155701"/>
            <a:ext cx="2920253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r>
              <a:rPr lang="ko-KR" altLang="en-US" sz="1400" dirty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가상환경 왜 </a:t>
            </a:r>
            <a:r>
              <a:rPr lang="ko-KR" altLang="en-US" sz="1400" dirty="0" err="1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쓰는걸까</a:t>
            </a: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732954" y="3187570"/>
            <a:ext cx="4459046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Django?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863582" y="3846835"/>
            <a:ext cx="2920253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Django</a:t>
            </a:r>
            <a:r>
              <a:rPr lang="ko-KR" altLang="en-US" sz="1400" dirty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</a:t>
            </a:r>
            <a:r>
              <a:rPr lang="ko-KR" altLang="en-US" sz="1400" dirty="0" err="1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뭐지</a:t>
            </a: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376887" y="4780552"/>
            <a:ext cx="4815113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ko-KR" altLang="en-US" sz="32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en-US" altLang="ko-KR" sz="32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MTV </a:t>
            </a:r>
            <a:r>
              <a:rPr lang="ko-KR" altLang="en-US" sz="32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패턴</a:t>
            </a:r>
            <a:r>
              <a:rPr lang="en-US" altLang="ko-KR" sz="32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507516" y="5439817"/>
            <a:ext cx="2920253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Django</a:t>
            </a:r>
            <a:r>
              <a:rPr lang="ko-KR" altLang="en-US" sz="1400" dirty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프로젝트를 시작해보자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491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MTV 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패턴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프로젝트를 시작해보자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Django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C3A2A-00C4-4682-AB0F-FE6F51EE9E5B}"/>
              </a:ext>
            </a:extLst>
          </p:cNvPr>
          <p:cNvSpPr txBox="1"/>
          <p:nvPr/>
        </p:nvSpPr>
        <p:spPr>
          <a:xfrm>
            <a:off x="567001" y="2325550"/>
            <a:ext cx="6523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</a:rPr>
              <a:t>앱 생성과 동시에 해줘야 하는 일</a:t>
            </a:r>
            <a:endParaRPr lang="en-US" altLang="ko-KR" sz="2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project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폴더의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settings.py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에 생성한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의 존재 알리기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settings.py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의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INSTALLED_APPS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에 다음과 같이 추가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753A33-A10E-4C93-AD03-844658D1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525" y="2548574"/>
            <a:ext cx="2019300" cy="3505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F28A69-AEA3-4A2C-8A29-FF16B05B2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01" y="3525215"/>
            <a:ext cx="4724400" cy="2686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209971-EAA2-4EA0-BD38-0EF21AFAC6B2}"/>
              </a:ext>
            </a:extLst>
          </p:cNvPr>
          <p:cNvSpPr txBox="1"/>
          <p:nvPr/>
        </p:nvSpPr>
        <p:spPr>
          <a:xfrm>
            <a:off x="7493619" y="2103854"/>
            <a:ext cx="213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settings.py</a:t>
            </a:r>
            <a:r>
              <a:rPr lang="ko-KR" altLang="en-US" dirty="0">
                <a:solidFill>
                  <a:schemeClr val="bg1"/>
                </a:solidFill>
              </a:rPr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67376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MTV 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패턴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프로젝트를 시작해보자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Django Project</a:t>
            </a: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와 </a:t>
            </a: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App </a:t>
            </a: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차이</a:t>
            </a:r>
            <a:endParaRPr lang="en-US" altLang="ko-KR" sz="3200" spc="-30" dirty="0">
              <a:solidFill>
                <a:srgbClr val="FFC000"/>
              </a:solidFill>
              <a:latin typeface="+mj-ea"/>
              <a:ea typeface="+mj-ea"/>
              <a:cs typeface="Noto Sans CJK JP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C3A2A-00C4-4682-AB0F-FE6F51EE9E5B}"/>
              </a:ext>
            </a:extLst>
          </p:cNvPr>
          <p:cNvSpPr txBox="1"/>
          <p:nvPr/>
        </p:nvSpPr>
        <p:spPr>
          <a:xfrm>
            <a:off x="505630" y="2905413"/>
            <a:ext cx="92126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프로젝트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앱의 집합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여러 개의 앱을 가질 수 있다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앱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특정한 동작을 하는 웹 어플리케이션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블로그를 만든다고 했을 때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로그인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&gt;, &lt;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새로운 글 작성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&gt;, &lt;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개인 정보 관리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&gt;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등의 기능을 각각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담당하는게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앱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앱을 재사용하기 위해 세분화함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386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MTV 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패턴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프로젝트를 시작해보자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파일 소개 및 </a:t>
            </a: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Django </a:t>
            </a: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작성 순서 추천</a:t>
            </a:r>
            <a:endParaRPr lang="en-US" altLang="ko-KR" sz="3200" spc="-30" dirty="0">
              <a:solidFill>
                <a:srgbClr val="FFC000"/>
              </a:solidFill>
              <a:latin typeface="+mj-ea"/>
              <a:ea typeface="+mj-ea"/>
              <a:cs typeface="Noto Sans CJK JP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C3A2A-00C4-4682-AB0F-FE6F51EE9E5B}"/>
              </a:ext>
            </a:extLst>
          </p:cNvPr>
          <p:cNvSpPr txBox="1"/>
          <p:nvPr/>
        </p:nvSpPr>
        <p:spPr>
          <a:xfrm>
            <a:off x="2995042" y="2992390"/>
            <a:ext cx="8191138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settings.py : project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에게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의 존재 알리기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templates : views.py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에서 처리된 데이터를 받아 사용자에게 보여줌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, templates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폴더는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app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폴더 내부에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만들어야함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views.py :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데이터를 처리하는 함수 작성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urls.py :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요청에 맞는 함수를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views.py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에서 찾아 요청 전달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1B8620-D508-4473-A845-939B1180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98" y="2418762"/>
            <a:ext cx="1483342" cy="3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99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MTV 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패턴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프로젝트를 시작해보자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88C9A94-3839-4BB3-AC92-2C84BA2FB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994" y="1634351"/>
            <a:ext cx="8940011" cy="358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20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MTV 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패턴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프로젝트를 시작해보자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933436F-D114-46F8-A705-B0B3DDC75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116" y="1634400"/>
            <a:ext cx="8939767" cy="35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8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MTV 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패턴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프로젝트를 시작해보자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Regular"/>
              </a:rPr>
              <a:t>template</a:t>
            </a: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Regular"/>
              </a:rPr>
              <a:t> 작성</a:t>
            </a: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  <a:cs typeface="Noto Sans CJK JP Regular"/>
              </a:rPr>
              <a:t>(welcome.html)</a:t>
            </a:r>
            <a:endParaRPr lang="en-US" altLang="ko-KR" sz="2000" spc="-10" dirty="0">
              <a:solidFill>
                <a:srgbClr val="FFFFFF"/>
              </a:solidFill>
              <a:cs typeface="Noto Sans CJK JP Regula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D0D015-89C6-4192-9F43-0956CE8CA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04" y="2316086"/>
            <a:ext cx="1004379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2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MTV 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패턴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프로젝트를 시작해보자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Regular"/>
              </a:rPr>
              <a:t>template</a:t>
            </a: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Regular"/>
              </a:rPr>
              <a:t> 작성</a:t>
            </a: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  <a:cs typeface="Noto Sans CJK JP Regular"/>
              </a:rPr>
              <a:t>(hello.html)</a:t>
            </a:r>
            <a:endParaRPr lang="en-US" altLang="ko-KR" sz="2000" spc="-10" dirty="0">
              <a:solidFill>
                <a:srgbClr val="FFFFFF"/>
              </a:solidFill>
              <a:cs typeface="Noto Sans CJK JP Regula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58DAC3-8236-4FE1-92AF-58ABC341E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04" y="2293782"/>
            <a:ext cx="1004379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32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MTV 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패턴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프로젝트를 시작해보자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  <a:cs typeface="Noto Sans CJK JP Regular"/>
              </a:rPr>
              <a:t>urls.py</a:t>
            </a: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Regular"/>
              </a:rPr>
              <a:t> 작성</a:t>
            </a:r>
            <a:endParaRPr lang="en-US" altLang="ko-KR" sz="2000" spc="-10" dirty="0">
              <a:solidFill>
                <a:srgbClr val="FFFFFF"/>
              </a:solidFill>
              <a:cs typeface="Noto Sans CJK JP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FAC863-816F-44F1-863F-014D13367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2667498"/>
            <a:ext cx="76866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15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MTV 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패턴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프로젝트를 시작해보자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  <a:cs typeface="Noto Sans CJK JP Regular"/>
              </a:rPr>
              <a:t>views.py</a:t>
            </a: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Regular"/>
              </a:rPr>
              <a:t> 작성</a:t>
            </a:r>
            <a:endParaRPr lang="en-US" altLang="ko-KR" sz="2000" spc="-10" dirty="0">
              <a:solidFill>
                <a:srgbClr val="FFFFFF"/>
              </a:solidFill>
              <a:cs typeface="Noto Sans CJK JP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559F84-A333-4D42-9A42-349064AB4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2518433"/>
            <a:ext cx="80105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20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MTV 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패턴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프로젝트를 시작해보자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  <a:cs typeface="Noto Sans CJK JP Regular"/>
              </a:rPr>
              <a:t>Django </a:t>
            </a: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Regular"/>
              </a:rPr>
              <a:t>환경 세팅 및 명함 띄우기 실습</a:t>
            </a:r>
            <a:endParaRPr lang="en-US" altLang="ko-KR" sz="2000" spc="-10" dirty="0">
              <a:solidFill>
                <a:srgbClr val="FFFFFF"/>
              </a:solidFill>
              <a:cs typeface="Noto Sans CJK JP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EC982-94A7-4C9D-B2B5-8AF45E70C3D9}"/>
              </a:ext>
            </a:extLst>
          </p:cNvPr>
          <p:cNvSpPr txBox="1"/>
          <p:nvPr/>
        </p:nvSpPr>
        <p:spPr>
          <a:xfrm>
            <a:off x="1221997" y="2557492"/>
            <a:ext cx="8191138" cy="374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모르는 부분은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구글링해서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찾아보고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운영진과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스터디원들에게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질문하기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!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가상환경 켜고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Django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설치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Django project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만들기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, App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만들기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에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templates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폴더 만들고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html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파일 넣기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Django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에 </a:t>
            </a:r>
            <a:r>
              <a:rPr lang="en-US" altLang="ko-KR" sz="2000" dirty="0" err="1">
                <a:solidFill>
                  <a:schemeClr val="bg1">
                    <a:lumMod val="85000"/>
                  </a:schemeClr>
                </a:solidFill>
              </a:rPr>
              <a:t>css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적용시키는 법 찾아서 적용해보기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(static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관련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Django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에서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으로 이미지 넣는 법 찾아서 적용해보기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view, </a:t>
            </a:r>
            <a:r>
              <a:rPr lang="en-US" altLang="ko-KR" sz="2000" dirty="0" err="1">
                <a:solidFill>
                  <a:schemeClr val="bg1">
                    <a:lumMod val="85000"/>
                  </a:schemeClr>
                </a:solidFill>
              </a:rPr>
              <a:t>url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처리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7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가상환경 </a:t>
            </a:r>
            <a:r>
              <a:rPr lang="en-US" altLang="ko-KR" sz="3600" dirty="0" err="1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venv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가상환경 왜 </a:t>
            </a:r>
            <a:r>
              <a:rPr lang="ko-KR" altLang="en-US" sz="1200" dirty="0" err="1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쓰는걸까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10810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가상환경에 대해서</a:t>
            </a: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..</a:t>
            </a: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lang="en-US" altLang="ko-KR" sz="2000" spc="-10" dirty="0">
              <a:solidFill>
                <a:srgbClr val="FFFFFF"/>
              </a:solidFill>
              <a:cs typeface="Noto Sans CJK JP Regular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62B547F-156A-4879-AA4C-6C9212438ADC}"/>
              </a:ext>
            </a:extLst>
          </p:cNvPr>
          <p:cNvSpPr/>
          <p:nvPr/>
        </p:nvSpPr>
        <p:spPr>
          <a:xfrm>
            <a:off x="1884556" y="2341756"/>
            <a:ext cx="3434576" cy="41705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4A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Python 2.7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Django 2.2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C24A32A-D311-4879-B171-68F653CB578C}"/>
              </a:ext>
            </a:extLst>
          </p:cNvPr>
          <p:cNvSpPr/>
          <p:nvPr/>
        </p:nvSpPr>
        <p:spPr>
          <a:xfrm>
            <a:off x="7090611" y="2341756"/>
            <a:ext cx="3434576" cy="41705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4A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Python 3.7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Django 3.1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DF06F-876F-4A65-BF13-68386D2304D1}"/>
              </a:ext>
            </a:extLst>
          </p:cNvPr>
          <p:cNvSpPr txBox="1"/>
          <p:nvPr/>
        </p:nvSpPr>
        <p:spPr>
          <a:xfrm>
            <a:off x="2837985" y="2590389"/>
            <a:ext cx="152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프로젝트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9AE02F-4D74-400D-8C6A-D50CB871146E}"/>
              </a:ext>
            </a:extLst>
          </p:cNvPr>
          <p:cNvSpPr txBox="1"/>
          <p:nvPr/>
        </p:nvSpPr>
        <p:spPr>
          <a:xfrm>
            <a:off x="8044040" y="2590389"/>
            <a:ext cx="152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프로젝트 </a:t>
            </a:r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767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함께보면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좋은 자료</a:t>
            </a:r>
            <a:endParaRPr lang="en-US" altLang="ko-KR" sz="3600" dirty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ko-KR" altLang="en-US" sz="1200" dirty="0" err="1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구글링은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나의 힘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ECA12E-71EE-49AA-9A49-DC401BBE87B2}"/>
              </a:ext>
            </a:extLst>
          </p:cNvPr>
          <p:cNvSpPr txBox="1"/>
          <p:nvPr/>
        </p:nvSpPr>
        <p:spPr>
          <a:xfrm>
            <a:off x="505630" y="1416205"/>
            <a:ext cx="87610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Django</a:t>
            </a:r>
            <a:r>
              <a:rPr lang="ko-KR" altLang="en-US" dirty="0">
                <a:solidFill>
                  <a:schemeClr val="bg1"/>
                </a:solidFill>
              </a:rPr>
              <a:t> 템플릿 언어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hlinkClick r:id="rId3"/>
              </a:rPr>
              <a:t>https://django-doc-test-kor.readthedocs.io/en/old_master/topics/templates.html#template-inheritance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MVC </a:t>
            </a:r>
            <a:r>
              <a:rPr lang="ko-KR" altLang="en-US" dirty="0">
                <a:solidFill>
                  <a:schemeClr val="bg1"/>
                </a:solidFill>
              </a:rPr>
              <a:t>패턴과 </a:t>
            </a:r>
            <a:r>
              <a:rPr lang="en-US" altLang="ko-KR" dirty="0">
                <a:solidFill>
                  <a:schemeClr val="bg1"/>
                </a:solidFill>
              </a:rPr>
              <a:t>MTV </a:t>
            </a:r>
            <a:r>
              <a:rPr lang="ko-KR" altLang="en-US" dirty="0">
                <a:solidFill>
                  <a:schemeClr val="bg1"/>
                </a:solidFill>
              </a:rPr>
              <a:t>패턴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hlinkClick r:id="rId4"/>
              </a:rPr>
              <a:t>https://tibetsandfox.tistory.com/16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Django </a:t>
            </a:r>
            <a:r>
              <a:rPr lang="ko-KR" altLang="en-US" dirty="0">
                <a:solidFill>
                  <a:schemeClr val="bg1"/>
                </a:solidFill>
              </a:rPr>
              <a:t>앱 템플릿 디렉토리 구조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hlinkClick r:id="rId5"/>
              </a:rPr>
              <a:t>https://senticoding.tistory.com/77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Django static, </a:t>
            </a:r>
            <a:r>
              <a:rPr lang="ko-KR" altLang="en-US" dirty="0">
                <a:solidFill>
                  <a:schemeClr val="bg1"/>
                </a:solidFill>
              </a:rPr>
              <a:t>이미지 넣기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css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적용하기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hlinkClick r:id="rId6"/>
              </a:rPr>
              <a:t>https://free-eunb.tistory.com/42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82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가상환경 </a:t>
            </a:r>
            <a:r>
              <a:rPr lang="en-US" altLang="ko-KR" sz="3600" dirty="0" err="1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venv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가상환경 왜 </a:t>
            </a:r>
            <a:r>
              <a:rPr lang="ko-KR" altLang="en-US" sz="1200" dirty="0" err="1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쓰는걸까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9824605-8AE0-4B7E-BE79-57286EAD8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478" y="1550405"/>
            <a:ext cx="3743325" cy="885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05F7D6-71CF-4DB7-B0CA-161A82FCB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397" y="2655037"/>
            <a:ext cx="3743325" cy="885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82A0CA-0859-4836-BD6A-F975676C5175}"/>
              </a:ext>
            </a:extLst>
          </p:cNvPr>
          <p:cNvSpPr txBox="1"/>
          <p:nvPr/>
        </p:nvSpPr>
        <p:spPr>
          <a:xfrm>
            <a:off x="628374" y="2596953"/>
            <a:ext cx="3413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python -m </a:t>
            </a:r>
            <a:r>
              <a:rPr lang="en-US" altLang="ko-KR" sz="2000" dirty="0" err="1">
                <a:solidFill>
                  <a:schemeClr val="bg1">
                    <a:lumMod val="85000"/>
                  </a:schemeClr>
                </a:solidFill>
              </a:rPr>
              <a:t>venv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가상환경 명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AA2409C7-BC4F-4033-AFBC-898DDD81D494}"/>
              </a:ext>
            </a:extLst>
          </p:cNvPr>
          <p:cNvSpPr txBox="1"/>
          <p:nvPr/>
        </p:nvSpPr>
        <p:spPr>
          <a:xfrm>
            <a:off x="505630" y="1704564"/>
            <a:ext cx="3418330" cy="57066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lang="ko-KR" altLang="en-US" sz="28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가상환경 생성</a:t>
            </a:r>
            <a:endParaRPr sz="2800" dirty="0">
              <a:latin typeface="+mj-ea"/>
              <a:ea typeface="+mj-ea"/>
              <a:cs typeface="Noto Sans CJK JP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3F48A-CA15-465A-970F-CF5EADA791DA}"/>
              </a:ext>
            </a:extLst>
          </p:cNvPr>
          <p:cNvSpPr txBox="1"/>
          <p:nvPr/>
        </p:nvSpPr>
        <p:spPr>
          <a:xfrm>
            <a:off x="410380" y="4774911"/>
            <a:ext cx="5271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맥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&gt; source </a:t>
            </a:r>
            <a:r>
              <a:rPr lang="en-US" altLang="ko-KR" sz="2000" dirty="0" err="1">
                <a:solidFill>
                  <a:schemeClr val="bg1">
                    <a:lumMod val="85000"/>
                  </a:schemeClr>
                </a:solidFill>
              </a:rPr>
              <a:t>myvenv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/bin/activate</a:t>
            </a:r>
          </a:p>
          <a:p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윈도우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&gt; source </a:t>
            </a:r>
            <a:r>
              <a:rPr lang="en-US" altLang="ko-KR" sz="2000" dirty="0" err="1">
                <a:solidFill>
                  <a:schemeClr val="bg1">
                    <a:lumMod val="85000"/>
                  </a:schemeClr>
                </a:solidFill>
              </a:rPr>
              <a:t>myvenv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/Scripts/activate</a:t>
            </a:r>
          </a:p>
          <a:p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43181DF9-5174-44B4-AA6E-DF9F599CBD67}"/>
              </a:ext>
            </a:extLst>
          </p:cNvPr>
          <p:cNvSpPr txBox="1"/>
          <p:nvPr/>
        </p:nvSpPr>
        <p:spPr>
          <a:xfrm>
            <a:off x="711100" y="3860938"/>
            <a:ext cx="3418330" cy="57066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lang="ko-KR" altLang="en-US" sz="2800" spc="-3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가상환경 실행</a:t>
            </a:r>
            <a:endParaRPr sz="2800" dirty="0">
              <a:latin typeface="+mj-ea"/>
              <a:ea typeface="+mj-ea"/>
              <a:cs typeface="Noto Sans CJK JP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6B4C42-AA96-48DC-B3B2-D6290189F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305" y="3930033"/>
            <a:ext cx="3829050" cy="8858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63EE28-5A9F-47D4-ABC7-78304FA61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1017" y="5034665"/>
            <a:ext cx="3829050" cy="8858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94B7C-73D9-4318-A20A-5A02989B76DF}"/>
              </a:ext>
            </a:extLst>
          </p:cNvPr>
          <p:cNvSpPr txBox="1"/>
          <p:nvPr/>
        </p:nvSpPr>
        <p:spPr>
          <a:xfrm>
            <a:off x="3036907" y="6157109"/>
            <a:ext cx="611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* </a:t>
            </a:r>
            <a:r>
              <a:rPr lang="en-US" altLang="ko-KR" dirty="0" err="1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Django</a:t>
            </a:r>
            <a:r>
              <a:rPr lang="en-US" altLang="ko-KR" dirty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개발을 할 때는 꼭 가상환경을 켜고 시작할 것</a:t>
            </a:r>
            <a:r>
              <a:rPr lang="en-US" altLang="ko-KR" dirty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7191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가상환경 </a:t>
            </a:r>
            <a:r>
              <a:rPr lang="en-US" altLang="ko-KR" sz="3600" dirty="0" err="1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venv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가상환경 왜 </a:t>
            </a:r>
            <a:r>
              <a:rPr lang="ko-KR" altLang="en-US" sz="1200" dirty="0" err="1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쓰는걸까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8031090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가상환경에서 </a:t>
            </a: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requirements.txt</a:t>
            </a: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로 패키지 관리</a:t>
            </a:r>
            <a:endParaRPr lang="en-US" altLang="ko-KR" sz="3200" spc="-30" dirty="0">
              <a:solidFill>
                <a:srgbClr val="FFC000"/>
              </a:solidFill>
              <a:latin typeface="+mj-ea"/>
              <a:ea typeface="+mj-ea"/>
              <a:cs typeface="Noto Sans CJK JP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54D72-431D-48D7-8F87-9D18B8C8BC24}"/>
              </a:ext>
            </a:extLst>
          </p:cNvPr>
          <p:cNvSpPr txBox="1"/>
          <p:nvPr/>
        </p:nvSpPr>
        <p:spPr>
          <a:xfrm>
            <a:off x="628374" y="2596953"/>
            <a:ext cx="518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pip freeze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혹은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pip list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로 패키지 버전 확인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038EDE-CD3C-4FAA-98CD-BE9C827C2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4" y="3550502"/>
            <a:ext cx="3667125" cy="2076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A56561-1832-4B35-A1F5-306EAF55A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281" y="3452468"/>
            <a:ext cx="36671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9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가상환경 </a:t>
            </a:r>
            <a:r>
              <a:rPr lang="en-US" altLang="ko-KR" sz="3600" dirty="0" err="1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venv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가상환경 왜 </a:t>
            </a:r>
            <a:r>
              <a:rPr lang="ko-KR" altLang="en-US" sz="1200" dirty="0" err="1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쓰는걸까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8031090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가상환경에서 </a:t>
            </a: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requirements.txt</a:t>
            </a: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로 패키지 관리</a:t>
            </a:r>
            <a:endParaRPr lang="en-US" altLang="ko-KR" sz="3200" spc="-30" dirty="0">
              <a:solidFill>
                <a:srgbClr val="FFC000"/>
              </a:solidFill>
              <a:latin typeface="+mj-ea"/>
              <a:ea typeface="+mj-ea"/>
              <a:cs typeface="Noto Sans CJK JP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54D72-431D-48D7-8F87-9D18B8C8BC24}"/>
              </a:ext>
            </a:extLst>
          </p:cNvPr>
          <p:cNvSpPr txBox="1"/>
          <p:nvPr/>
        </p:nvSpPr>
        <p:spPr>
          <a:xfrm>
            <a:off x="628374" y="2596953"/>
            <a:ext cx="518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pip freeze &gt; requirements.txt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6CE04A-5832-4091-B7E3-77470EED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4" y="3278807"/>
            <a:ext cx="78486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가상환경 </a:t>
            </a:r>
            <a:r>
              <a:rPr lang="en-US" altLang="ko-KR" sz="3600" dirty="0" err="1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venv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가상환경 왜 </a:t>
            </a:r>
            <a:r>
              <a:rPr lang="ko-KR" altLang="en-US" sz="1200" dirty="0" err="1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쓰는걸까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8031090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가상환경에서 </a:t>
            </a: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requirements.txt</a:t>
            </a: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로 패키지 관리</a:t>
            </a:r>
            <a:endParaRPr lang="en-US" altLang="ko-KR" sz="3200" spc="-30" dirty="0">
              <a:solidFill>
                <a:srgbClr val="FFC000"/>
              </a:solidFill>
              <a:latin typeface="+mj-ea"/>
              <a:ea typeface="+mj-ea"/>
              <a:cs typeface="Noto Sans CJK JP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ABC652-83FA-4E0A-9434-8FB3BA101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4" y="3282940"/>
            <a:ext cx="7162800" cy="2867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69A044-447C-45DA-A3EE-1CD3F6158BAE}"/>
              </a:ext>
            </a:extLst>
          </p:cNvPr>
          <p:cNvSpPr txBox="1"/>
          <p:nvPr/>
        </p:nvSpPr>
        <p:spPr>
          <a:xfrm>
            <a:off x="628374" y="2596953"/>
            <a:ext cx="518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requirements.txt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파일 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4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가상환경 </a:t>
            </a:r>
            <a:r>
              <a:rPr lang="en-US" altLang="ko-KR" sz="3600" dirty="0" err="1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venv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가상환경 왜 </a:t>
            </a:r>
            <a:r>
              <a:rPr lang="ko-KR" altLang="en-US" sz="1200" dirty="0" err="1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쓰는걸까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8031090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가상환경에서 </a:t>
            </a: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requirements.txt</a:t>
            </a: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로 패키지 관리</a:t>
            </a:r>
            <a:endParaRPr lang="en-US" altLang="ko-KR" sz="3200" spc="-30" dirty="0">
              <a:solidFill>
                <a:srgbClr val="FFC000"/>
              </a:solidFill>
              <a:latin typeface="+mj-ea"/>
              <a:ea typeface="+mj-ea"/>
              <a:cs typeface="Noto Sans CJK JP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9A044-447C-45DA-A3EE-1CD3F6158BAE}"/>
              </a:ext>
            </a:extLst>
          </p:cNvPr>
          <p:cNvSpPr txBox="1"/>
          <p:nvPr/>
        </p:nvSpPr>
        <p:spPr>
          <a:xfrm>
            <a:off x="4425925" y="2141548"/>
            <a:ext cx="8638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pip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install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–r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requirements.txt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를 통해 가상 환경에 패키지 한번에 설치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8C3CFE-A9BF-45DA-B4F8-C845F450E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5798"/>
            <a:ext cx="12192000" cy="413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94215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가상환경 </a:t>
            </a:r>
            <a:r>
              <a:rPr lang="en-US" altLang="ko-KR" sz="3600" dirty="0" err="1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venv</a:t>
            </a:r>
            <a:endParaRPr lang="en-US" altLang="ko-KR" sz="400" dirty="0">
              <a:solidFill>
                <a:srgbClr val="FFC000"/>
              </a:solidFill>
            </a:endParaRPr>
          </a:p>
          <a:p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가상환경 왜 </a:t>
            </a:r>
            <a:r>
              <a:rPr lang="ko-KR" altLang="en-US" sz="1200" dirty="0" err="1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쓰는걸까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7350867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가상환경에서 </a:t>
            </a: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pip</a:t>
            </a: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를 이용하여 </a:t>
            </a:r>
            <a:r>
              <a:rPr lang="en-US" altLang="ko-KR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Django </a:t>
            </a:r>
            <a:r>
              <a:rPr lang="ko-KR" altLang="en-US" sz="320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설치</a:t>
            </a:r>
            <a:endParaRPr lang="en-US" altLang="ko-KR" sz="3200" spc="-30" dirty="0">
              <a:solidFill>
                <a:srgbClr val="FFC000"/>
              </a:solidFill>
              <a:latin typeface="+mj-ea"/>
              <a:ea typeface="+mj-ea"/>
              <a:cs typeface="Noto Sans CJK JP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1A68D-FE62-442C-878F-F19FE5006457}"/>
              </a:ext>
            </a:extLst>
          </p:cNvPr>
          <p:cNvSpPr txBox="1"/>
          <p:nvPr/>
        </p:nvSpPr>
        <p:spPr>
          <a:xfrm>
            <a:off x="7624872" y="1709997"/>
            <a:ext cx="3866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pip  install </a:t>
            </a:r>
            <a:r>
              <a:rPr lang="en-US" altLang="ko-KR" sz="2000" dirty="0" err="1">
                <a:solidFill>
                  <a:schemeClr val="bg1">
                    <a:lumMod val="85000"/>
                  </a:schemeClr>
                </a:solidFill>
              </a:rPr>
              <a:t>django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또는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pip install </a:t>
            </a:r>
            <a:r>
              <a:rPr lang="en-US" altLang="ko-KR" sz="2000" dirty="0" err="1">
                <a:solidFill>
                  <a:schemeClr val="bg1">
                    <a:lumMod val="85000"/>
                  </a:schemeClr>
                </a:solidFill>
              </a:rPr>
              <a:t>django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==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특정버전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98E6B3-2147-4736-AE09-5A02AA840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90" y="2896751"/>
            <a:ext cx="11081299" cy="363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979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1402</Words>
  <Application>Microsoft Office PowerPoint</Application>
  <PresentationFormat>와이드스크린</PresentationFormat>
  <Paragraphs>276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210 맨발의청춘 R</vt:lpstr>
      <vt:lpstr>맑은 고딕</vt:lpstr>
      <vt:lpstr>나눔스퀘어 Bold</vt:lpstr>
      <vt:lpstr>경기천년제목 Bold</vt:lpstr>
      <vt:lpstr>경기천년제목 Light</vt:lpstr>
      <vt:lpstr>tvN 즐거운이야기 Bold</vt:lpstr>
      <vt:lpstr>Wingdings</vt:lpstr>
      <vt:lpstr>-apple-system</vt:lpstr>
      <vt:lpstr>Arial</vt:lpstr>
      <vt:lpstr>나눔스퀘어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민정</dc:creator>
  <cp:lastModifiedBy>상효 김</cp:lastModifiedBy>
  <cp:revision>92</cp:revision>
  <dcterms:created xsi:type="dcterms:W3CDTF">2021-03-10T17:56:48Z</dcterms:created>
  <dcterms:modified xsi:type="dcterms:W3CDTF">2021-04-07T10:23:24Z</dcterms:modified>
</cp:coreProperties>
</file>