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TSansNarrow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Trim Simulator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1703550" y="2878125"/>
            <a:ext cx="57369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ECS251 Final Project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By: Hiu Hong Yu and Ming-Hung Lu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IO-Trim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4"/>
            <a:ext cx="8520600" cy="3708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Semi-Queue Trim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Queueable Commands vs Non-Queueable Commands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Queueable Commands: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Write &amp;&amp; Read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Trim &amp;&amp; Read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Semi-Queue Trim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8520600" cy="3671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Hold Trim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Delay Trim until next command is write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Hold Trim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900" y="1152425"/>
            <a:ext cx="8520600" cy="370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900" y="56900"/>
            <a:ext cx="6380199" cy="50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SSDEventGenerator</a:t>
            </a:r>
          </a:p>
        </p:txBody>
      </p:sp>
      <p:sp>
        <p:nvSpPr>
          <p:cNvPr id="177" name="Shape 177"/>
          <p:cNvSpPr txBox="1"/>
          <p:nvPr>
            <p:ph idx="1" type="subTitle"/>
          </p:nvPr>
        </p:nvSpPr>
        <p:spPr>
          <a:xfrm>
            <a:off x="1958700" y="2860425"/>
            <a:ext cx="5226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Real/Simulation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Real Data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blktrace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blkparse</a:t>
            </a:r>
          </a:p>
          <a:p>
            <a:pPr indent="-330200" lvl="0" marL="457200">
              <a:spcBef>
                <a:spcPts val="0"/>
              </a:spcBef>
              <a:buSzPct val="100000"/>
            </a:pPr>
            <a:r>
              <a:rPr lang="en" sz="1600"/>
              <a:t>sudo blktrace -a read -a write -a discard -w 10 -d /dev/sda -o - | blkparse -i -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Simulation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CLOCK_SPEED = 0.000000010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45% - Read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10% - Write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45% - Trim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10sec simulation - 19598739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399" y="68275"/>
            <a:ext cx="7451224" cy="500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Fundamental Problem of SSD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Read by block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Write by page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Erase by block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Cannot directly overwrite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 knowledge of which block is deleted (Only OS know).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Delete/Modify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Modification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Read N Blocks from disk to memory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Delete contents from disk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Modify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Write back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Deletion</a:t>
            </a:r>
          </a:p>
          <a:p>
            <a:pPr indent="-342900" lvl="1" marL="914400">
              <a:spcBef>
                <a:spcPts val="0"/>
              </a:spcBef>
              <a:buSzPct val="100000"/>
            </a:pPr>
            <a:r>
              <a:rPr lang="en" sz="1800"/>
              <a:t>OS marked delete i-node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Deletion without Trim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000"/>
              <a:t>Image source: http://arstechnica.com/</a:t>
            </a: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52365" l="0" r="0" t="0"/>
          <a:stretch/>
        </p:blipFill>
        <p:spPr>
          <a:xfrm>
            <a:off x="2013750" y="1346712"/>
            <a:ext cx="5200400" cy="24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Deletion with Trim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Trim command - A special ATA command issued to SSD to indicate a particular page is not needed.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  <a:r>
              <a:rPr lang="en" sz="1000"/>
              <a:t>Image source: http://arstechnica.com/</a:t>
            </a: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0" l="0" r="0" t="48288"/>
          <a:stretch/>
        </p:blipFill>
        <p:spPr>
          <a:xfrm>
            <a:off x="1971800" y="2022525"/>
            <a:ext cx="5200400" cy="26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Sequential Trim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66325"/>
            <a:ext cx="3790800" cy="238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Trim commands cannot be executed concurrently with IO</a:t>
            </a:r>
          </a:p>
        </p:txBody>
      </p:sp>
      <p:sp>
        <p:nvSpPr>
          <p:cNvPr id="100" name="Shape 100"/>
          <p:cNvSpPr/>
          <p:nvPr/>
        </p:nvSpPr>
        <p:spPr>
          <a:xfrm>
            <a:off x="4199000" y="1228975"/>
            <a:ext cx="4824900" cy="3083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OS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4210375" y="4449350"/>
            <a:ext cx="4824900" cy="489300"/>
          </a:xfrm>
          <a:prstGeom prst="rect">
            <a:avLst/>
          </a:prstGeom>
          <a:solidFill>
            <a:srgbClr val="D2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400"/>
              <a:t>SSD</a:t>
            </a:r>
          </a:p>
        </p:txBody>
      </p:sp>
      <p:sp>
        <p:nvSpPr>
          <p:cNvPr id="102" name="Shape 102"/>
          <p:cNvSpPr/>
          <p:nvPr/>
        </p:nvSpPr>
        <p:spPr>
          <a:xfrm>
            <a:off x="4472125" y="1799800"/>
            <a:ext cx="1957200" cy="229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IO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3" name="Shape 103"/>
          <p:cNvCxnSpPr/>
          <p:nvPr/>
        </p:nvCxnSpPr>
        <p:spPr>
          <a:xfrm>
            <a:off x="4472125" y="3656250"/>
            <a:ext cx="1968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4" name="Shape 104"/>
          <p:cNvCxnSpPr/>
          <p:nvPr/>
        </p:nvCxnSpPr>
        <p:spPr>
          <a:xfrm>
            <a:off x="4466425" y="3171400"/>
            <a:ext cx="1968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5" name="Shape 105"/>
          <p:cNvCxnSpPr/>
          <p:nvPr/>
        </p:nvCxnSpPr>
        <p:spPr>
          <a:xfrm>
            <a:off x="4466425" y="2714200"/>
            <a:ext cx="1968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6" name="Shape 106"/>
          <p:cNvCxnSpPr/>
          <p:nvPr/>
        </p:nvCxnSpPr>
        <p:spPr>
          <a:xfrm>
            <a:off x="4466425" y="2257000"/>
            <a:ext cx="1968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7" name="Shape 107"/>
          <p:cNvSpPr/>
          <p:nvPr/>
        </p:nvSpPr>
        <p:spPr>
          <a:xfrm>
            <a:off x="6798900" y="1799800"/>
            <a:ext cx="2002800" cy="229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Trim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cxnSp>
        <p:nvCxnSpPr>
          <p:cNvPr id="108" name="Shape 108"/>
          <p:cNvCxnSpPr/>
          <p:nvPr/>
        </p:nvCxnSpPr>
        <p:spPr>
          <a:xfrm>
            <a:off x="6782125" y="2264500"/>
            <a:ext cx="2002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9" name="Shape 109"/>
          <p:cNvCxnSpPr/>
          <p:nvPr/>
        </p:nvCxnSpPr>
        <p:spPr>
          <a:xfrm>
            <a:off x="6782125" y="2721700"/>
            <a:ext cx="2002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0" name="Shape 110"/>
          <p:cNvCxnSpPr/>
          <p:nvPr/>
        </p:nvCxnSpPr>
        <p:spPr>
          <a:xfrm>
            <a:off x="6782125" y="3178900"/>
            <a:ext cx="2002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1" name="Shape 111"/>
          <p:cNvCxnSpPr/>
          <p:nvPr/>
        </p:nvCxnSpPr>
        <p:spPr>
          <a:xfrm>
            <a:off x="6782125" y="3636100"/>
            <a:ext cx="2002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Queue Trim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699" y="1266325"/>
            <a:ext cx="60495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Allow all commands to queue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Allow concurrent for all commands</a:t>
            </a:r>
          </a:p>
        </p:txBody>
      </p:sp>
      <p:sp>
        <p:nvSpPr>
          <p:cNvPr id="118" name="Shape 118"/>
          <p:cNvSpPr/>
          <p:nvPr/>
        </p:nvSpPr>
        <p:spPr>
          <a:xfrm>
            <a:off x="6543175" y="1228975"/>
            <a:ext cx="2480700" cy="3083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OS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6554575" y="4449350"/>
            <a:ext cx="2480700" cy="489300"/>
          </a:xfrm>
          <a:prstGeom prst="rect">
            <a:avLst/>
          </a:prstGeom>
          <a:solidFill>
            <a:srgbClr val="D2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SSD</a:t>
            </a:r>
          </a:p>
        </p:txBody>
      </p:sp>
      <p:sp>
        <p:nvSpPr>
          <p:cNvPr id="120" name="Shape 120"/>
          <p:cNvSpPr/>
          <p:nvPr/>
        </p:nvSpPr>
        <p:spPr>
          <a:xfrm>
            <a:off x="6827650" y="1769275"/>
            <a:ext cx="1957200" cy="229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Commands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1" name="Shape 121"/>
          <p:cNvCxnSpPr/>
          <p:nvPr/>
        </p:nvCxnSpPr>
        <p:spPr>
          <a:xfrm>
            <a:off x="6834325" y="3656250"/>
            <a:ext cx="1968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2" name="Shape 122"/>
          <p:cNvCxnSpPr/>
          <p:nvPr/>
        </p:nvCxnSpPr>
        <p:spPr>
          <a:xfrm>
            <a:off x="6828625" y="3171400"/>
            <a:ext cx="1968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3" name="Shape 123"/>
          <p:cNvCxnSpPr/>
          <p:nvPr/>
        </p:nvCxnSpPr>
        <p:spPr>
          <a:xfrm>
            <a:off x="6828625" y="2714200"/>
            <a:ext cx="1968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4" name="Shape 124"/>
          <p:cNvCxnSpPr/>
          <p:nvPr/>
        </p:nvCxnSpPr>
        <p:spPr>
          <a:xfrm>
            <a:off x="6828625" y="2257000"/>
            <a:ext cx="1968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Sequential Trim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25"/>
            <a:ext cx="8520600" cy="3729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IO-Trim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Trim can execute along with IO, only if IO execute first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