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95" r:id="rId4"/>
    <p:sldId id="294" r:id="rId5"/>
    <p:sldId id="268" r:id="rId6"/>
    <p:sldId id="271" r:id="rId7"/>
    <p:sldId id="273" r:id="rId8"/>
    <p:sldId id="287" r:id="rId9"/>
    <p:sldId id="276" r:id="rId10"/>
    <p:sldId id="275" r:id="rId11"/>
    <p:sldId id="278" r:id="rId12"/>
    <p:sldId id="279" r:id="rId13"/>
    <p:sldId id="274" r:id="rId14"/>
    <p:sldId id="269" r:id="rId15"/>
    <p:sldId id="257" r:id="rId16"/>
    <p:sldId id="258" r:id="rId17"/>
    <p:sldId id="259" r:id="rId18"/>
    <p:sldId id="270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6" r:id="rId31"/>
    <p:sldId id="297" r:id="rId32"/>
    <p:sldId id="28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A886-DC70-4E8A-BBD2-090F84E28485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2A37-D465-4CAA-9C59-F7B9C931E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9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8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1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4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9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0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2261-FB54-442D-92E9-076034A3FAD7}" type="datetimeFigureOut">
              <a:rPr lang="de-DE" smtClean="0"/>
              <a:pPr/>
              <a:t>02.05.2017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286016"/>
          </a:xfrm>
        </p:spPr>
        <p:txBody>
          <a:bodyPr/>
          <a:lstStyle/>
          <a:p>
            <a:r>
              <a:rPr lang="en-US" dirty="0"/>
              <a:t>A Short Introduction to  Cryptography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Carsten Rudolph</a:t>
            </a:r>
          </a:p>
          <a:p>
            <a:r>
              <a:rPr lang="en-US" dirty="0"/>
              <a:t>Monash University</a:t>
            </a:r>
          </a:p>
          <a:p>
            <a:r>
              <a:rPr lang="en-US" dirty="0"/>
              <a:t>FIT1047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modern Algorithm for Symmetric Cryptography: AES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selection process by NIST (National Institute for Standards and Technology, U.S.)</a:t>
            </a:r>
          </a:p>
          <a:p>
            <a:r>
              <a:rPr lang="en-US" dirty="0"/>
              <a:t>15 designs were submitted</a:t>
            </a:r>
          </a:p>
          <a:p>
            <a:r>
              <a:rPr lang="en-US" dirty="0"/>
              <a:t>Winner was announced in October 2000</a:t>
            </a:r>
          </a:p>
          <a:p>
            <a:r>
              <a:rPr lang="en-US" i="1" dirty="0" err="1"/>
              <a:t>Rijndael</a:t>
            </a:r>
            <a:r>
              <a:rPr lang="en-US" i="1" dirty="0"/>
              <a:t> </a:t>
            </a:r>
            <a:r>
              <a:rPr lang="en-US" dirty="0"/>
              <a:t>developed by two Belgian cryptographers (Joan </a:t>
            </a:r>
            <a:r>
              <a:rPr lang="en-US" dirty="0" err="1"/>
              <a:t>Daemen</a:t>
            </a:r>
            <a:r>
              <a:rPr lang="en-US" dirty="0"/>
              <a:t> and Vincent </a:t>
            </a:r>
            <a:r>
              <a:rPr lang="en-US" dirty="0" err="1"/>
              <a:t>Rijmen</a:t>
            </a:r>
            <a:r>
              <a:rPr lang="en-US" dirty="0"/>
              <a:t>) was chosen to become AES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122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Properties of Symmetric Encryption (AES)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AES works on message blocks. It provides confidentiality. Integrity is not straightforward (e.g. change order of blocks, change bits etc.)</a:t>
            </a:r>
          </a:p>
          <a:p>
            <a:r>
              <a:rPr lang="en-US" dirty="0"/>
              <a:t>Different types of </a:t>
            </a:r>
            <a:r>
              <a:rPr lang="en-US" b="1" i="1" dirty="0"/>
              <a:t>block chaining </a:t>
            </a:r>
            <a:endParaRPr lang="en-US" b="1" dirty="0"/>
          </a:p>
          <a:p>
            <a:r>
              <a:rPr lang="en-US" dirty="0"/>
              <a:t>Start with an initialization vector and then combine each encrypted block with the next block. Thus, blocks in wrong order cannot be decrypted and a changed block will disable decryption of next bock.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04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WPA2/CCMP uses AES and a CBC-MAC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707" y="1389267"/>
            <a:ext cx="8229600" cy="20397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CBC </a:t>
            </a:r>
            <a:r>
              <a:rPr lang="en-US" dirty="0"/>
              <a:t>– Cipher Block Chaining</a:t>
            </a:r>
          </a:p>
          <a:p>
            <a:r>
              <a:rPr lang="en-US" dirty="0">
                <a:solidFill>
                  <a:srgbClr val="FF0000"/>
                </a:solidFill>
              </a:rPr>
              <a:t>MAC</a:t>
            </a:r>
            <a:r>
              <a:rPr lang="en-US" dirty="0"/>
              <a:t> – Message Authentication Code</a:t>
            </a:r>
          </a:p>
          <a:p>
            <a:r>
              <a:rPr lang="en-US" dirty="0"/>
              <a:t>Result is </a:t>
            </a:r>
            <a:r>
              <a:rPr lang="en-US" dirty="0">
                <a:solidFill>
                  <a:srgbClr val="FFC000"/>
                </a:solidFill>
              </a:rPr>
              <a:t>one block that can be used to check integrity of the complete message</a:t>
            </a:r>
            <a:r>
              <a:rPr lang="en-US" dirty="0"/>
              <a:t>: </a:t>
            </a:r>
            <a:r>
              <a:rPr lang="en-US" i="1" dirty="0"/>
              <a:t>m1 m2 ….mx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95557"/>
            <a:ext cx="6096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Symmetric Cryptography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Symmetric cryptography is very efficient, but has</a:t>
            </a:r>
            <a:br>
              <a:rPr lang="en-US" dirty="0"/>
            </a:br>
            <a:r>
              <a:rPr lang="en-US" dirty="0"/>
              <a:t>a number of disadvantages:</a:t>
            </a:r>
          </a:p>
          <a:p>
            <a:r>
              <a:rPr lang="en-US" b="1" dirty="0">
                <a:solidFill>
                  <a:srgbClr val="FF0000"/>
                </a:solidFill>
              </a:rPr>
              <a:t>Key distribution</a:t>
            </a:r>
            <a:r>
              <a:rPr lang="en-US" dirty="0"/>
              <a:t>: somehow, one needs to establish a shared secret. An alternative secure channel for key distribution is necessary.</a:t>
            </a:r>
          </a:p>
          <a:p>
            <a:r>
              <a:rPr lang="en-US" b="1" dirty="0">
                <a:solidFill>
                  <a:srgbClr val="FF0000"/>
                </a:solidFill>
              </a:rPr>
              <a:t>Scalability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Each pair of sender and receiver needs a unique secret key. </a:t>
            </a:r>
            <a:br>
              <a:rPr lang="en-US" dirty="0"/>
            </a:br>
            <a:r>
              <a:rPr lang="en-US" dirty="0"/>
              <a:t>The number of keys grows exponentially with the number of participants (12 participants need 66 keys, 1000 need 499,500 keys and a million participants need an unrealistic 499,999,500,000 keys)</a:t>
            </a:r>
          </a:p>
        </p:txBody>
      </p:sp>
    </p:spTree>
    <p:extLst>
      <p:ext uri="{BB962C8B-B14F-4D97-AF65-F5344CB8AC3E}">
        <p14:creationId xmlns:p14="http://schemas.microsoft.com/office/powerpoint/2010/main" val="210574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early 1970s cryptographers developed the idea of “non-secret encryption”.</a:t>
            </a:r>
          </a:p>
          <a:p>
            <a:r>
              <a:rPr lang="en-US" dirty="0"/>
              <a:t>First (public) practically usable schemes were developed in 1976 by </a:t>
            </a:r>
            <a:r>
              <a:rPr lang="en-US" dirty="0" err="1"/>
              <a:t>Diffie</a:t>
            </a:r>
            <a:r>
              <a:rPr lang="en-US" dirty="0"/>
              <a:t> and Hellman (influenced by </a:t>
            </a:r>
            <a:r>
              <a:rPr lang="en-US" dirty="0" err="1"/>
              <a:t>Merkle</a:t>
            </a:r>
            <a:r>
              <a:rPr lang="en-US" dirty="0"/>
              <a:t>)  (known as </a:t>
            </a:r>
            <a:r>
              <a:rPr lang="en-US" i="1" dirty="0" err="1"/>
              <a:t>Diffie</a:t>
            </a:r>
            <a:r>
              <a:rPr lang="en-US" i="1" dirty="0"/>
              <a:t>-Hellman Key Exchange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and in 1978 by </a:t>
            </a:r>
            <a:r>
              <a:rPr lang="en-US" dirty="0" err="1"/>
              <a:t>Rivest</a:t>
            </a:r>
            <a:r>
              <a:rPr lang="en-US" dirty="0"/>
              <a:t>, Shamir and </a:t>
            </a:r>
            <a:r>
              <a:rPr lang="en-US" dirty="0" err="1"/>
              <a:t>Adleman</a:t>
            </a:r>
            <a:r>
              <a:rPr lang="en-US" dirty="0"/>
              <a:t> (known as RSA).</a:t>
            </a:r>
          </a:p>
          <a:p>
            <a:r>
              <a:rPr lang="en-US" dirty="0"/>
              <a:t>General idea: Based on a “hard“ mathematical problem and a large random number, a </a:t>
            </a:r>
            <a:r>
              <a:rPr lang="en-US" dirty="0">
                <a:solidFill>
                  <a:srgbClr val="FF0000"/>
                </a:solidFill>
              </a:rPr>
              <a:t>key-pair is generated</a:t>
            </a:r>
            <a:r>
              <a:rPr lang="en-US" dirty="0"/>
              <a:t>, such that the private key cannot be derived from the public key without solving the underlying mathematical problem. Every principal owns a unique pair of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 using Public Key Cryptography</a:t>
            </a:r>
          </a:p>
        </p:txBody>
      </p:sp>
      <p:grpSp>
        <p:nvGrpSpPr>
          <p:cNvPr id="326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Bob</a:t>
            </a:r>
          </a:p>
        </p:txBody>
      </p:sp>
      <p:sp>
        <p:nvSpPr>
          <p:cNvPr id="328" name="Textfeld 327"/>
          <p:cNvSpPr txBox="1"/>
          <p:nvPr/>
        </p:nvSpPr>
        <p:spPr>
          <a:xfrm>
            <a:off x="3857620" y="5000636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Message:</a:t>
            </a:r>
          </a:p>
          <a:p>
            <a:r>
              <a:rPr lang="en-US" sz="2400" dirty="0"/>
              <a:t>Hello Alice!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143240" y="5357826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/>
          <p:nvPr/>
        </p:nvCxnSpPr>
        <p:spPr>
          <a:xfrm>
            <a:off x="5715008" y="5429264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6500826" y="5000636"/>
            <a:ext cx="2563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Encrypted:</a:t>
            </a:r>
          </a:p>
          <a:p>
            <a:r>
              <a:rPr lang="en-US" sz="2400"/>
              <a:t>356jK$^klmGxL1dF</a:t>
            </a:r>
            <a:endParaRPr lang="en-US" sz="2400" dirty="0"/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214942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Message:</a:t>
            </a:r>
          </a:p>
          <a:p>
            <a:r>
              <a:rPr lang="en-US" sz="2400" dirty="0"/>
              <a:t>Hello Alice!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3506E-6 C -0.01493 0.01318 -0.02968 0.02636 -0.03906 0.04047 C -0.04843 0.05458 -0.05208 0.06822 -0.05659 0.08487 C -0.06111 0.10152 -0.06475 0.12349 -0.06666 0.14084 C -0.06857 0.15818 -0.06857 0.17206 -0.06805 0.18917 C -0.06753 0.20629 -0.06632 0.22849 -0.06371 0.24329 C -0.06111 0.25809 -0.05798 0.26734 -0.05225 0.27798 C -0.04652 0.28862 -0.0375 0.29879 -0.02899 0.30689 C -0.02048 0.31498 -0.0059 0.32308 -0.00139 0.32631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3842 C 0.00799 -0.05648 0.02014 -0.07453 0.02778 -0.09259 C 0.03542 -0.11064 0.03959 -0.12731 0.04219 -0.14652 C 0.04479 -0.16574 0.04445 -0.1868 0.04375 -0.20833 C 0.04306 -0.22986 0.04236 -0.25625 0.03785 -0.27592 C 0.03334 -0.2956 0.02674 -0.31157 0.01615 -0.32615 C 0.00556 -0.34074 -0.01892 -0.35694 -0.02587 -0.36296 " pathEditMode="relative" rAng="0" ptsTypes="AAAAAAA">
                                      <p:cBhvr>
                                        <p:cTn id="25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6" grpId="1"/>
      <p:bldP spid="3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Establishment using Public Key Cryptography</a:t>
            </a:r>
          </a:p>
        </p:txBody>
      </p:sp>
      <p:grpSp>
        <p:nvGrpSpPr>
          <p:cNvPr id="3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Alice</a:t>
              </a: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Alice</a:t>
              </a:r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Bob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214678" y="3643314"/>
            <a:ext cx="500066" cy="21590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uppieren 325"/>
          <p:cNvGrpSpPr/>
          <p:nvPr/>
        </p:nvGrpSpPr>
        <p:grpSpPr>
          <a:xfrm>
            <a:off x="1142976" y="4857760"/>
            <a:ext cx="1735138" cy="858838"/>
            <a:chOff x="1143000" y="2571750"/>
            <a:chExt cx="1735138" cy="858838"/>
          </a:xfrm>
        </p:grpSpPr>
        <p:sp>
          <p:nvSpPr>
            <p:cNvPr id="3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Bob</a:t>
              </a:r>
            </a:p>
          </p:txBody>
        </p:sp>
        <p:sp>
          <p:nvSpPr>
            <p:cNvPr id="338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5" name="Gruppieren 326"/>
          <p:cNvGrpSpPr/>
          <p:nvPr/>
        </p:nvGrpSpPr>
        <p:grpSpPr>
          <a:xfrm>
            <a:off x="3286116" y="4857760"/>
            <a:ext cx="1735138" cy="858838"/>
            <a:chOff x="3286125" y="2571750"/>
            <a:chExt cx="1735138" cy="858838"/>
          </a:xfrm>
        </p:grpSpPr>
        <p:sp>
          <p:nvSpPr>
            <p:cNvPr id="496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Bob</a:t>
              </a:r>
            </a:p>
          </p:txBody>
        </p:sp>
        <p:sp>
          <p:nvSpPr>
            <p:cNvPr id="499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" name="Textfeld 654"/>
          <p:cNvSpPr txBox="1"/>
          <p:nvPr/>
        </p:nvSpPr>
        <p:spPr>
          <a:xfrm>
            <a:off x="3786182" y="3571876"/>
            <a:ext cx="217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 derivation</a:t>
            </a:r>
          </a:p>
          <a:p>
            <a:r>
              <a:rPr lang="en-US" sz="2400" dirty="0"/>
              <a:t>using both keys</a:t>
            </a:r>
          </a:p>
        </p:txBody>
      </p:sp>
      <p:sp>
        <p:nvSpPr>
          <p:cNvPr id="816" name="Textfeld 815"/>
          <p:cNvSpPr txBox="1"/>
          <p:nvPr/>
        </p:nvSpPr>
        <p:spPr>
          <a:xfrm>
            <a:off x="3786182" y="5786454"/>
            <a:ext cx="217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derivation</a:t>
            </a:r>
          </a:p>
          <a:p>
            <a:r>
              <a:rPr lang="en-US" sz="2400" dirty="0"/>
              <a:t>using both keys</a:t>
            </a:r>
          </a:p>
        </p:txBody>
      </p:sp>
      <p:cxnSp>
        <p:nvCxnSpPr>
          <p:cNvPr id="817" name="Gerade Verbindung mit Pfeil 816"/>
          <p:cNvCxnSpPr/>
          <p:nvPr/>
        </p:nvCxnSpPr>
        <p:spPr>
          <a:xfrm>
            <a:off x="3143240" y="6072206"/>
            <a:ext cx="500066" cy="21590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8" name="Gruppieren 326"/>
          <p:cNvGrpSpPr/>
          <p:nvPr/>
        </p:nvGrpSpPr>
        <p:grpSpPr>
          <a:xfrm>
            <a:off x="6357950" y="2571744"/>
            <a:ext cx="1735138" cy="858838"/>
            <a:chOff x="3286125" y="2571750"/>
            <a:chExt cx="1735138" cy="858838"/>
          </a:xfrm>
        </p:grpSpPr>
        <p:sp>
          <p:nvSpPr>
            <p:cNvPr id="819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Shared Secret</a:t>
              </a:r>
            </a:p>
          </p:txBody>
        </p:sp>
        <p:sp>
          <p:nvSpPr>
            <p:cNvPr id="822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77" name="Gerade Verbindung mit Pfeil 976"/>
          <p:cNvCxnSpPr/>
          <p:nvPr/>
        </p:nvCxnSpPr>
        <p:spPr>
          <a:xfrm flipV="1">
            <a:off x="5929322" y="3643314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9" name="Gruppieren 326"/>
          <p:cNvGrpSpPr/>
          <p:nvPr/>
        </p:nvGrpSpPr>
        <p:grpSpPr>
          <a:xfrm>
            <a:off x="6429388" y="4857760"/>
            <a:ext cx="1735138" cy="858838"/>
            <a:chOff x="3286125" y="2571750"/>
            <a:chExt cx="1735138" cy="858838"/>
          </a:xfrm>
        </p:grpSpPr>
        <p:sp>
          <p:nvSpPr>
            <p:cNvPr id="980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Shared Secret</a:t>
              </a:r>
            </a:p>
          </p:txBody>
        </p:sp>
        <p:sp>
          <p:nvSpPr>
            <p:cNvPr id="983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454" name="Gerade Verbindung mit Pfeil 1453"/>
          <p:cNvCxnSpPr/>
          <p:nvPr/>
        </p:nvCxnSpPr>
        <p:spPr>
          <a:xfrm flipV="1">
            <a:off x="5857884" y="5929330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1013 C -0.0066 -0.09158 -0.02031 -0.08187 -0.03333 -0.06846 C -0.04635 -0.05504 -0.06163 -0.04209 -0.07101 -0.02035 C -0.08038 0.00139 -0.08542 0.03608 -0.08976 0.06267 C -0.0941 0.08927 -0.09705 0.11054 -0.09705 0.13991 C -0.09705 0.16929 -0.09392 0.21276 -0.08976 0.23843 C -0.08559 0.26411 -0.0816 0.27937 -0.0724 0.2944 C -0.06319 0.30943 -0.0467 0.32262 -0.03472 0.32909 C -0.02274 0.33557 -0.00573 0.33233 2.77778E-7 0.33302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21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3.50601E-6 C -0.02708 -0.01665 -0.05416 -0.03307 -0.06944 -0.05597 C -0.08472 -0.07887 -0.08871 -0.11356 -0.09131 -0.13691 C -0.09392 -0.16027 -0.08906 -0.18016 -0.08541 -0.19681 C -0.08177 -0.21346 -0.07499 -0.2241 -0.06944 -0.23728 C -0.06388 -0.25047 -0.06579 -0.2611 -0.05208 -0.27591 C -0.03836 -0.29071 0.00209 -0.31776 0.01303 -0.32609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8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Signatures / Authenticity</a:t>
            </a:r>
          </a:p>
        </p:txBody>
      </p:sp>
      <p:grpSp>
        <p:nvGrpSpPr>
          <p:cNvPr id="3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Alice</a:t>
              </a: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Alice</a:t>
              </a:r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Bob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2786050" y="3714752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extfeld 654"/>
          <p:cNvSpPr txBox="1"/>
          <p:nvPr/>
        </p:nvSpPr>
        <p:spPr>
          <a:xfrm>
            <a:off x="3357554" y="3571876"/>
            <a:ext cx="2274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 message</a:t>
            </a:r>
          </a:p>
          <a:p>
            <a:r>
              <a:rPr lang="en-US" sz="2400" dirty="0"/>
              <a:t>using private key</a:t>
            </a:r>
          </a:p>
        </p:txBody>
      </p:sp>
      <p:sp>
        <p:nvSpPr>
          <p:cNvPr id="816" name="Textfeld 815"/>
          <p:cNvSpPr txBox="1"/>
          <p:nvPr/>
        </p:nvSpPr>
        <p:spPr>
          <a:xfrm>
            <a:off x="3571868" y="5857892"/>
            <a:ext cx="217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Verify signature </a:t>
            </a:r>
          </a:p>
          <a:p>
            <a:r>
              <a:rPr lang="en-US" sz="2400" dirty="0"/>
              <a:t>using public key</a:t>
            </a:r>
          </a:p>
        </p:txBody>
      </p:sp>
      <p:cxnSp>
        <p:nvCxnSpPr>
          <p:cNvPr id="817" name="Gerade Verbindung mit Pfeil 816"/>
          <p:cNvCxnSpPr/>
          <p:nvPr/>
        </p:nvCxnSpPr>
        <p:spPr>
          <a:xfrm rot="10800000">
            <a:off x="2857488" y="6000768"/>
            <a:ext cx="428628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Gerade Verbindung mit Pfeil 976"/>
          <p:cNvCxnSpPr/>
          <p:nvPr/>
        </p:nvCxnSpPr>
        <p:spPr>
          <a:xfrm flipV="1">
            <a:off x="5572132" y="3714752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Gerade Verbindung mit Pfeil 1453"/>
          <p:cNvCxnSpPr/>
          <p:nvPr/>
        </p:nvCxnSpPr>
        <p:spPr>
          <a:xfrm rot="10800000" flipV="1">
            <a:off x="5786446" y="6072206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Textfeld 1468"/>
          <p:cNvSpPr txBox="1"/>
          <p:nvPr/>
        </p:nvSpPr>
        <p:spPr>
          <a:xfrm>
            <a:off x="714348" y="2857496"/>
            <a:ext cx="23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Message: </a:t>
            </a:r>
            <a:r>
              <a:rPr lang="en-US" sz="2400" b="1" dirty="0"/>
              <a:t>I agree!</a:t>
            </a:r>
          </a:p>
        </p:txBody>
      </p:sp>
      <p:sp>
        <p:nvSpPr>
          <p:cNvPr id="1470" name="Textfeld 1469"/>
          <p:cNvSpPr txBox="1"/>
          <p:nvPr/>
        </p:nvSpPr>
        <p:spPr>
          <a:xfrm>
            <a:off x="5715008" y="2643182"/>
            <a:ext cx="3213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Message: </a:t>
            </a:r>
            <a:r>
              <a:rPr lang="en-US" sz="2400" b="1" dirty="0"/>
              <a:t>I agree!</a:t>
            </a:r>
          </a:p>
          <a:p>
            <a:r>
              <a:rPr lang="en-US" sz="2400" dirty="0"/>
              <a:t>Signature: </a:t>
            </a:r>
            <a:r>
              <a:rPr lang="en-US" sz="2400" b="1" dirty="0"/>
              <a:t>147JkX78GhC</a:t>
            </a:r>
          </a:p>
        </p:txBody>
      </p:sp>
      <p:sp>
        <p:nvSpPr>
          <p:cNvPr id="1471" name="Textfeld 1470"/>
          <p:cNvSpPr txBox="1"/>
          <p:nvPr/>
        </p:nvSpPr>
        <p:spPr>
          <a:xfrm>
            <a:off x="357158" y="5429264"/>
            <a:ext cx="245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Message: </a:t>
            </a:r>
            <a:r>
              <a:rPr lang="en-US" sz="2400" b="1" dirty="0"/>
              <a:t>I agree!</a:t>
            </a:r>
          </a:p>
          <a:p>
            <a:r>
              <a:rPr lang="en-US" sz="2400" dirty="0"/>
              <a:t>Alice’s signature is</a:t>
            </a:r>
            <a:br>
              <a:rPr lang="en-US" sz="2400" dirty="0"/>
            </a:br>
            <a:r>
              <a:rPr lang="en-US" sz="2400" dirty="0"/>
              <a:t>verified.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994 C -0.0533 0.03445 -0.07517 0.0592 -0.09201 0.08533 C -0.10885 0.11147 -0.12812 0.13413 -0.13264 0.16651 C -0.13715 0.19889 -0.13125 0.2537 -0.11962 0.28029 C -0.10798 0.30689 -0.08351 0.3166 -0.06302 0.32654 C -0.04253 0.33649 -0.01719 0.33765 0.00365 0.34019 C 0.02448 0.34273 0.03993 0.34111 0.06163 0.34204 C 0.08334 0.34296 0.11302 0.34597 0.13403 0.34597 C 0.15504 0.34597 0.17205 0.34435 0.18768 0.34204 C 0.2033 0.33973 0.22153 0.33395 0.2283 0.33233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9.06568E-7 C 0.0125 0.01642 0.02518 0.0333 0.03612 0.05296 C 0.04705 0.07285 0.06146 0.09736 0.06511 0.11887 C 0.06875 0.14038 0.06112 0.16397 0.05799 0.18316 C 0.05487 0.20213 0.05313 0.21947 0.04636 0.23474 C 0.03959 0.24977 0.02778 0.26133 0.01737 0.27359 C 0.00695 0.28608 -0.00729 0.3025 -0.01597 0.30921 C -0.02465 0.31637 -0.03177 0.31383 -0.03489 0.31452 " pathEditMode="relative" rAng="0" ptsTypes="aaaaaaaA">
                                      <p:cBhvr>
                                        <p:cTn id="31" dur="20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816" grpId="0"/>
      <p:bldP spid="1469" grpId="0"/>
      <p:bldP spid="1470" grpId="0"/>
      <p:bldP spid="1470" grpId="1"/>
      <p:bldP spid="14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Uses of Public Key Cryptography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the basic mechanisms, many cryptographic protocols and security applications have been developed.</a:t>
            </a:r>
          </a:p>
          <a:p>
            <a:pPr marL="0" indent="0">
              <a:buNone/>
            </a:pPr>
            <a:r>
              <a:rPr lang="en-US" dirty="0"/>
              <a:t>Some examples:</a:t>
            </a:r>
          </a:p>
          <a:p>
            <a:pPr marL="0" indent="0"/>
            <a:r>
              <a:rPr lang="en-US" dirty="0"/>
              <a:t> electronic cash</a:t>
            </a:r>
          </a:p>
          <a:p>
            <a:pPr marL="0" indent="0"/>
            <a:r>
              <a:rPr lang="en-US" dirty="0"/>
              <a:t> non-repudiation protocols</a:t>
            </a:r>
          </a:p>
          <a:p>
            <a:pPr marL="0" indent="0"/>
            <a:r>
              <a:rPr lang="en-US" dirty="0"/>
              <a:t> fair exchange protocols</a:t>
            </a:r>
          </a:p>
          <a:p>
            <a:pPr marL="0" indent="0"/>
            <a:r>
              <a:rPr lang="en-US" dirty="0"/>
              <a:t> electronic voting</a:t>
            </a:r>
          </a:p>
          <a:p>
            <a:pPr marL="0" indent="0"/>
            <a:r>
              <a:rPr lang="en-US" dirty="0"/>
              <a:t> multi-party key agreement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Developed by Ron </a:t>
                </a:r>
                <a:r>
                  <a:rPr lang="en-AU" dirty="0" err="1"/>
                  <a:t>Rivest</a:t>
                </a:r>
                <a:r>
                  <a:rPr lang="en-AU" dirty="0"/>
                  <a:t>, </a:t>
                </a:r>
                <a:r>
                  <a:rPr lang="en-AU" dirty="0" err="1"/>
                  <a:t>Adi</a:t>
                </a:r>
                <a:r>
                  <a:rPr lang="en-AU" dirty="0"/>
                  <a:t> Shamir and Leonard </a:t>
                </a:r>
                <a:r>
                  <a:rPr lang="en-AU" dirty="0" err="1"/>
                  <a:t>Adleman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First published in 1977.</a:t>
                </a:r>
              </a:p>
              <a:p>
                <a:r>
                  <a:rPr lang="en-AU" dirty="0"/>
                  <a:t>Private key </a:t>
                </a:r>
                <a:r>
                  <a:rPr lang="en-AU" i="1" dirty="0"/>
                  <a:t>d </a:t>
                </a:r>
                <a:r>
                  <a:rPr lang="en-AU" dirty="0"/>
                  <a:t>public key </a:t>
                </a:r>
                <a:r>
                  <a:rPr lang="en-AU" i="1" dirty="0"/>
                  <a:t>e, n.</a:t>
                </a:r>
              </a:p>
              <a:p>
                <a:endParaRPr lang="en-AU" i="1" dirty="0"/>
              </a:p>
              <a:p>
                <a:endParaRPr lang="en-AU" b="0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i="1" dirty="0"/>
                  <a:t> </a:t>
                </a:r>
                <a:r>
                  <a:rPr lang="en-AU" dirty="0"/>
                  <a:t>means the remainder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/>
                  <a:t>divided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b="0" i="1" dirty="0"/>
              </a:p>
              <a:p>
                <a:endParaRPr lang="en-AU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b="-3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 for asymmetric cryptography: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7676" y="3863181"/>
                <a:ext cx="5443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b="0" dirty="0"/>
                  <a:t>Encryption: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𝑐𝑖𝑝h𝑒𝑟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6" y="3863181"/>
                <a:ext cx="544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71" t="-26667" r="-560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2716" y="4415075"/>
                <a:ext cx="551253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/>
                  <a:t>De</a:t>
                </a:r>
                <a:r>
                  <a:rPr lang="en-AU" sz="2400" b="0" dirty="0"/>
                  <a:t>cryption: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𝑐𝑖𝑝h𝑒𝑟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16" y="4415075"/>
                <a:ext cx="5512535" cy="375872"/>
              </a:xfrm>
              <a:prstGeom prst="rect">
                <a:avLst/>
              </a:prstGeom>
              <a:blipFill rotWithShape="0">
                <a:blip r:embed="rId5"/>
                <a:stretch>
                  <a:fillRect l="-3429" t="-22581" r="-332" b="-483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3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Cryptography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Look at three types of algorithms:</a:t>
            </a:r>
          </a:p>
          <a:p>
            <a:r>
              <a:rPr lang="en-US" b="1" dirty="0"/>
              <a:t>Symmetric encryption</a:t>
            </a:r>
            <a:endParaRPr lang="en-US" dirty="0"/>
          </a:p>
          <a:p>
            <a:r>
              <a:rPr lang="en-US" b="1" dirty="0"/>
              <a:t>Public key cryptography (asymmetric)</a:t>
            </a:r>
          </a:p>
          <a:p>
            <a:r>
              <a:rPr lang="en-US" b="1" dirty="0"/>
              <a:t>Hash functions for security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916833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is cryptography?</a:t>
            </a:r>
            <a:endParaRPr lang="en-US" dirty="0"/>
          </a:p>
          <a:p>
            <a:r>
              <a:rPr lang="en-US" b="1" dirty="0"/>
              <a:t>Why do we need it</a:t>
            </a:r>
          </a:p>
        </p:txBody>
      </p:sp>
    </p:spTree>
    <p:extLst>
      <p:ext uri="{BB962C8B-B14F-4D97-AF65-F5344CB8AC3E}">
        <p14:creationId xmlns:p14="http://schemas.microsoft.com/office/powerpoint/2010/main" val="41853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 RSA in a bit more detail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Key generation: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Generate two large prime numbers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/>
                  <a:t>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/>
                  <a:t>Chose a small number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b="0" dirty="0"/>
                  <a:t> co-prime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b="0" dirty="0"/>
                  <a:t> i.e. </a:t>
                </a:r>
                <a:br>
                  <a:rPr lang="en-AU" b="0" dirty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/>
                  <a:t>Find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b="0" dirty="0"/>
                  <a:t> such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Publish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b="0" dirty="0"/>
                  <a:t> as public key and keep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/>
                  <a:t>as secret key.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  <a:blipFill rotWithShape="0">
                <a:blip r:embed="rId3"/>
                <a:stretch>
                  <a:fillRect l="-1782" t="-1752" b="-3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types of cryptography need random numbers for</a:t>
            </a:r>
          </a:p>
          <a:p>
            <a:pPr lvl="1"/>
            <a:r>
              <a:rPr lang="en-AU" dirty="0"/>
              <a:t>Key generation</a:t>
            </a:r>
          </a:p>
          <a:p>
            <a:pPr lvl="1"/>
            <a:r>
              <a:rPr lang="en-AU" dirty="0"/>
              <a:t>Use in protocols to mark messages as new</a:t>
            </a:r>
          </a:p>
          <a:p>
            <a:pPr lvl="1"/>
            <a:r>
              <a:rPr lang="en-AU" dirty="0"/>
              <a:t>Initialisation vectors</a:t>
            </a:r>
          </a:p>
          <a:p>
            <a:r>
              <a:rPr lang="en-AU" dirty="0"/>
              <a:t>Many attacks on cryptography have been based on bad random numbers.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3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hash function maps input of arbitrary length to a fixed length output.</a:t>
            </a:r>
          </a:p>
          <a:p>
            <a:r>
              <a:rPr lang="en-AU" dirty="0"/>
              <a:t>Cryptographic hash functions are infeasible to invert.</a:t>
            </a:r>
          </a:p>
          <a:p>
            <a:r>
              <a:rPr lang="en-AU" dirty="0"/>
              <a:t>Used in digital signatures, for storing and comparing passwords, in message authentication codes, etc.</a:t>
            </a:r>
          </a:p>
        </p:txBody>
      </p:sp>
    </p:spTree>
    <p:extLst>
      <p:ext uri="{BB962C8B-B14F-4D97-AF65-F5344CB8AC3E}">
        <p14:creationId xmlns:p14="http://schemas.microsoft.com/office/powerpoint/2010/main" val="158256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Ideal 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Need to have the following properties:</a:t>
            </a:r>
          </a:p>
          <a:p>
            <a:r>
              <a:rPr lang="en-AU" dirty="0"/>
              <a:t>Computing a hash value for a message needs to be fast and use low resources.</a:t>
            </a:r>
          </a:p>
          <a:p>
            <a:r>
              <a:rPr lang="en-AU" dirty="0"/>
              <a:t>Given just a hash, it is infeasible to find the original message (except by trying all possible messages)</a:t>
            </a:r>
          </a:p>
          <a:p>
            <a:r>
              <a:rPr lang="en-AU" dirty="0"/>
              <a:t>Hashes for similar messages should not be correlated (small change in message -&gt; large change in hash)</a:t>
            </a:r>
          </a:p>
          <a:p>
            <a:r>
              <a:rPr lang="en-AU" dirty="0"/>
              <a:t>Infeasible to find collisions (i.e. two messages with the same hash).</a:t>
            </a:r>
          </a:p>
        </p:txBody>
      </p:sp>
    </p:spTree>
    <p:extLst>
      <p:ext uri="{BB962C8B-B14F-4D97-AF65-F5344CB8AC3E}">
        <p14:creationId xmlns:p14="http://schemas.microsoft.com/office/powerpoint/2010/main" val="36533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Some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MD5 was widely used, but is not secure. Sometimes it is still used for integrity protection.</a:t>
            </a:r>
          </a:p>
          <a:p>
            <a:r>
              <a:rPr lang="en-AU" dirty="0"/>
              <a:t>SHA1 is better, but attacking it is much easier than brute-force. Attacks get more efficient. Is no longer recommended for digital signatures. </a:t>
            </a:r>
          </a:p>
          <a:p>
            <a:r>
              <a:rPr lang="en-AU" dirty="0"/>
              <a:t>Current recommendations are SHA-256, SHA-384 and SHA-512</a:t>
            </a:r>
          </a:p>
        </p:txBody>
      </p:sp>
    </p:spTree>
    <p:extLst>
      <p:ext uri="{BB962C8B-B14F-4D97-AF65-F5344CB8AC3E}">
        <p14:creationId xmlns:p14="http://schemas.microsoft.com/office/powerpoint/2010/main" val="31706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 to mars.mu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4000" dirty="0"/>
              <a:t>Join the feed: ZE0X4V</a:t>
            </a:r>
          </a:p>
        </p:txBody>
      </p:sp>
    </p:spTree>
    <p:extLst>
      <p:ext uri="{BB962C8B-B14F-4D97-AF65-F5344CB8AC3E}">
        <p14:creationId xmlns:p14="http://schemas.microsoft.com/office/powerpoint/2010/main" val="341250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would you use if you want to protect the integrity of a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dirty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r>
              <a:rPr lang="en-AU" sz="2400" dirty="0"/>
              <a:t>Feed: 8G407T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1636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would you use if you want to protect the integrity of a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RSA</a:t>
            </a:r>
            <a:br>
              <a:rPr lang="en-AU" dirty="0"/>
            </a:br>
            <a:r>
              <a:rPr lang="en-AU" sz="2400" dirty="0"/>
              <a:t>Plain RSA does not protect integrity. </a:t>
            </a:r>
            <a:r>
              <a:rPr lang="en-AU" sz="2400" dirty="0" err="1"/>
              <a:t>Ciphertext</a:t>
            </a:r>
            <a:r>
              <a:rPr lang="en-AU" sz="2400" dirty="0"/>
              <a:t> can be multiplied and then decrypted.</a:t>
            </a:r>
            <a:endParaRPr lang="en-AU" dirty="0"/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r>
              <a:rPr lang="en-AU" sz="2400" dirty="0"/>
              <a:t>Feed: 8G407T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0875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would you use if you want to protect the integrity of a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SHA-1</a:t>
            </a:r>
            <a:br>
              <a:rPr lang="en-AU" strike="sngStrike" dirty="0"/>
            </a:br>
            <a:r>
              <a:rPr lang="en-AU" sz="2400" dirty="0"/>
              <a:t>Hash functions can be used to check if some data has changed. However, hash functions are publicly known. Thus, the attacker can just calculate a new hash for the manipulated message!</a:t>
            </a:r>
            <a:endParaRPr lang="en-AU" strike="sngStrike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53388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would you use if you want to protect the integrity of a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>
                <a:solidFill>
                  <a:srgbClr val="FF0000"/>
                </a:solidFill>
              </a:rPr>
              <a:t>MAC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sz="2400" dirty="0"/>
              <a:t>A key is required to compute a valid message authentication code. If the attacker does not know the key, she cannot create a MAC for a changed message. Thus, it can protect the integrity of a message.</a:t>
            </a:r>
            <a:endParaRPr lang="en-AU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8717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Encryption: Protect communication from eavesdroppers</a:t>
            </a:r>
          </a:p>
        </p:txBody>
      </p: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3111276" y="4635028"/>
            <a:ext cx="2439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Evil Eavesdropper</a:t>
            </a:r>
          </a:p>
        </p:txBody>
      </p:sp>
      <p:sp>
        <p:nvSpPr>
          <p:cNvPr id="328" name="Textfeld 327"/>
          <p:cNvSpPr txBox="1"/>
          <p:nvPr/>
        </p:nvSpPr>
        <p:spPr>
          <a:xfrm>
            <a:off x="6742042" y="2567243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 flipV="1">
            <a:off x="4328332" y="3568720"/>
            <a:ext cx="7410" cy="877898"/>
          </a:xfrm>
          <a:prstGeom prst="straightConnector1">
            <a:avLst/>
          </a:prstGeom>
          <a:ln w="34925" cmpd="sng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3371103" y="256508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>
                <a:solidFill>
                  <a:prstClr val="black"/>
                </a:solidFill>
              </a:rPr>
              <a:t>-</a:t>
            </a:r>
            <a:r>
              <a:rPr lang="en-US" sz="2400" dirty="0" err="1">
                <a:solidFill>
                  <a:prstClr val="black"/>
                </a:solidFill>
              </a:rPr>
              <a:t>AXFf</a:t>
            </a:r>
            <a:r>
              <a:rPr lang="en-US" sz="2400" dirty="0">
                <a:solidFill>
                  <a:prstClr val="black"/>
                </a:solidFill>
              </a:rPr>
              <a:t>&gt;$g87FOPxc</a:t>
            </a: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832360" y="3000371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Bob says: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sp>
        <p:nvSpPr>
          <p:cNvPr id="495" name="Textfeld 324"/>
          <p:cNvSpPr txBox="1"/>
          <p:nvPr/>
        </p:nvSpPr>
        <p:spPr>
          <a:xfrm>
            <a:off x="7353703" y="2292423"/>
            <a:ext cx="68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Bob</a:t>
            </a:r>
          </a:p>
        </p:txBody>
      </p:sp>
      <p:sp>
        <p:nvSpPr>
          <p:cNvPr id="496" name="Textfeld 327"/>
          <p:cNvSpPr txBox="1"/>
          <p:nvPr/>
        </p:nvSpPr>
        <p:spPr>
          <a:xfrm>
            <a:off x="3235412" y="5126402"/>
            <a:ext cx="23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Bob says to Alice: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sp>
        <p:nvSpPr>
          <p:cNvPr id="497" name="Textfeld 335"/>
          <p:cNvSpPr txBox="1"/>
          <p:nvPr/>
        </p:nvSpPr>
        <p:spPr>
          <a:xfrm>
            <a:off x="3717154" y="2749746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Hello Alice</a:t>
            </a:r>
          </a:p>
        </p:txBody>
      </p:sp>
      <p:sp>
        <p:nvSpPr>
          <p:cNvPr id="498" name="Textfeld 335"/>
          <p:cNvSpPr txBox="1"/>
          <p:nvPr/>
        </p:nvSpPr>
        <p:spPr>
          <a:xfrm>
            <a:off x="3831197" y="528510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7705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36" grpId="0"/>
      <p:bldP spid="345" grpId="0"/>
      <p:bldP spid="345" grpId="1"/>
      <p:bldP spid="345" grpId="2"/>
      <p:bldP spid="496" grpId="0"/>
      <p:bldP spid="496" grpId="1"/>
      <p:bldP spid="497" grpId="0"/>
      <p:bldP spid="497" grpId="1"/>
      <p:bldP spid="4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Which mechanism is more secure to provide confidentiality?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dirty="0"/>
              <a:t>Symmetric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Public key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Depends on the actual algorithm and security parameters (e.g. key length)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r>
              <a:rPr lang="en-AU" sz="2400" dirty="0"/>
              <a:t>Feed: 8G407T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8681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Which mechanism is more secure to provide confidentiality?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dirty="0"/>
              <a:t>Symmetric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Public key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>
                <a:solidFill>
                  <a:srgbClr val="FF0000"/>
                </a:solidFill>
              </a:rPr>
              <a:t>Depends on the actual algorithm and security parameters (e.g. </a:t>
            </a:r>
            <a:r>
              <a:rPr lang="en-AU">
                <a:solidFill>
                  <a:srgbClr val="FF0000"/>
                </a:solidFill>
              </a:rPr>
              <a:t>key length</a:t>
            </a:r>
            <a:r>
              <a:rPr lang="en-AU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0" indent="0">
              <a:buNone/>
            </a:pPr>
            <a:r>
              <a:rPr lang="en-AU" sz="2400" dirty="0"/>
              <a:t>Feed: 8G407T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53643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Recommended key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AES (symmetric): Currently, 128 bit is considered secure. Long term recommendations (after 2030) go towards 256 bit.</a:t>
            </a:r>
          </a:p>
          <a:p>
            <a:r>
              <a:rPr lang="en-AU" dirty="0"/>
              <a:t>RSA (public key): Currently, 2048 bits is considered secure. Some agencies/government bodies recommend 3072 bits after 2020, others after 2030.</a:t>
            </a:r>
          </a:p>
          <a:p>
            <a:endParaRPr lang="en-AU" dirty="0"/>
          </a:p>
          <a:p>
            <a:r>
              <a:rPr lang="en-AU" dirty="0"/>
              <a:t>Recommendations from NIST, NSA and the German BSI differ in details.</a:t>
            </a:r>
          </a:p>
        </p:txBody>
      </p:sp>
    </p:spTree>
    <p:extLst>
      <p:ext uri="{BB962C8B-B14F-4D97-AF65-F5344CB8AC3E}">
        <p14:creationId xmlns:p14="http://schemas.microsoft.com/office/powerpoint/2010/main" val="31457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Integrity: Protect communication from changes</a:t>
            </a:r>
          </a:p>
        </p:txBody>
      </p: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3272374" y="4619260"/>
            <a:ext cx="212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Evil Interceptor</a:t>
            </a:r>
          </a:p>
        </p:txBody>
      </p:sp>
      <p:sp>
        <p:nvSpPr>
          <p:cNvPr id="328" name="Textfeld 327"/>
          <p:cNvSpPr txBox="1"/>
          <p:nvPr/>
        </p:nvSpPr>
        <p:spPr>
          <a:xfrm>
            <a:off x="6742042" y="2567243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 flipV="1">
            <a:off x="4328332" y="3568720"/>
            <a:ext cx="7410" cy="877898"/>
          </a:xfrm>
          <a:prstGeom prst="straightConnector1">
            <a:avLst/>
          </a:prstGeom>
          <a:ln w="34925" cmpd="sng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3371103" y="256508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>
                <a:solidFill>
                  <a:prstClr val="black"/>
                </a:solidFill>
              </a:rPr>
              <a:t>-</a:t>
            </a:r>
            <a:r>
              <a:rPr lang="en-US" sz="2400" dirty="0" err="1">
                <a:solidFill>
                  <a:prstClr val="black"/>
                </a:solidFill>
              </a:rPr>
              <a:t>AXFf</a:t>
            </a:r>
            <a:r>
              <a:rPr lang="en-US" sz="2400" dirty="0">
                <a:solidFill>
                  <a:prstClr val="black"/>
                </a:solidFill>
              </a:rPr>
              <a:t>&gt;$g87FOPxc</a:t>
            </a: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832360" y="3000371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55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Bob says:</a:t>
            </a:r>
          </a:p>
          <a:p>
            <a:r>
              <a:rPr lang="en-US" sz="2400" dirty="0">
                <a:solidFill>
                  <a:prstClr val="black"/>
                </a:solidFill>
              </a:rPr>
              <a:t>I don’t like </a:t>
            </a:r>
          </a:p>
          <a:p>
            <a:r>
              <a:rPr lang="en-US" sz="2400" dirty="0">
                <a:solidFill>
                  <a:prstClr val="black"/>
                </a:solidFill>
              </a:rPr>
              <a:t>you Alice!</a:t>
            </a:r>
          </a:p>
        </p:txBody>
      </p:sp>
      <p:sp>
        <p:nvSpPr>
          <p:cNvPr id="495" name="Textfeld 324"/>
          <p:cNvSpPr txBox="1"/>
          <p:nvPr/>
        </p:nvSpPr>
        <p:spPr>
          <a:xfrm>
            <a:off x="7353703" y="2292423"/>
            <a:ext cx="68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Bob</a:t>
            </a:r>
          </a:p>
        </p:txBody>
      </p:sp>
      <p:sp>
        <p:nvSpPr>
          <p:cNvPr id="499" name="Textfeld 335"/>
          <p:cNvSpPr txBox="1"/>
          <p:nvPr/>
        </p:nvSpPr>
        <p:spPr>
          <a:xfrm>
            <a:off x="3419872" y="5373216"/>
            <a:ext cx="21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Changed:</a:t>
            </a:r>
          </a:p>
          <a:p>
            <a:r>
              <a:rPr lang="en-US" sz="2400" dirty="0">
                <a:solidFill>
                  <a:prstClr val="black"/>
                </a:solidFill>
              </a:rPr>
              <a:t>XvGc76gFa23.df</a:t>
            </a:r>
          </a:p>
        </p:txBody>
      </p:sp>
    </p:spTree>
    <p:extLst>
      <p:ext uri="{BB962C8B-B14F-4D97-AF65-F5344CB8AC3E}">
        <p14:creationId xmlns:p14="http://schemas.microsoft.com/office/powerpoint/2010/main" val="19882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0069 0.3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00538 -0.40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6" grpId="1"/>
      <p:bldP spid="345" grpId="0"/>
      <p:bldP spid="499" grpId="0"/>
      <p:bldP spid="4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Symmetric Cryptography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cryptographic key is </a:t>
            </a:r>
            <a:r>
              <a:rPr lang="en-US" b="1" dirty="0"/>
              <a:t>shared </a:t>
            </a:r>
            <a:r>
              <a:rPr lang="en-US" dirty="0"/>
              <a:t>between two (or more) principals. Has been used for more than 3000 years.</a:t>
            </a:r>
          </a:p>
          <a:p>
            <a:r>
              <a:rPr lang="en-US" b="1" dirty="0"/>
              <a:t>Early example: </a:t>
            </a:r>
            <a:r>
              <a:rPr lang="en-US" dirty="0"/>
              <a:t>Alphabetic substitution (we will try this in the tutorial/lab). CAESAR cipher or </a:t>
            </a:r>
            <a:r>
              <a:rPr lang="en-US" dirty="0" err="1"/>
              <a:t>Vigenère</a:t>
            </a:r>
            <a:r>
              <a:rPr lang="en-US" dirty="0"/>
              <a:t> cipher.</a:t>
            </a:r>
          </a:p>
          <a:p>
            <a:r>
              <a:rPr lang="en-US" b="1" dirty="0"/>
              <a:t>Main idea</a:t>
            </a:r>
            <a:r>
              <a:rPr lang="en-US" dirty="0"/>
              <a:t>: Use the shared secret to scramble a message in a way that it cannot be understood without knowledge of the secret.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 using Symmetric Cryptography</a:t>
            </a:r>
          </a:p>
        </p:txBody>
      </p:sp>
      <p:grpSp>
        <p:nvGrpSpPr>
          <p:cNvPr id="327" name="Gruppieren 326"/>
          <p:cNvGrpSpPr/>
          <p:nvPr/>
        </p:nvGrpSpPr>
        <p:grpSpPr>
          <a:xfrm>
            <a:off x="3704431" y="1513606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Alice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Bob</a:t>
            </a:r>
          </a:p>
        </p:txBody>
      </p:sp>
      <p:sp>
        <p:nvSpPr>
          <p:cNvPr id="328" name="Textfeld 327"/>
          <p:cNvSpPr txBox="1"/>
          <p:nvPr/>
        </p:nvSpPr>
        <p:spPr>
          <a:xfrm>
            <a:off x="3857620" y="5000636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143240" y="5357826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/>
          <p:nvPr/>
        </p:nvCxnSpPr>
        <p:spPr>
          <a:xfrm>
            <a:off x="5715008" y="5429264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6500826" y="5000636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>
                <a:solidFill>
                  <a:prstClr val="black"/>
                </a:solidFill>
              </a:rPr>
              <a:t>-</a:t>
            </a:r>
            <a:r>
              <a:rPr lang="en-US" sz="2400" dirty="0" err="1">
                <a:solidFill>
                  <a:prstClr val="black"/>
                </a:solidFill>
              </a:rPr>
              <a:t>AXFf</a:t>
            </a:r>
            <a:r>
              <a:rPr lang="en-US" sz="2400" dirty="0">
                <a:solidFill>
                  <a:prstClr val="black"/>
                </a:solidFill>
              </a:rPr>
              <a:t>&gt;$g87FOPxc</a:t>
            </a: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214942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Hello Alice!</a:t>
            </a:r>
          </a:p>
        </p:txBody>
      </p:sp>
      <p:grpSp>
        <p:nvGrpSpPr>
          <p:cNvPr id="331" name="Gruppieren 326"/>
          <p:cNvGrpSpPr/>
          <p:nvPr/>
        </p:nvGrpSpPr>
        <p:grpSpPr>
          <a:xfrm>
            <a:off x="3702844" y="1512018"/>
            <a:ext cx="1735138" cy="858838"/>
            <a:chOff x="3286125" y="2571750"/>
            <a:chExt cx="1735138" cy="858838"/>
          </a:xfrm>
        </p:grpSpPr>
        <p:sp>
          <p:nvSpPr>
            <p:cNvPr id="332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1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2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3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6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7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9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0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1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2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3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4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5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6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1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9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0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8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9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0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1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2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3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4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5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6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7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8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9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0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1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2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3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4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5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6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7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8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9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0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1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2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3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4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5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6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7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8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9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0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1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2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3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4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5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6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7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8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9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0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1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2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3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4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5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6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8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0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1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2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3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4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5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6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7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8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9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0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1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2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3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4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3.7037E-7 L -0.00018 0.24907 C -0.00018 0.36088 -0.07726 0.49838 -0.13993 0.49838 L -0.27986 0.49838 " pathEditMode="relative" rAng="5400000" ptsTypes="AAAA">
                                      <p:cBhvr>
                                        <p:cTn id="20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01719 0.08426 C 0.02483 0.12222 0.01354 0.17639 -0.00347 0.18218 L -0.04132 0.19607 " pathEditMode="relative" rAng="4500000" ptsTypes="AAAA">
                                      <p:cBhvr>
                                        <p:cTn id="24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209 L -0.00226 -0.3520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36" grpId="0"/>
      <p:bldP spid="336" grpId="1"/>
      <p:bldP spid="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S-Boxes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Symmetric cryptography often is based on so-called S-Boxes (Substitution Boxes). They work like a look-up table for a part of the message block.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73016"/>
            <a:ext cx="4010836" cy="30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substitutions (S-Boxes), the order of message parts is changed.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6" y="2996952"/>
            <a:ext cx="5724128" cy="28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AES – Advanced Encryption Standard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44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AES uses 14 cycles in the 256-bit version and each round looks like this (picture shows 128-bit):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7056784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3994" y="6319522"/>
            <a:ext cx="1629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John Savard, www.quadiblog.com </a:t>
            </a:r>
          </a:p>
        </p:txBody>
      </p:sp>
    </p:spTree>
    <p:extLst>
      <p:ext uri="{BB962C8B-B14F-4D97-AF65-F5344CB8AC3E}">
        <p14:creationId xmlns:p14="http://schemas.microsoft.com/office/powerpoint/2010/main" val="42373315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1198</Words>
  <Application>Microsoft Office PowerPoint</Application>
  <PresentationFormat>On-screen Show (4:3)</PresentationFormat>
  <Paragraphs>269</Paragraphs>
  <Slides>32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Larissa-Design</vt:lpstr>
      <vt:lpstr>A Short Introduction to  Cryptography</vt:lpstr>
      <vt:lpstr>Introduction to Cryptography</vt:lpstr>
      <vt:lpstr>Encryption: Protect communication from eavesdroppers</vt:lpstr>
      <vt:lpstr>Integrity: Protect communication from changes</vt:lpstr>
      <vt:lpstr> Symmetric Cryptography</vt:lpstr>
      <vt:lpstr>Encryption using Symmetric Cryptography</vt:lpstr>
      <vt:lpstr>S-Boxes</vt:lpstr>
      <vt:lpstr>Permutations</vt:lpstr>
      <vt:lpstr>AES – Advanced Encryption Standard</vt:lpstr>
      <vt:lpstr>A modern Algorithm for Symmetric Cryptography: AES</vt:lpstr>
      <vt:lpstr>Security Properties of Symmetric Encryption (AES)</vt:lpstr>
      <vt:lpstr>WPA2/CCMP uses AES and a CBC-MAC</vt:lpstr>
      <vt:lpstr>Disadvantages of Symmetric Cryptography</vt:lpstr>
      <vt:lpstr>Public Key Cryptography</vt:lpstr>
      <vt:lpstr>Encryption using Public Key Cryptography</vt:lpstr>
      <vt:lpstr>Key Establishment using Public Key Cryptography</vt:lpstr>
      <vt:lpstr>Digital Signatures / Authenticity</vt:lpstr>
      <vt:lpstr>Other Uses of Public Key Cryptography</vt:lpstr>
      <vt:lpstr>Example for asymmetric cryptography: RSA</vt:lpstr>
      <vt:lpstr> RSA in a bit more detail</vt:lpstr>
      <vt:lpstr>Random numbers</vt:lpstr>
      <vt:lpstr>Cryptographic hash functions</vt:lpstr>
      <vt:lpstr>Ideal cryptographic hash functions</vt:lpstr>
      <vt:lpstr>Some Hash functions</vt:lpstr>
      <vt:lpstr>Go to mars.mu</vt:lpstr>
      <vt:lpstr>What would you use if you want to protect the integrity of a message?</vt:lpstr>
      <vt:lpstr>What would you use if you want to protect the integrity of a message?</vt:lpstr>
      <vt:lpstr>What would you use if you want to protect the integrity of a message?</vt:lpstr>
      <vt:lpstr>What would you use if you want to protect the integrity of a message?</vt:lpstr>
      <vt:lpstr>Which mechanism is more secure to provide confidentiality? </vt:lpstr>
      <vt:lpstr>Which mechanism is more secure to provide confidentiality? </vt:lpstr>
      <vt:lpstr>Recommended key lengths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Introduction to Public Key Cryptography</dc:title>
  <dc:creator>Carsten Rudolph</dc:creator>
  <cp:lastModifiedBy>fabulousglors</cp:lastModifiedBy>
  <cp:revision>68</cp:revision>
  <cp:lastPrinted>2016-05-09T02:03:05Z</cp:lastPrinted>
  <dcterms:created xsi:type="dcterms:W3CDTF">2014-08-31T09:37:25Z</dcterms:created>
  <dcterms:modified xsi:type="dcterms:W3CDTF">2017-05-02T04:43:30Z</dcterms:modified>
</cp:coreProperties>
</file>