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72" r:id="rId3"/>
    <p:sldId id="295" r:id="rId4"/>
    <p:sldId id="294" r:id="rId5"/>
    <p:sldId id="268" r:id="rId6"/>
    <p:sldId id="271" r:id="rId7"/>
    <p:sldId id="273" r:id="rId8"/>
    <p:sldId id="287" r:id="rId9"/>
    <p:sldId id="276" r:id="rId10"/>
    <p:sldId id="275" r:id="rId11"/>
    <p:sldId id="278" r:id="rId12"/>
    <p:sldId id="279" r:id="rId13"/>
    <p:sldId id="274" r:id="rId14"/>
    <p:sldId id="269" r:id="rId15"/>
    <p:sldId id="257" r:id="rId16"/>
    <p:sldId id="258" r:id="rId17"/>
    <p:sldId id="259" r:id="rId18"/>
    <p:sldId id="270" r:id="rId19"/>
    <p:sldId id="280" r:id="rId20"/>
    <p:sldId id="281" r:id="rId21"/>
    <p:sldId id="282" r:id="rId22"/>
    <p:sldId id="283" r:id="rId23"/>
    <p:sldId id="284" r:id="rId24"/>
    <p:sldId id="285" r:id="rId25"/>
    <p:sldId id="288" r:id="rId26"/>
    <p:sldId id="289" r:id="rId27"/>
    <p:sldId id="290" r:id="rId28"/>
    <p:sldId id="291" r:id="rId29"/>
    <p:sldId id="292" r:id="rId30"/>
    <p:sldId id="296" r:id="rId31"/>
    <p:sldId id="297" r:id="rId32"/>
    <p:sldId id="286" r:id="rId3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93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AA886-DC70-4E8A-BBD2-090F84E28485}" type="datetimeFigureOut">
              <a:rPr lang="de-DE" smtClean="0"/>
              <a:pPr/>
              <a:t>01.09.2016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F2A37-D465-4CAA-9C59-F7B9C931E7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65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F2A37-D465-4CAA-9C59-F7B9C931E70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71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F2A37-D465-4CAA-9C59-F7B9C931E70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93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F2A37-D465-4CAA-9C59-F7B9C931E70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39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F2A37-D465-4CAA-9C59-F7B9C931E70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92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F2A37-D465-4CAA-9C59-F7B9C931E70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14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F2A37-D465-4CAA-9C59-F7B9C931E70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11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F2A37-D465-4CAA-9C59-F7B9C931E70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49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F2A37-D465-4CAA-9C59-F7B9C931E70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24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F2A37-D465-4CAA-9C59-F7B9C931E70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183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F2A37-D465-4CAA-9C59-F7B9C931E70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823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F2A37-D465-4CAA-9C59-F7B9C931E70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67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F2A37-D465-4CAA-9C59-F7B9C931E70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019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F2A37-D465-4CAA-9C59-F7B9C931E70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308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F2A37-D465-4CAA-9C59-F7B9C931E70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640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F2A37-D465-4CAA-9C59-F7B9C931E70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605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F2A37-D465-4CAA-9C59-F7B9C931E70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942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F2A37-D465-4CAA-9C59-F7B9C931E70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207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F2A37-D465-4CAA-9C59-F7B9C931E70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991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F2A37-D465-4CAA-9C59-F7B9C931E70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835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F2A37-D465-4CAA-9C59-F7B9C931E70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75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F2A37-D465-4CAA-9C59-F7B9C931E70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553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F2A37-D465-4CAA-9C59-F7B9C931E70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65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F2A37-D465-4CAA-9C59-F7B9C931E704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2952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F2A37-D465-4CAA-9C59-F7B9C931E70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607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F2A37-D465-4CAA-9C59-F7B9C931E70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035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F2A37-D465-4CAA-9C59-F7B9C931E70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90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F2A37-D465-4CAA-9C59-F7B9C931E704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202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F2A37-D465-4CAA-9C59-F7B9C931E70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37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F2A37-D465-4CAA-9C59-F7B9C931E70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83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F2A37-D465-4CAA-9C59-F7B9C931E70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26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F2A37-D465-4CAA-9C59-F7B9C931E70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06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F2A37-D465-4CAA-9C59-F7B9C931E70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95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2261-FB54-442D-92E9-076034A3FAD7}" type="datetimeFigureOut">
              <a:rPr lang="de-DE" smtClean="0"/>
              <a:pPr/>
              <a:t>01.09.2016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22490-7CC9-4C5E-9535-1F71A00BE7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2261-FB54-442D-92E9-076034A3FAD7}" type="datetimeFigureOut">
              <a:rPr lang="de-DE" smtClean="0"/>
              <a:pPr/>
              <a:t>01.09.2016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22490-7CC9-4C5E-9535-1F71A00BE7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2261-FB54-442D-92E9-076034A3FAD7}" type="datetimeFigureOut">
              <a:rPr lang="de-DE" smtClean="0"/>
              <a:pPr/>
              <a:t>01.09.2016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22490-7CC9-4C5E-9535-1F71A00BE7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2261-FB54-442D-92E9-076034A3FAD7}" type="datetimeFigureOut">
              <a:rPr lang="de-DE" smtClean="0"/>
              <a:pPr/>
              <a:t>01.09.2016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22490-7CC9-4C5E-9535-1F71A00BE7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2261-FB54-442D-92E9-076034A3FAD7}" type="datetimeFigureOut">
              <a:rPr lang="de-DE" smtClean="0"/>
              <a:pPr/>
              <a:t>01.09.2016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22490-7CC9-4C5E-9535-1F71A00BE7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2261-FB54-442D-92E9-076034A3FAD7}" type="datetimeFigureOut">
              <a:rPr lang="de-DE" smtClean="0"/>
              <a:pPr/>
              <a:t>01.09.2016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22490-7CC9-4C5E-9535-1F71A00BE7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2261-FB54-442D-92E9-076034A3FAD7}" type="datetimeFigureOut">
              <a:rPr lang="de-DE" smtClean="0"/>
              <a:pPr/>
              <a:t>01.09.2016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22490-7CC9-4C5E-9535-1F71A00BE7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2261-FB54-442D-92E9-076034A3FAD7}" type="datetimeFigureOut">
              <a:rPr lang="de-DE" smtClean="0"/>
              <a:pPr/>
              <a:t>01.09.2016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22490-7CC9-4C5E-9535-1F71A00BE7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2261-FB54-442D-92E9-076034A3FAD7}" type="datetimeFigureOut">
              <a:rPr lang="de-DE" smtClean="0"/>
              <a:pPr/>
              <a:t>01.09.2016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22490-7CC9-4C5E-9535-1F71A00BE7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2261-FB54-442D-92E9-076034A3FAD7}" type="datetimeFigureOut">
              <a:rPr lang="de-DE" smtClean="0"/>
              <a:pPr/>
              <a:t>01.09.2016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22490-7CC9-4C5E-9535-1F71A00BE7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2261-FB54-442D-92E9-076034A3FAD7}" type="datetimeFigureOut">
              <a:rPr lang="de-DE" smtClean="0"/>
              <a:pPr/>
              <a:t>01.09.2016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22490-7CC9-4C5E-9535-1F71A00BE7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72261-FB54-442D-92E9-076034A3FAD7}" type="datetimeFigureOut">
              <a:rPr lang="de-DE" smtClean="0"/>
              <a:pPr/>
              <a:t>01.09.2016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22490-7CC9-4C5E-9535-1F71A00BE7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857233"/>
            <a:ext cx="7772400" cy="2286016"/>
          </a:xfrm>
        </p:spPr>
        <p:txBody>
          <a:bodyPr/>
          <a:lstStyle/>
          <a:p>
            <a:r>
              <a:rPr lang="en-US" dirty="0" smtClean="0"/>
              <a:t>A Short Introduction to  Cryptography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Carsten Rudolph</a:t>
            </a:r>
          </a:p>
          <a:p>
            <a:r>
              <a:rPr lang="en-US" dirty="0" smtClean="0"/>
              <a:t>Monash University</a:t>
            </a:r>
          </a:p>
          <a:p>
            <a:r>
              <a:rPr lang="en-US" dirty="0" smtClean="0"/>
              <a:t>FIT1047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modern Algorithm for Symmetric Cryptography: AES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selection process by NIST (National Institute for Standards and Technology, U.S.)</a:t>
            </a:r>
          </a:p>
          <a:p>
            <a:r>
              <a:rPr lang="en-US" dirty="0" smtClean="0"/>
              <a:t>15 designs were submitted</a:t>
            </a:r>
          </a:p>
          <a:p>
            <a:r>
              <a:rPr lang="en-US" dirty="0" smtClean="0"/>
              <a:t>Winner was announced in October 2000</a:t>
            </a:r>
          </a:p>
          <a:p>
            <a:r>
              <a:rPr lang="en-US" i="1" dirty="0" err="1" smtClean="0"/>
              <a:t>Rijndael</a:t>
            </a:r>
            <a:r>
              <a:rPr lang="en-US" i="1" dirty="0" smtClean="0"/>
              <a:t> </a:t>
            </a:r>
            <a:r>
              <a:rPr lang="en-US" dirty="0" smtClean="0"/>
              <a:t>developed by two Belgian cryptographers (Joan </a:t>
            </a:r>
            <a:r>
              <a:rPr lang="en-US" dirty="0" err="1" smtClean="0"/>
              <a:t>Daemen</a:t>
            </a:r>
            <a:r>
              <a:rPr lang="en-US" dirty="0" smtClean="0"/>
              <a:t> and Vincent </a:t>
            </a:r>
            <a:r>
              <a:rPr lang="en-US" dirty="0" err="1" smtClean="0"/>
              <a:t>Rijmen</a:t>
            </a:r>
            <a:r>
              <a:rPr lang="en-US" dirty="0" smtClean="0"/>
              <a:t>) was chosen to become AES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62122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Security Properties of Symmetric Encryption (AES)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AES works on message blocks. It provides confidentiality. Integrity is not straightforward (e.g. change order of blocks, change bits etc.)</a:t>
            </a:r>
          </a:p>
          <a:p>
            <a:r>
              <a:rPr lang="en-US" dirty="0" smtClean="0"/>
              <a:t>Different types of </a:t>
            </a:r>
            <a:r>
              <a:rPr lang="en-US" b="1" i="1" dirty="0" smtClean="0"/>
              <a:t>block chaining </a:t>
            </a:r>
            <a:endParaRPr lang="en-US" b="1" dirty="0" smtClean="0"/>
          </a:p>
          <a:p>
            <a:r>
              <a:rPr lang="en-US" dirty="0" smtClean="0"/>
              <a:t>Start with an initialization vector and then combine each encrypted block with the next block. Thus, blocks in wrong order cannot be decrypted and a changed block will disable decryption of next bock.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70042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WPA2/CCMP uses AES and a CBC-MAC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707" y="1389267"/>
            <a:ext cx="8229600" cy="203973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CBC – Cipher Block Chaining</a:t>
            </a:r>
          </a:p>
          <a:p>
            <a:r>
              <a:rPr lang="en-US" dirty="0" smtClean="0"/>
              <a:t>MAC – Message Authentication Code</a:t>
            </a:r>
          </a:p>
          <a:p>
            <a:r>
              <a:rPr lang="en-US" dirty="0" smtClean="0"/>
              <a:t>Result is one block that can be used to check integrity of the complete message: </a:t>
            </a:r>
            <a:r>
              <a:rPr lang="en-US" i="1" dirty="0" smtClean="0"/>
              <a:t>m1 m2 ….mx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895557"/>
            <a:ext cx="60960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0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Disadvantages of Symmetric Cryptography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Symmetric cryptography is very efficient, but has</a:t>
            </a:r>
            <a:br>
              <a:rPr lang="en-US" dirty="0" smtClean="0"/>
            </a:br>
            <a:r>
              <a:rPr lang="en-US" dirty="0" smtClean="0"/>
              <a:t>a number of disadvantages:</a:t>
            </a:r>
          </a:p>
          <a:p>
            <a:r>
              <a:rPr lang="en-US" b="1" dirty="0" smtClean="0"/>
              <a:t>Key distribution</a:t>
            </a:r>
            <a:r>
              <a:rPr lang="en-US" dirty="0" smtClean="0"/>
              <a:t>: somehow, one needs to establish a shared secret. An alternative secure channel for key distribution is necessary.</a:t>
            </a:r>
          </a:p>
          <a:p>
            <a:r>
              <a:rPr lang="en-US" b="1" dirty="0" smtClean="0"/>
              <a:t>Scalability</a:t>
            </a:r>
            <a:r>
              <a:rPr lang="en-US" dirty="0" smtClean="0"/>
              <a:t>: Each pair of sender and receiver needs a unique secret key. </a:t>
            </a:r>
            <a:br>
              <a:rPr lang="en-US" dirty="0" smtClean="0"/>
            </a:br>
            <a:r>
              <a:rPr lang="en-US" dirty="0" smtClean="0"/>
              <a:t>The number of keys grows exponentially with the number of participants (12 participants need 66 keys, 1000 need 499,500 keys and a million participants need an unrealistic 499,999,500,000 keys)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74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Key Cryptography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 the early 1970s cryptographers developed the idea of “non-secret encryption”.</a:t>
            </a:r>
          </a:p>
          <a:p>
            <a:r>
              <a:rPr lang="en-US" dirty="0" smtClean="0"/>
              <a:t>First (public) practically usable schemes were developed in 1976 by </a:t>
            </a:r>
            <a:r>
              <a:rPr lang="en-US" dirty="0" err="1" smtClean="0"/>
              <a:t>Diffie</a:t>
            </a:r>
            <a:r>
              <a:rPr lang="en-US" dirty="0" smtClean="0"/>
              <a:t> and Hellman (influenced by </a:t>
            </a:r>
            <a:r>
              <a:rPr lang="en-US" dirty="0" err="1" smtClean="0"/>
              <a:t>Merkle</a:t>
            </a:r>
            <a:r>
              <a:rPr lang="en-US" dirty="0" smtClean="0"/>
              <a:t>)  (known as </a:t>
            </a:r>
            <a:r>
              <a:rPr lang="en-US" i="1" dirty="0" err="1" smtClean="0"/>
              <a:t>Diffie</a:t>
            </a:r>
            <a:r>
              <a:rPr lang="en-US" i="1" dirty="0" smtClean="0"/>
              <a:t>-Hellman Key Exchange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and in 1978 by </a:t>
            </a:r>
            <a:r>
              <a:rPr lang="en-US" dirty="0" err="1" smtClean="0"/>
              <a:t>Rivest</a:t>
            </a:r>
            <a:r>
              <a:rPr lang="en-US" dirty="0" smtClean="0"/>
              <a:t>, Shamir and </a:t>
            </a:r>
            <a:r>
              <a:rPr lang="en-US" dirty="0" err="1" smtClean="0"/>
              <a:t>Adleman</a:t>
            </a:r>
            <a:r>
              <a:rPr lang="en-US" dirty="0" smtClean="0"/>
              <a:t> (known as RSA).</a:t>
            </a:r>
          </a:p>
          <a:p>
            <a:r>
              <a:rPr lang="en-US" dirty="0" smtClean="0"/>
              <a:t>General idea: Based on a “hard“ mathematical problem and a large random number, a key-pair is generated, such that the private key cannot be derived from the public key without solving the underlying mathematical problem. Every principal owns a unique pair of keys.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Encryption using Public Key Cryptography</a:t>
            </a:r>
            <a:endParaRPr lang="en-US" dirty="0"/>
          </a:p>
        </p:txBody>
      </p:sp>
      <p:grpSp>
        <p:nvGrpSpPr>
          <p:cNvPr id="326" name="Gruppieren 325"/>
          <p:cNvGrpSpPr/>
          <p:nvPr/>
        </p:nvGrpSpPr>
        <p:grpSpPr>
          <a:xfrm>
            <a:off x="1143000" y="2571750"/>
            <a:ext cx="1735138" cy="858838"/>
            <a:chOff x="1143000" y="2571750"/>
            <a:chExt cx="1735138" cy="858838"/>
          </a:xfrm>
        </p:grpSpPr>
        <p:sp>
          <p:nvSpPr>
            <p:cNvPr id="10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1143000" y="2571750"/>
              <a:ext cx="1735138" cy="858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1143000" y="2571750"/>
              <a:ext cx="1735138" cy="85725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1154113" y="2586038"/>
              <a:ext cx="1709738" cy="820738"/>
            </a:xfrm>
            <a:custGeom>
              <a:avLst/>
              <a:gdLst/>
              <a:ahLst/>
              <a:cxnLst>
                <a:cxn ang="0">
                  <a:pos x="258" y="1"/>
                </a:cxn>
                <a:cxn ang="0">
                  <a:pos x="292" y="6"/>
                </a:cxn>
                <a:cxn ang="0">
                  <a:pos x="325" y="16"/>
                </a:cxn>
                <a:cxn ang="0">
                  <a:pos x="359" y="33"/>
                </a:cxn>
                <a:cxn ang="0">
                  <a:pos x="390" y="55"/>
                </a:cxn>
                <a:cxn ang="0">
                  <a:pos x="417" y="82"/>
                </a:cxn>
                <a:cxn ang="0">
                  <a:pos x="440" y="113"/>
                </a:cxn>
                <a:cxn ang="0">
                  <a:pos x="458" y="147"/>
                </a:cxn>
                <a:cxn ang="0">
                  <a:pos x="514" y="102"/>
                </a:cxn>
                <a:cxn ang="0">
                  <a:pos x="524" y="101"/>
                </a:cxn>
                <a:cxn ang="0">
                  <a:pos x="534" y="104"/>
                </a:cxn>
                <a:cxn ang="0">
                  <a:pos x="542" y="111"/>
                </a:cxn>
                <a:cxn ang="0">
                  <a:pos x="545" y="121"/>
                </a:cxn>
                <a:cxn ang="0">
                  <a:pos x="1000" y="167"/>
                </a:cxn>
                <a:cxn ang="0">
                  <a:pos x="1030" y="182"/>
                </a:cxn>
                <a:cxn ang="0">
                  <a:pos x="1052" y="197"/>
                </a:cxn>
                <a:cxn ang="0">
                  <a:pos x="1068" y="213"/>
                </a:cxn>
                <a:cxn ang="0">
                  <a:pos x="1077" y="233"/>
                </a:cxn>
                <a:cxn ang="0">
                  <a:pos x="981" y="323"/>
                </a:cxn>
                <a:cxn ang="0">
                  <a:pos x="886" y="290"/>
                </a:cxn>
                <a:cxn ang="0">
                  <a:pos x="786" y="348"/>
                </a:cxn>
                <a:cxn ang="0">
                  <a:pos x="668" y="357"/>
                </a:cxn>
                <a:cxn ang="0">
                  <a:pos x="551" y="311"/>
                </a:cxn>
                <a:cxn ang="0">
                  <a:pos x="552" y="382"/>
                </a:cxn>
                <a:cxn ang="0">
                  <a:pos x="549" y="392"/>
                </a:cxn>
                <a:cxn ang="0">
                  <a:pos x="543" y="398"/>
                </a:cxn>
                <a:cxn ang="0">
                  <a:pos x="535" y="400"/>
                </a:cxn>
                <a:cxn ang="0">
                  <a:pos x="524" y="396"/>
                </a:cxn>
                <a:cxn ang="0">
                  <a:pos x="455" y="379"/>
                </a:cxn>
                <a:cxn ang="0">
                  <a:pos x="434" y="413"/>
                </a:cxn>
                <a:cxn ang="0">
                  <a:pos x="409" y="444"/>
                </a:cxn>
                <a:cxn ang="0">
                  <a:pos x="379" y="471"/>
                </a:cxn>
                <a:cxn ang="0">
                  <a:pos x="346" y="492"/>
                </a:cxn>
                <a:cxn ang="0">
                  <a:pos x="310" y="507"/>
                </a:cxn>
                <a:cxn ang="0">
                  <a:pos x="272" y="515"/>
                </a:cxn>
                <a:cxn ang="0">
                  <a:pos x="233" y="517"/>
                </a:cxn>
                <a:cxn ang="0">
                  <a:pos x="195" y="512"/>
                </a:cxn>
                <a:cxn ang="0">
                  <a:pos x="158" y="501"/>
                </a:cxn>
                <a:cxn ang="0">
                  <a:pos x="123" y="484"/>
                </a:cxn>
                <a:cxn ang="0">
                  <a:pos x="91" y="462"/>
                </a:cxn>
                <a:cxn ang="0">
                  <a:pos x="63" y="435"/>
                </a:cxn>
                <a:cxn ang="0">
                  <a:pos x="39" y="403"/>
                </a:cxn>
                <a:cxn ang="0">
                  <a:pos x="21" y="368"/>
                </a:cxn>
                <a:cxn ang="0">
                  <a:pos x="9" y="330"/>
                </a:cxn>
                <a:cxn ang="0">
                  <a:pos x="1" y="291"/>
                </a:cxn>
                <a:cxn ang="0">
                  <a:pos x="0" y="252"/>
                </a:cxn>
                <a:cxn ang="0">
                  <a:pos x="3" y="212"/>
                </a:cxn>
                <a:cxn ang="0">
                  <a:pos x="13" y="174"/>
                </a:cxn>
                <a:cxn ang="0">
                  <a:pos x="27" y="138"/>
                </a:cxn>
                <a:cxn ang="0">
                  <a:pos x="47" y="104"/>
                </a:cxn>
                <a:cxn ang="0">
                  <a:pos x="72" y="74"/>
                </a:cxn>
                <a:cxn ang="0">
                  <a:pos x="101" y="48"/>
                </a:cxn>
                <a:cxn ang="0">
                  <a:pos x="133" y="28"/>
                </a:cxn>
                <a:cxn ang="0">
                  <a:pos x="167" y="13"/>
                </a:cxn>
                <a:cxn ang="0">
                  <a:pos x="204" y="4"/>
                </a:cxn>
                <a:cxn ang="0">
                  <a:pos x="241" y="0"/>
                </a:cxn>
              </a:cxnLst>
              <a:rect l="0" t="0" r="r" b="b"/>
              <a:pathLst>
                <a:path w="1077" h="517">
                  <a:moveTo>
                    <a:pt x="241" y="0"/>
                  </a:moveTo>
                  <a:lnTo>
                    <a:pt x="258" y="1"/>
                  </a:lnTo>
                  <a:lnTo>
                    <a:pt x="275" y="3"/>
                  </a:lnTo>
                  <a:lnTo>
                    <a:pt x="292" y="6"/>
                  </a:lnTo>
                  <a:lnTo>
                    <a:pt x="309" y="10"/>
                  </a:lnTo>
                  <a:lnTo>
                    <a:pt x="325" y="16"/>
                  </a:lnTo>
                  <a:lnTo>
                    <a:pt x="342" y="24"/>
                  </a:lnTo>
                  <a:lnTo>
                    <a:pt x="359" y="33"/>
                  </a:lnTo>
                  <a:lnTo>
                    <a:pt x="375" y="44"/>
                  </a:lnTo>
                  <a:lnTo>
                    <a:pt x="390" y="55"/>
                  </a:lnTo>
                  <a:lnTo>
                    <a:pt x="404" y="68"/>
                  </a:lnTo>
                  <a:lnTo>
                    <a:pt x="417" y="82"/>
                  </a:lnTo>
                  <a:lnTo>
                    <a:pt x="429" y="97"/>
                  </a:lnTo>
                  <a:lnTo>
                    <a:pt x="440" y="113"/>
                  </a:lnTo>
                  <a:lnTo>
                    <a:pt x="450" y="129"/>
                  </a:lnTo>
                  <a:lnTo>
                    <a:pt x="458" y="147"/>
                  </a:lnTo>
                  <a:lnTo>
                    <a:pt x="509" y="105"/>
                  </a:lnTo>
                  <a:lnTo>
                    <a:pt x="514" y="102"/>
                  </a:lnTo>
                  <a:lnTo>
                    <a:pt x="519" y="101"/>
                  </a:lnTo>
                  <a:lnTo>
                    <a:pt x="524" y="101"/>
                  </a:lnTo>
                  <a:lnTo>
                    <a:pt x="530" y="102"/>
                  </a:lnTo>
                  <a:lnTo>
                    <a:pt x="534" y="104"/>
                  </a:lnTo>
                  <a:lnTo>
                    <a:pt x="539" y="107"/>
                  </a:lnTo>
                  <a:lnTo>
                    <a:pt x="542" y="111"/>
                  </a:lnTo>
                  <a:lnTo>
                    <a:pt x="544" y="115"/>
                  </a:lnTo>
                  <a:lnTo>
                    <a:pt x="545" y="121"/>
                  </a:lnTo>
                  <a:lnTo>
                    <a:pt x="548" y="171"/>
                  </a:lnTo>
                  <a:lnTo>
                    <a:pt x="1000" y="167"/>
                  </a:lnTo>
                  <a:lnTo>
                    <a:pt x="1016" y="175"/>
                  </a:lnTo>
                  <a:lnTo>
                    <a:pt x="1030" y="182"/>
                  </a:lnTo>
                  <a:lnTo>
                    <a:pt x="1042" y="189"/>
                  </a:lnTo>
                  <a:lnTo>
                    <a:pt x="1052" y="197"/>
                  </a:lnTo>
                  <a:lnTo>
                    <a:pt x="1061" y="205"/>
                  </a:lnTo>
                  <a:lnTo>
                    <a:pt x="1068" y="213"/>
                  </a:lnTo>
                  <a:lnTo>
                    <a:pt x="1073" y="223"/>
                  </a:lnTo>
                  <a:lnTo>
                    <a:pt x="1077" y="233"/>
                  </a:lnTo>
                  <a:lnTo>
                    <a:pt x="1027" y="279"/>
                  </a:lnTo>
                  <a:lnTo>
                    <a:pt x="981" y="323"/>
                  </a:lnTo>
                  <a:lnTo>
                    <a:pt x="928" y="326"/>
                  </a:lnTo>
                  <a:lnTo>
                    <a:pt x="886" y="290"/>
                  </a:lnTo>
                  <a:lnTo>
                    <a:pt x="828" y="348"/>
                  </a:lnTo>
                  <a:lnTo>
                    <a:pt x="786" y="348"/>
                  </a:lnTo>
                  <a:lnTo>
                    <a:pt x="730" y="294"/>
                  </a:lnTo>
                  <a:lnTo>
                    <a:pt x="668" y="357"/>
                  </a:lnTo>
                  <a:lnTo>
                    <a:pt x="621" y="312"/>
                  </a:lnTo>
                  <a:lnTo>
                    <a:pt x="551" y="311"/>
                  </a:lnTo>
                  <a:lnTo>
                    <a:pt x="552" y="377"/>
                  </a:lnTo>
                  <a:lnTo>
                    <a:pt x="552" y="382"/>
                  </a:lnTo>
                  <a:lnTo>
                    <a:pt x="551" y="387"/>
                  </a:lnTo>
                  <a:lnTo>
                    <a:pt x="549" y="392"/>
                  </a:lnTo>
                  <a:lnTo>
                    <a:pt x="546" y="395"/>
                  </a:lnTo>
                  <a:lnTo>
                    <a:pt x="543" y="398"/>
                  </a:lnTo>
                  <a:lnTo>
                    <a:pt x="539" y="400"/>
                  </a:lnTo>
                  <a:lnTo>
                    <a:pt x="535" y="400"/>
                  </a:lnTo>
                  <a:lnTo>
                    <a:pt x="530" y="399"/>
                  </a:lnTo>
                  <a:lnTo>
                    <a:pt x="524" y="396"/>
                  </a:lnTo>
                  <a:lnTo>
                    <a:pt x="463" y="361"/>
                  </a:lnTo>
                  <a:lnTo>
                    <a:pt x="455" y="379"/>
                  </a:lnTo>
                  <a:lnTo>
                    <a:pt x="445" y="397"/>
                  </a:lnTo>
                  <a:lnTo>
                    <a:pt x="434" y="413"/>
                  </a:lnTo>
                  <a:lnTo>
                    <a:pt x="422" y="429"/>
                  </a:lnTo>
                  <a:lnTo>
                    <a:pt x="409" y="444"/>
                  </a:lnTo>
                  <a:lnTo>
                    <a:pt x="395" y="458"/>
                  </a:lnTo>
                  <a:lnTo>
                    <a:pt x="379" y="471"/>
                  </a:lnTo>
                  <a:lnTo>
                    <a:pt x="363" y="482"/>
                  </a:lnTo>
                  <a:lnTo>
                    <a:pt x="346" y="492"/>
                  </a:lnTo>
                  <a:lnTo>
                    <a:pt x="329" y="500"/>
                  </a:lnTo>
                  <a:lnTo>
                    <a:pt x="310" y="507"/>
                  </a:lnTo>
                  <a:lnTo>
                    <a:pt x="291" y="512"/>
                  </a:lnTo>
                  <a:lnTo>
                    <a:pt x="272" y="515"/>
                  </a:lnTo>
                  <a:lnTo>
                    <a:pt x="252" y="517"/>
                  </a:lnTo>
                  <a:lnTo>
                    <a:pt x="233" y="517"/>
                  </a:lnTo>
                  <a:lnTo>
                    <a:pt x="214" y="516"/>
                  </a:lnTo>
                  <a:lnTo>
                    <a:pt x="195" y="512"/>
                  </a:lnTo>
                  <a:lnTo>
                    <a:pt x="176" y="508"/>
                  </a:lnTo>
                  <a:lnTo>
                    <a:pt x="158" y="501"/>
                  </a:lnTo>
                  <a:lnTo>
                    <a:pt x="140" y="493"/>
                  </a:lnTo>
                  <a:lnTo>
                    <a:pt x="123" y="484"/>
                  </a:lnTo>
                  <a:lnTo>
                    <a:pt x="106" y="474"/>
                  </a:lnTo>
                  <a:lnTo>
                    <a:pt x="91" y="462"/>
                  </a:lnTo>
                  <a:lnTo>
                    <a:pt x="76" y="449"/>
                  </a:lnTo>
                  <a:lnTo>
                    <a:pt x="63" y="435"/>
                  </a:lnTo>
                  <a:lnTo>
                    <a:pt x="50" y="419"/>
                  </a:lnTo>
                  <a:lnTo>
                    <a:pt x="39" y="403"/>
                  </a:lnTo>
                  <a:lnTo>
                    <a:pt x="30" y="385"/>
                  </a:lnTo>
                  <a:lnTo>
                    <a:pt x="21" y="368"/>
                  </a:lnTo>
                  <a:lnTo>
                    <a:pt x="14" y="349"/>
                  </a:lnTo>
                  <a:lnTo>
                    <a:pt x="9" y="330"/>
                  </a:lnTo>
                  <a:lnTo>
                    <a:pt x="4" y="311"/>
                  </a:lnTo>
                  <a:lnTo>
                    <a:pt x="1" y="291"/>
                  </a:lnTo>
                  <a:lnTo>
                    <a:pt x="0" y="272"/>
                  </a:lnTo>
                  <a:lnTo>
                    <a:pt x="0" y="252"/>
                  </a:lnTo>
                  <a:lnTo>
                    <a:pt x="1" y="232"/>
                  </a:lnTo>
                  <a:lnTo>
                    <a:pt x="3" y="212"/>
                  </a:lnTo>
                  <a:lnTo>
                    <a:pt x="7" y="193"/>
                  </a:lnTo>
                  <a:lnTo>
                    <a:pt x="13" y="174"/>
                  </a:lnTo>
                  <a:lnTo>
                    <a:pt x="19" y="155"/>
                  </a:lnTo>
                  <a:lnTo>
                    <a:pt x="27" y="138"/>
                  </a:lnTo>
                  <a:lnTo>
                    <a:pt x="36" y="121"/>
                  </a:lnTo>
                  <a:lnTo>
                    <a:pt x="47" y="104"/>
                  </a:lnTo>
                  <a:lnTo>
                    <a:pt x="59" y="89"/>
                  </a:lnTo>
                  <a:lnTo>
                    <a:pt x="72" y="74"/>
                  </a:lnTo>
                  <a:lnTo>
                    <a:pt x="86" y="61"/>
                  </a:lnTo>
                  <a:lnTo>
                    <a:pt x="101" y="48"/>
                  </a:lnTo>
                  <a:lnTo>
                    <a:pt x="116" y="38"/>
                  </a:lnTo>
                  <a:lnTo>
                    <a:pt x="133" y="28"/>
                  </a:lnTo>
                  <a:lnTo>
                    <a:pt x="150" y="20"/>
                  </a:lnTo>
                  <a:lnTo>
                    <a:pt x="167" y="13"/>
                  </a:lnTo>
                  <a:lnTo>
                    <a:pt x="186" y="8"/>
                  </a:lnTo>
                  <a:lnTo>
                    <a:pt x="204" y="4"/>
                  </a:lnTo>
                  <a:lnTo>
                    <a:pt x="222" y="1"/>
                  </a:lnTo>
                  <a:lnTo>
                    <a:pt x="241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Line 7"/>
            <p:cNvSpPr>
              <a:spLocks noChangeShapeType="1"/>
            </p:cNvSpPr>
            <p:nvPr/>
          </p:nvSpPr>
          <p:spPr bwMode="auto">
            <a:xfrm flipH="1">
              <a:off x="1506538" y="2586038"/>
              <a:ext cx="30163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Line 8"/>
            <p:cNvSpPr>
              <a:spLocks noChangeShapeType="1"/>
            </p:cNvSpPr>
            <p:nvPr/>
          </p:nvSpPr>
          <p:spPr bwMode="auto">
            <a:xfrm flipH="1">
              <a:off x="1477963" y="2587625"/>
              <a:ext cx="28575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Line 9"/>
            <p:cNvSpPr>
              <a:spLocks noChangeShapeType="1"/>
            </p:cNvSpPr>
            <p:nvPr/>
          </p:nvSpPr>
          <p:spPr bwMode="auto">
            <a:xfrm flipH="1">
              <a:off x="1449388" y="2592388"/>
              <a:ext cx="28575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Line 10"/>
            <p:cNvSpPr>
              <a:spLocks noChangeShapeType="1"/>
            </p:cNvSpPr>
            <p:nvPr/>
          </p:nvSpPr>
          <p:spPr bwMode="auto">
            <a:xfrm flipH="1">
              <a:off x="1419225" y="2598738"/>
              <a:ext cx="30163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Line 11"/>
            <p:cNvSpPr>
              <a:spLocks noChangeShapeType="1"/>
            </p:cNvSpPr>
            <p:nvPr/>
          </p:nvSpPr>
          <p:spPr bwMode="auto">
            <a:xfrm flipH="1">
              <a:off x="1392238" y="2606675"/>
              <a:ext cx="26988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Line 12"/>
            <p:cNvSpPr>
              <a:spLocks noChangeShapeType="1"/>
            </p:cNvSpPr>
            <p:nvPr/>
          </p:nvSpPr>
          <p:spPr bwMode="auto">
            <a:xfrm flipH="1">
              <a:off x="1365250" y="2617788"/>
              <a:ext cx="269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Line 13"/>
            <p:cNvSpPr>
              <a:spLocks noChangeShapeType="1"/>
            </p:cNvSpPr>
            <p:nvPr/>
          </p:nvSpPr>
          <p:spPr bwMode="auto">
            <a:xfrm flipH="1">
              <a:off x="1338263" y="2630488"/>
              <a:ext cx="269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Line 14"/>
            <p:cNvSpPr>
              <a:spLocks noChangeShapeType="1"/>
            </p:cNvSpPr>
            <p:nvPr/>
          </p:nvSpPr>
          <p:spPr bwMode="auto">
            <a:xfrm flipH="1">
              <a:off x="1314450" y="2646363"/>
              <a:ext cx="23813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Line 15"/>
            <p:cNvSpPr>
              <a:spLocks noChangeShapeType="1"/>
            </p:cNvSpPr>
            <p:nvPr/>
          </p:nvSpPr>
          <p:spPr bwMode="auto">
            <a:xfrm flipH="1">
              <a:off x="1290638" y="2662238"/>
              <a:ext cx="23813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Line 16"/>
            <p:cNvSpPr>
              <a:spLocks noChangeShapeType="1"/>
            </p:cNvSpPr>
            <p:nvPr/>
          </p:nvSpPr>
          <p:spPr bwMode="auto">
            <a:xfrm flipH="1">
              <a:off x="1268413" y="2682875"/>
              <a:ext cx="22225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Line 17"/>
            <p:cNvSpPr>
              <a:spLocks noChangeShapeType="1"/>
            </p:cNvSpPr>
            <p:nvPr/>
          </p:nvSpPr>
          <p:spPr bwMode="auto">
            <a:xfrm flipH="1">
              <a:off x="1247775" y="2703513"/>
              <a:ext cx="20638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Line 18"/>
            <p:cNvSpPr>
              <a:spLocks noChangeShapeType="1"/>
            </p:cNvSpPr>
            <p:nvPr/>
          </p:nvSpPr>
          <p:spPr bwMode="auto">
            <a:xfrm flipH="1">
              <a:off x="1228725" y="2727325"/>
              <a:ext cx="19050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Line 19"/>
            <p:cNvSpPr>
              <a:spLocks noChangeShapeType="1"/>
            </p:cNvSpPr>
            <p:nvPr/>
          </p:nvSpPr>
          <p:spPr bwMode="auto">
            <a:xfrm flipH="1">
              <a:off x="1211263" y="2751138"/>
              <a:ext cx="17463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Line 20"/>
            <p:cNvSpPr>
              <a:spLocks noChangeShapeType="1"/>
            </p:cNvSpPr>
            <p:nvPr/>
          </p:nvSpPr>
          <p:spPr bwMode="auto">
            <a:xfrm flipH="1">
              <a:off x="1196975" y="2778125"/>
              <a:ext cx="14288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Line 21"/>
            <p:cNvSpPr>
              <a:spLocks noChangeShapeType="1"/>
            </p:cNvSpPr>
            <p:nvPr/>
          </p:nvSpPr>
          <p:spPr bwMode="auto">
            <a:xfrm flipH="1">
              <a:off x="1184275" y="2805113"/>
              <a:ext cx="12700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Line 22"/>
            <p:cNvSpPr>
              <a:spLocks noChangeShapeType="1"/>
            </p:cNvSpPr>
            <p:nvPr/>
          </p:nvSpPr>
          <p:spPr bwMode="auto">
            <a:xfrm flipH="1">
              <a:off x="1174750" y="2832100"/>
              <a:ext cx="9525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7" name="Line 23"/>
            <p:cNvSpPr>
              <a:spLocks noChangeShapeType="1"/>
            </p:cNvSpPr>
            <p:nvPr/>
          </p:nvSpPr>
          <p:spPr bwMode="auto">
            <a:xfrm flipH="1">
              <a:off x="1165225" y="2862263"/>
              <a:ext cx="9525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" name="Line 24"/>
            <p:cNvSpPr>
              <a:spLocks noChangeShapeType="1"/>
            </p:cNvSpPr>
            <p:nvPr/>
          </p:nvSpPr>
          <p:spPr bwMode="auto">
            <a:xfrm flipH="1">
              <a:off x="1158875" y="2892425"/>
              <a:ext cx="6350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Line 25"/>
            <p:cNvSpPr>
              <a:spLocks noChangeShapeType="1"/>
            </p:cNvSpPr>
            <p:nvPr/>
          </p:nvSpPr>
          <p:spPr bwMode="auto">
            <a:xfrm flipH="1">
              <a:off x="1155700" y="2922588"/>
              <a:ext cx="3175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Line 26"/>
            <p:cNvSpPr>
              <a:spLocks noChangeShapeType="1"/>
            </p:cNvSpPr>
            <p:nvPr/>
          </p:nvSpPr>
          <p:spPr bwMode="auto">
            <a:xfrm flipH="1">
              <a:off x="1154113" y="2954338"/>
              <a:ext cx="1588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Line 27"/>
            <p:cNvSpPr>
              <a:spLocks noChangeShapeType="1"/>
            </p:cNvSpPr>
            <p:nvPr/>
          </p:nvSpPr>
          <p:spPr bwMode="auto">
            <a:xfrm>
              <a:off x="1154113" y="2986088"/>
              <a:ext cx="1588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Line 28"/>
            <p:cNvSpPr>
              <a:spLocks noChangeShapeType="1"/>
            </p:cNvSpPr>
            <p:nvPr/>
          </p:nvSpPr>
          <p:spPr bwMode="auto">
            <a:xfrm>
              <a:off x="1154113" y="3017838"/>
              <a:ext cx="1588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Line 29"/>
            <p:cNvSpPr>
              <a:spLocks noChangeShapeType="1"/>
            </p:cNvSpPr>
            <p:nvPr/>
          </p:nvSpPr>
          <p:spPr bwMode="auto">
            <a:xfrm>
              <a:off x="1155700" y="3048000"/>
              <a:ext cx="4763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Line 30"/>
            <p:cNvSpPr>
              <a:spLocks noChangeShapeType="1"/>
            </p:cNvSpPr>
            <p:nvPr/>
          </p:nvSpPr>
          <p:spPr bwMode="auto">
            <a:xfrm>
              <a:off x="1160463" y="3079750"/>
              <a:ext cx="7938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Line 31"/>
            <p:cNvSpPr>
              <a:spLocks noChangeShapeType="1"/>
            </p:cNvSpPr>
            <p:nvPr/>
          </p:nvSpPr>
          <p:spPr bwMode="auto">
            <a:xfrm>
              <a:off x="1168400" y="3109913"/>
              <a:ext cx="7938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" name="Line 32"/>
            <p:cNvSpPr>
              <a:spLocks noChangeShapeType="1"/>
            </p:cNvSpPr>
            <p:nvPr/>
          </p:nvSpPr>
          <p:spPr bwMode="auto">
            <a:xfrm>
              <a:off x="1176338" y="3140075"/>
              <a:ext cx="11113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Line 33"/>
            <p:cNvSpPr>
              <a:spLocks noChangeShapeType="1"/>
            </p:cNvSpPr>
            <p:nvPr/>
          </p:nvSpPr>
          <p:spPr bwMode="auto">
            <a:xfrm>
              <a:off x="1187450" y="3170238"/>
              <a:ext cx="14288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Line 34"/>
            <p:cNvSpPr>
              <a:spLocks noChangeShapeType="1"/>
            </p:cNvSpPr>
            <p:nvPr/>
          </p:nvSpPr>
          <p:spPr bwMode="auto">
            <a:xfrm>
              <a:off x="1201738" y="3197225"/>
              <a:ext cx="14288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9" name="Line 35"/>
            <p:cNvSpPr>
              <a:spLocks noChangeShapeType="1"/>
            </p:cNvSpPr>
            <p:nvPr/>
          </p:nvSpPr>
          <p:spPr bwMode="auto">
            <a:xfrm>
              <a:off x="1216025" y="3225800"/>
              <a:ext cx="17463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0" name="Line 36"/>
            <p:cNvSpPr>
              <a:spLocks noChangeShapeType="1"/>
            </p:cNvSpPr>
            <p:nvPr/>
          </p:nvSpPr>
          <p:spPr bwMode="auto">
            <a:xfrm>
              <a:off x="1233488" y="3251200"/>
              <a:ext cx="20638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Line 37"/>
            <p:cNvSpPr>
              <a:spLocks noChangeShapeType="1"/>
            </p:cNvSpPr>
            <p:nvPr/>
          </p:nvSpPr>
          <p:spPr bwMode="auto">
            <a:xfrm>
              <a:off x="1254125" y="3276600"/>
              <a:ext cx="20638" cy="222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Line 38"/>
            <p:cNvSpPr>
              <a:spLocks noChangeShapeType="1"/>
            </p:cNvSpPr>
            <p:nvPr/>
          </p:nvSpPr>
          <p:spPr bwMode="auto">
            <a:xfrm>
              <a:off x="1274763" y="3298825"/>
              <a:ext cx="23813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3" name="Line 39"/>
            <p:cNvSpPr>
              <a:spLocks noChangeShapeType="1"/>
            </p:cNvSpPr>
            <p:nvPr/>
          </p:nvSpPr>
          <p:spPr bwMode="auto">
            <a:xfrm>
              <a:off x="1298575" y="3319463"/>
              <a:ext cx="23813" cy="190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4" name="Line 40"/>
            <p:cNvSpPr>
              <a:spLocks noChangeShapeType="1"/>
            </p:cNvSpPr>
            <p:nvPr/>
          </p:nvSpPr>
          <p:spPr bwMode="auto">
            <a:xfrm>
              <a:off x="1322388" y="3338513"/>
              <a:ext cx="269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Line 41"/>
            <p:cNvSpPr>
              <a:spLocks noChangeShapeType="1"/>
            </p:cNvSpPr>
            <p:nvPr/>
          </p:nvSpPr>
          <p:spPr bwMode="auto">
            <a:xfrm>
              <a:off x="1349375" y="3354388"/>
              <a:ext cx="269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Line 42"/>
            <p:cNvSpPr>
              <a:spLocks noChangeShapeType="1"/>
            </p:cNvSpPr>
            <p:nvPr/>
          </p:nvSpPr>
          <p:spPr bwMode="auto">
            <a:xfrm>
              <a:off x="1376363" y="3368675"/>
              <a:ext cx="28575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7" name="Line 43"/>
            <p:cNvSpPr>
              <a:spLocks noChangeShapeType="1"/>
            </p:cNvSpPr>
            <p:nvPr/>
          </p:nvSpPr>
          <p:spPr bwMode="auto">
            <a:xfrm>
              <a:off x="1404938" y="3381375"/>
              <a:ext cx="2857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8" name="Line 44"/>
            <p:cNvSpPr>
              <a:spLocks noChangeShapeType="1"/>
            </p:cNvSpPr>
            <p:nvPr/>
          </p:nvSpPr>
          <p:spPr bwMode="auto">
            <a:xfrm>
              <a:off x="1433513" y="3392488"/>
              <a:ext cx="30163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Line 45"/>
            <p:cNvSpPr>
              <a:spLocks noChangeShapeType="1"/>
            </p:cNvSpPr>
            <p:nvPr/>
          </p:nvSpPr>
          <p:spPr bwMode="auto">
            <a:xfrm>
              <a:off x="1463675" y="3398838"/>
              <a:ext cx="30163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0" name="Line 46"/>
            <p:cNvSpPr>
              <a:spLocks noChangeShapeType="1"/>
            </p:cNvSpPr>
            <p:nvPr/>
          </p:nvSpPr>
          <p:spPr bwMode="auto">
            <a:xfrm>
              <a:off x="1493838" y="3405188"/>
              <a:ext cx="30163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Line 47"/>
            <p:cNvSpPr>
              <a:spLocks noChangeShapeType="1"/>
            </p:cNvSpPr>
            <p:nvPr/>
          </p:nvSpPr>
          <p:spPr bwMode="auto">
            <a:xfrm>
              <a:off x="1524000" y="3406775"/>
              <a:ext cx="30163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2" name="Line 48"/>
            <p:cNvSpPr>
              <a:spLocks noChangeShapeType="1"/>
            </p:cNvSpPr>
            <p:nvPr/>
          </p:nvSpPr>
          <p:spPr bwMode="auto">
            <a:xfrm flipV="1">
              <a:off x="1554163" y="3403600"/>
              <a:ext cx="31750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3" name="Line 49"/>
            <p:cNvSpPr>
              <a:spLocks noChangeShapeType="1"/>
            </p:cNvSpPr>
            <p:nvPr/>
          </p:nvSpPr>
          <p:spPr bwMode="auto">
            <a:xfrm flipV="1">
              <a:off x="1585913" y="3398838"/>
              <a:ext cx="30163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4" name="Line 50"/>
            <p:cNvSpPr>
              <a:spLocks noChangeShapeType="1"/>
            </p:cNvSpPr>
            <p:nvPr/>
          </p:nvSpPr>
          <p:spPr bwMode="auto">
            <a:xfrm flipV="1">
              <a:off x="1616075" y="3390900"/>
              <a:ext cx="30163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" name="Line 51"/>
            <p:cNvSpPr>
              <a:spLocks noChangeShapeType="1"/>
            </p:cNvSpPr>
            <p:nvPr/>
          </p:nvSpPr>
          <p:spPr bwMode="auto">
            <a:xfrm flipV="1">
              <a:off x="1646238" y="3379788"/>
              <a:ext cx="30163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Line 52"/>
            <p:cNvSpPr>
              <a:spLocks noChangeShapeType="1"/>
            </p:cNvSpPr>
            <p:nvPr/>
          </p:nvSpPr>
          <p:spPr bwMode="auto">
            <a:xfrm flipV="1">
              <a:off x="1676400" y="3367088"/>
              <a:ext cx="269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Line 53"/>
            <p:cNvSpPr>
              <a:spLocks noChangeShapeType="1"/>
            </p:cNvSpPr>
            <p:nvPr/>
          </p:nvSpPr>
          <p:spPr bwMode="auto">
            <a:xfrm flipV="1">
              <a:off x="1703388" y="3351213"/>
              <a:ext cx="269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8" name="Line 54"/>
            <p:cNvSpPr>
              <a:spLocks noChangeShapeType="1"/>
            </p:cNvSpPr>
            <p:nvPr/>
          </p:nvSpPr>
          <p:spPr bwMode="auto">
            <a:xfrm flipV="1">
              <a:off x="1730375" y="3333750"/>
              <a:ext cx="25400" cy="174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9" name="Line 55"/>
            <p:cNvSpPr>
              <a:spLocks noChangeShapeType="1"/>
            </p:cNvSpPr>
            <p:nvPr/>
          </p:nvSpPr>
          <p:spPr bwMode="auto">
            <a:xfrm flipV="1">
              <a:off x="1755775" y="3313113"/>
              <a:ext cx="25400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0" name="Line 56"/>
            <p:cNvSpPr>
              <a:spLocks noChangeShapeType="1"/>
            </p:cNvSpPr>
            <p:nvPr/>
          </p:nvSpPr>
          <p:spPr bwMode="auto">
            <a:xfrm flipV="1">
              <a:off x="1781175" y="3290888"/>
              <a:ext cx="22225" cy="222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1" name="Line 57"/>
            <p:cNvSpPr>
              <a:spLocks noChangeShapeType="1"/>
            </p:cNvSpPr>
            <p:nvPr/>
          </p:nvSpPr>
          <p:spPr bwMode="auto">
            <a:xfrm flipV="1">
              <a:off x="1803400" y="3267075"/>
              <a:ext cx="20638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2" name="Line 58"/>
            <p:cNvSpPr>
              <a:spLocks noChangeShapeType="1"/>
            </p:cNvSpPr>
            <p:nvPr/>
          </p:nvSpPr>
          <p:spPr bwMode="auto">
            <a:xfrm flipV="1">
              <a:off x="1824038" y="3241675"/>
              <a:ext cx="19050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3" name="Line 59"/>
            <p:cNvSpPr>
              <a:spLocks noChangeShapeType="1"/>
            </p:cNvSpPr>
            <p:nvPr/>
          </p:nvSpPr>
          <p:spPr bwMode="auto">
            <a:xfrm flipV="1">
              <a:off x="1843088" y="3216275"/>
              <a:ext cx="17463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4" name="Line 60"/>
            <p:cNvSpPr>
              <a:spLocks noChangeShapeType="1"/>
            </p:cNvSpPr>
            <p:nvPr/>
          </p:nvSpPr>
          <p:spPr bwMode="auto">
            <a:xfrm flipV="1">
              <a:off x="1860550" y="3187700"/>
              <a:ext cx="15875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" name="Line 61"/>
            <p:cNvSpPr>
              <a:spLocks noChangeShapeType="1"/>
            </p:cNvSpPr>
            <p:nvPr/>
          </p:nvSpPr>
          <p:spPr bwMode="auto">
            <a:xfrm flipV="1">
              <a:off x="1876425" y="3159125"/>
              <a:ext cx="12700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6" name="Line 62"/>
            <p:cNvSpPr>
              <a:spLocks noChangeShapeType="1"/>
            </p:cNvSpPr>
            <p:nvPr/>
          </p:nvSpPr>
          <p:spPr bwMode="auto">
            <a:xfrm>
              <a:off x="1889125" y="3159125"/>
              <a:ext cx="96838" cy="555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7" name="Line 63"/>
            <p:cNvSpPr>
              <a:spLocks noChangeShapeType="1"/>
            </p:cNvSpPr>
            <p:nvPr/>
          </p:nvSpPr>
          <p:spPr bwMode="auto">
            <a:xfrm>
              <a:off x="1985963" y="3214688"/>
              <a:ext cx="9525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8" name="Line 64"/>
            <p:cNvSpPr>
              <a:spLocks noChangeShapeType="1"/>
            </p:cNvSpPr>
            <p:nvPr/>
          </p:nvSpPr>
          <p:spPr bwMode="auto">
            <a:xfrm>
              <a:off x="1995488" y="3219450"/>
              <a:ext cx="793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9" name="Line 65"/>
            <p:cNvSpPr>
              <a:spLocks noChangeShapeType="1"/>
            </p:cNvSpPr>
            <p:nvPr/>
          </p:nvSpPr>
          <p:spPr bwMode="auto">
            <a:xfrm>
              <a:off x="2003425" y="3221038"/>
              <a:ext cx="6350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0" name="Line 66"/>
            <p:cNvSpPr>
              <a:spLocks noChangeShapeType="1"/>
            </p:cNvSpPr>
            <p:nvPr/>
          </p:nvSpPr>
          <p:spPr bwMode="auto">
            <a:xfrm flipV="1">
              <a:off x="2009775" y="3217863"/>
              <a:ext cx="6350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1" name="Line 67"/>
            <p:cNvSpPr>
              <a:spLocks noChangeShapeType="1"/>
            </p:cNvSpPr>
            <p:nvPr/>
          </p:nvSpPr>
          <p:spPr bwMode="auto">
            <a:xfrm flipV="1">
              <a:off x="2016125" y="3213100"/>
              <a:ext cx="4763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2" name="Line 68"/>
            <p:cNvSpPr>
              <a:spLocks noChangeShapeType="1"/>
            </p:cNvSpPr>
            <p:nvPr/>
          </p:nvSpPr>
          <p:spPr bwMode="auto">
            <a:xfrm flipV="1">
              <a:off x="2020888" y="3208338"/>
              <a:ext cx="4763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3" name="Line 69"/>
            <p:cNvSpPr>
              <a:spLocks noChangeShapeType="1"/>
            </p:cNvSpPr>
            <p:nvPr/>
          </p:nvSpPr>
          <p:spPr bwMode="auto">
            <a:xfrm flipV="1">
              <a:off x="2025650" y="3200400"/>
              <a:ext cx="3175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4" name="Line 70"/>
            <p:cNvSpPr>
              <a:spLocks noChangeShapeType="1"/>
            </p:cNvSpPr>
            <p:nvPr/>
          </p:nvSpPr>
          <p:spPr bwMode="auto">
            <a:xfrm flipV="1">
              <a:off x="2028825" y="3192463"/>
              <a:ext cx="1588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" name="Line 71"/>
            <p:cNvSpPr>
              <a:spLocks noChangeShapeType="1"/>
            </p:cNvSpPr>
            <p:nvPr/>
          </p:nvSpPr>
          <p:spPr bwMode="auto">
            <a:xfrm flipV="1">
              <a:off x="2030413" y="3184525"/>
              <a:ext cx="1588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6" name="Line 72"/>
            <p:cNvSpPr>
              <a:spLocks noChangeShapeType="1"/>
            </p:cNvSpPr>
            <p:nvPr/>
          </p:nvSpPr>
          <p:spPr bwMode="auto">
            <a:xfrm flipH="1" flipV="1">
              <a:off x="2028825" y="3079750"/>
              <a:ext cx="1588" cy="1047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7" name="Line 73"/>
            <p:cNvSpPr>
              <a:spLocks noChangeShapeType="1"/>
            </p:cNvSpPr>
            <p:nvPr/>
          </p:nvSpPr>
          <p:spPr bwMode="auto">
            <a:xfrm>
              <a:off x="2028825" y="3079750"/>
              <a:ext cx="111125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8" name="Line 74"/>
            <p:cNvSpPr>
              <a:spLocks noChangeShapeType="1"/>
            </p:cNvSpPr>
            <p:nvPr/>
          </p:nvSpPr>
          <p:spPr bwMode="auto">
            <a:xfrm>
              <a:off x="2139950" y="3081338"/>
              <a:ext cx="74613" cy="714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9" name="Line 75"/>
            <p:cNvSpPr>
              <a:spLocks noChangeShapeType="1"/>
            </p:cNvSpPr>
            <p:nvPr/>
          </p:nvSpPr>
          <p:spPr bwMode="auto">
            <a:xfrm flipV="1">
              <a:off x="2214563" y="3052763"/>
              <a:ext cx="98425" cy="1000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0" name="Line 76"/>
            <p:cNvSpPr>
              <a:spLocks noChangeShapeType="1"/>
            </p:cNvSpPr>
            <p:nvPr/>
          </p:nvSpPr>
          <p:spPr bwMode="auto">
            <a:xfrm>
              <a:off x="2312988" y="3052763"/>
              <a:ext cx="88900" cy="857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1" name="Line 77"/>
            <p:cNvSpPr>
              <a:spLocks noChangeShapeType="1"/>
            </p:cNvSpPr>
            <p:nvPr/>
          </p:nvSpPr>
          <p:spPr bwMode="auto">
            <a:xfrm>
              <a:off x="2401888" y="3138488"/>
              <a:ext cx="66675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/>
          </p:nvSpPr>
          <p:spPr bwMode="auto">
            <a:xfrm flipV="1">
              <a:off x="2468563" y="3046413"/>
              <a:ext cx="92075" cy="920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/>
          </p:nvSpPr>
          <p:spPr bwMode="auto">
            <a:xfrm>
              <a:off x="2560638" y="3046413"/>
              <a:ext cx="66675" cy="571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4" name="Line 80"/>
            <p:cNvSpPr>
              <a:spLocks noChangeShapeType="1"/>
            </p:cNvSpPr>
            <p:nvPr/>
          </p:nvSpPr>
          <p:spPr bwMode="auto">
            <a:xfrm flipV="1">
              <a:off x="2627313" y="3098800"/>
              <a:ext cx="8413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5" name="Line 81"/>
            <p:cNvSpPr>
              <a:spLocks noChangeShapeType="1"/>
            </p:cNvSpPr>
            <p:nvPr/>
          </p:nvSpPr>
          <p:spPr bwMode="auto">
            <a:xfrm flipV="1">
              <a:off x="2711450" y="3028950"/>
              <a:ext cx="73025" cy="698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6" name="Line 82"/>
            <p:cNvSpPr>
              <a:spLocks noChangeShapeType="1"/>
            </p:cNvSpPr>
            <p:nvPr/>
          </p:nvSpPr>
          <p:spPr bwMode="auto">
            <a:xfrm flipV="1">
              <a:off x="2784475" y="2955925"/>
              <a:ext cx="79375" cy="730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7" name="Line 83"/>
            <p:cNvSpPr>
              <a:spLocks noChangeShapeType="1"/>
            </p:cNvSpPr>
            <p:nvPr/>
          </p:nvSpPr>
          <p:spPr bwMode="auto">
            <a:xfrm flipH="1" flipV="1">
              <a:off x="2857500" y="2940050"/>
              <a:ext cx="6350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8" name="Line 84"/>
            <p:cNvSpPr>
              <a:spLocks noChangeShapeType="1"/>
            </p:cNvSpPr>
            <p:nvPr/>
          </p:nvSpPr>
          <p:spPr bwMode="auto">
            <a:xfrm flipH="1" flipV="1">
              <a:off x="2849563" y="2924175"/>
              <a:ext cx="793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9" name="Line 85"/>
            <p:cNvSpPr>
              <a:spLocks noChangeShapeType="1"/>
            </p:cNvSpPr>
            <p:nvPr/>
          </p:nvSpPr>
          <p:spPr bwMode="auto">
            <a:xfrm flipH="1" flipV="1">
              <a:off x="2838450" y="2911475"/>
              <a:ext cx="11113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0" name="Line 86"/>
            <p:cNvSpPr>
              <a:spLocks noChangeShapeType="1"/>
            </p:cNvSpPr>
            <p:nvPr/>
          </p:nvSpPr>
          <p:spPr bwMode="auto">
            <a:xfrm flipH="1" flipV="1">
              <a:off x="2824163" y="2898775"/>
              <a:ext cx="142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1" name="Line 87"/>
            <p:cNvSpPr>
              <a:spLocks noChangeShapeType="1"/>
            </p:cNvSpPr>
            <p:nvPr/>
          </p:nvSpPr>
          <p:spPr bwMode="auto">
            <a:xfrm flipH="1" flipV="1">
              <a:off x="2808288" y="2886075"/>
              <a:ext cx="15875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2" name="Line 88"/>
            <p:cNvSpPr>
              <a:spLocks noChangeShapeType="1"/>
            </p:cNvSpPr>
            <p:nvPr/>
          </p:nvSpPr>
          <p:spPr bwMode="auto">
            <a:xfrm flipH="1" flipV="1">
              <a:off x="2789238" y="2874963"/>
              <a:ext cx="19050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3" name="Line 89"/>
            <p:cNvSpPr>
              <a:spLocks noChangeShapeType="1"/>
            </p:cNvSpPr>
            <p:nvPr/>
          </p:nvSpPr>
          <p:spPr bwMode="auto">
            <a:xfrm flipH="1" flipV="1">
              <a:off x="2767013" y="2863850"/>
              <a:ext cx="2222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4" name="Line 90"/>
            <p:cNvSpPr>
              <a:spLocks noChangeShapeType="1"/>
            </p:cNvSpPr>
            <p:nvPr/>
          </p:nvSpPr>
          <p:spPr bwMode="auto">
            <a:xfrm flipH="1" flipV="1">
              <a:off x="2741613" y="2851150"/>
              <a:ext cx="2540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5" name="Line 91"/>
            <p:cNvSpPr>
              <a:spLocks noChangeShapeType="1"/>
            </p:cNvSpPr>
            <p:nvPr/>
          </p:nvSpPr>
          <p:spPr bwMode="auto">
            <a:xfrm flipH="1">
              <a:off x="2024063" y="2851150"/>
              <a:ext cx="717550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6" name="Line 92"/>
            <p:cNvSpPr>
              <a:spLocks noChangeShapeType="1"/>
            </p:cNvSpPr>
            <p:nvPr/>
          </p:nvSpPr>
          <p:spPr bwMode="auto">
            <a:xfrm flipH="1" flipV="1">
              <a:off x="2019300" y="2778125"/>
              <a:ext cx="4763" cy="793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7" name="Line 93"/>
            <p:cNvSpPr>
              <a:spLocks noChangeShapeType="1"/>
            </p:cNvSpPr>
            <p:nvPr/>
          </p:nvSpPr>
          <p:spPr bwMode="auto">
            <a:xfrm flipH="1" flipV="1">
              <a:off x="2017713" y="2768600"/>
              <a:ext cx="1588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8" name="Line 94"/>
            <p:cNvSpPr>
              <a:spLocks noChangeShapeType="1"/>
            </p:cNvSpPr>
            <p:nvPr/>
          </p:nvSpPr>
          <p:spPr bwMode="auto">
            <a:xfrm flipH="1" flipV="1">
              <a:off x="2014538" y="2762250"/>
              <a:ext cx="3175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9" name="Line 95"/>
            <p:cNvSpPr>
              <a:spLocks noChangeShapeType="1"/>
            </p:cNvSpPr>
            <p:nvPr/>
          </p:nvSpPr>
          <p:spPr bwMode="auto">
            <a:xfrm flipH="1" flipV="1">
              <a:off x="2009775" y="2755900"/>
              <a:ext cx="4763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0" name="Line 96"/>
            <p:cNvSpPr>
              <a:spLocks noChangeShapeType="1"/>
            </p:cNvSpPr>
            <p:nvPr/>
          </p:nvSpPr>
          <p:spPr bwMode="auto">
            <a:xfrm flipH="1" flipV="1">
              <a:off x="2001838" y="2751138"/>
              <a:ext cx="793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1" name="Line 97"/>
            <p:cNvSpPr>
              <a:spLocks noChangeShapeType="1"/>
            </p:cNvSpPr>
            <p:nvPr/>
          </p:nvSpPr>
          <p:spPr bwMode="auto">
            <a:xfrm flipH="1" flipV="1">
              <a:off x="1995488" y="2747963"/>
              <a:ext cx="6350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2" name="Line 98"/>
            <p:cNvSpPr>
              <a:spLocks noChangeShapeType="1"/>
            </p:cNvSpPr>
            <p:nvPr/>
          </p:nvSpPr>
          <p:spPr bwMode="auto">
            <a:xfrm flipH="1" flipV="1">
              <a:off x="1985963" y="2746375"/>
              <a:ext cx="9525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3" name="Line 99"/>
            <p:cNvSpPr>
              <a:spLocks noChangeShapeType="1"/>
            </p:cNvSpPr>
            <p:nvPr/>
          </p:nvSpPr>
          <p:spPr bwMode="auto">
            <a:xfrm flipH="1">
              <a:off x="1978025" y="2746375"/>
              <a:ext cx="793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4" name="Line 100"/>
            <p:cNvSpPr>
              <a:spLocks noChangeShapeType="1"/>
            </p:cNvSpPr>
            <p:nvPr/>
          </p:nvSpPr>
          <p:spPr bwMode="auto">
            <a:xfrm flipH="1">
              <a:off x="1970088" y="2746375"/>
              <a:ext cx="793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5" name="Line 101"/>
            <p:cNvSpPr>
              <a:spLocks noChangeShapeType="1"/>
            </p:cNvSpPr>
            <p:nvPr/>
          </p:nvSpPr>
          <p:spPr bwMode="auto">
            <a:xfrm flipH="1">
              <a:off x="1962150" y="2747963"/>
              <a:ext cx="793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6" name="Line 102"/>
            <p:cNvSpPr>
              <a:spLocks noChangeShapeType="1"/>
            </p:cNvSpPr>
            <p:nvPr/>
          </p:nvSpPr>
          <p:spPr bwMode="auto">
            <a:xfrm flipH="1">
              <a:off x="1881188" y="2752725"/>
              <a:ext cx="80963" cy="666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" name="Line 103"/>
            <p:cNvSpPr>
              <a:spLocks noChangeShapeType="1"/>
            </p:cNvSpPr>
            <p:nvPr/>
          </p:nvSpPr>
          <p:spPr bwMode="auto">
            <a:xfrm flipH="1" flipV="1">
              <a:off x="1868488" y="2790825"/>
              <a:ext cx="12700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8" name="Line 104"/>
            <p:cNvSpPr>
              <a:spLocks noChangeShapeType="1"/>
            </p:cNvSpPr>
            <p:nvPr/>
          </p:nvSpPr>
          <p:spPr bwMode="auto">
            <a:xfrm flipH="1" flipV="1">
              <a:off x="1852613" y="2765425"/>
              <a:ext cx="15875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9" name="Line 105"/>
            <p:cNvSpPr>
              <a:spLocks noChangeShapeType="1"/>
            </p:cNvSpPr>
            <p:nvPr/>
          </p:nvSpPr>
          <p:spPr bwMode="auto">
            <a:xfrm flipH="1" flipV="1">
              <a:off x="1835150" y="2740025"/>
              <a:ext cx="17463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0" name="Line 106"/>
            <p:cNvSpPr>
              <a:spLocks noChangeShapeType="1"/>
            </p:cNvSpPr>
            <p:nvPr/>
          </p:nvSpPr>
          <p:spPr bwMode="auto">
            <a:xfrm flipH="1" flipV="1">
              <a:off x="1816100" y="2716213"/>
              <a:ext cx="19050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1" name="Line 107"/>
            <p:cNvSpPr>
              <a:spLocks noChangeShapeType="1"/>
            </p:cNvSpPr>
            <p:nvPr/>
          </p:nvSpPr>
          <p:spPr bwMode="auto">
            <a:xfrm flipH="1" flipV="1">
              <a:off x="1795463" y="2693988"/>
              <a:ext cx="20638" cy="222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2" name="Line 108"/>
            <p:cNvSpPr>
              <a:spLocks noChangeShapeType="1"/>
            </p:cNvSpPr>
            <p:nvPr/>
          </p:nvSpPr>
          <p:spPr bwMode="auto">
            <a:xfrm flipH="1" flipV="1">
              <a:off x="1773238" y="2673350"/>
              <a:ext cx="22225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3" name="Line 109"/>
            <p:cNvSpPr>
              <a:spLocks noChangeShapeType="1"/>
            </p:cNvSpPr>
            <p:nvPr/>
          </p:nvSpPr>
          <p:spPr bwMode="auto">
            <a:xfrm flipH="1" flipV="1">
              <a:off x="1749425" y="2655888"/>
              <a:ext cx="23813" cy="174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4" name="Line 110"/>
            <p:cNvSpPr>
              <a:spLocks noChangeShapeType="1"/>
            </p:cNvSpPr>
            <p:nvPr/>
          </p:nvSpPr>
          <p:spPr bwMode="auto">
            <a:xfrm flipH="1" flipV="1">
              <a:off x="1724025" y="2638425"/>
              <a:ext cx="25400" cy="174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5" name="Line 111"/>
            <p:cNvSpPr>
              <a:spLocks noChangeShapeType="1"/>
            </p:cNvSpPr>
            <p:nvPr/>
          </p:nvSpPr>
          <p:spPr bwMode="auto">
            <a:xfrm flipH="1" flipV="1">
              <a:off x="1697038" y="2624138"/>
              <a:ext cx="269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" name="Line 112"/>
            <p:cNvSpPr>
              <a:spLocks noChangeShapeType="1"/>
            </p:cNvSpPr>
            <p:nvPr/>
          </p:nvSpPr>
          <p:spPr bwMode="auto">
            <a:xfrm flipH="1" flipV="1">
              <a:off x="1670050" y="2611438"/>
              <a:ext cx="269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7" name="Line 113"/>
            <p:cNvSpPr>
              <a:spLocks noChangeShapeType="1"/>
            </p:cNvSpPr>
            <p:nvPr/>
          </p:nvSpPr>
          <p:spPr bwMode="auto">
            <a:xfrm flipH="1" flipV="1">
              <a:off x="1644650" y="2601913"/>
              <a:ext cx="25400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8" name="Line 114"/>
            <p:cNvSpPr>
              <a:spLocks noChangeShapeType="1"/>
            </p:cNvSpPr>
            <p:nvPr/>
          </p:nvSpPr>
          <p:spPr bwMode="auto">
            <a:xfrm flipH="1" flipV="1">
              <a:off x="1617663" y="2595563"/>
              <a:ext cx="26988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9" name="Line 115"/>
            <p:cNvSpPr>
              <a:spLocks noChangeShapeType="1"/>
            </p:cNvSpPr>
            <p:nvPr/>
          </p:nvSpPr>
          <p:spPr bwMode="auto">
            <a:xfrm flipH="1" flipV="1">
              <a:off x="1590675" y="2590800"/>
              <a:ext cx="2698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0" name="Line 116"/>
            <p:cNvSpPr>
              <a:spLocks noChangeShapeType="1"/>
            </p:cNvSpPr>
            <p:nvPr/>
          </p:nvSpPr>
          <p:spPr bwMode="auto">
            <a:xfrm flipH="1" flipV="1">
              <a:off x="1563688" y="2587625"/>
              <a:ext cx="269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1" name="Line 117"/>
            <p:cNvSpPr>
              <a:spLocks noChangeShapeType="1"/>
            </p:cNvSpPr>
            <p:nvPr/>
          </p:nvSpPr>
          <p:spPr bwMode="auto">
            <a:xfrm flipH="1" flipV="1">
              <a:off x="1536700" y="2586038"/>
              <a:ext cx="269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276350" y="2895600"/>
              <a:ext cx="174625" cy="17780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65" y="1"/>
                </a:cxn>
                <a:cxn ang="0">
                  <a:pos x="74" y="4"/>
                </a:cxn>
                <a:cxn ang="0">
                  <a:pos x="82" y="8"/>
                </a:cxn>
                <a:cxn ang="0">
                  <a:pos x="90" y="13"/>
                </a:cxn>
                <a:cxn ang="0">
                  <a:pos x="96" y="19"/>
                </a:cxn>
                <a:cxn ang="0">
                  <a:pos x="102" y="27"/>
                </a:cxn>
                <a:cxn ang="0">
                  <a:pos x="106" y="35"/>
                </a:cxn>
                <a:cxn ang="0">
                  <a:pos x="109" y="44"/>
                </a:cxn>
                <a:cxn ang="0">
                  <a:pos x="110" y="53"/>
                </a:cxn>
                <a:cxn ang="0">
                  <a:pos x="110" y="54"/>
                </a:cxn>
                <a:cxn ang="0">
                  <a:pos x="110" y="56"/>
                </a:cxn>
                <a:cxn ang="0">
                  <a:pos x="109" y="66"/>
                </a:cxn>
                <a:cxn ang="0">
                  <a:pos x="107" y="75"/>
                </a:cxn>
                <a:cxn ang="0">
                  <a:pos x="102" y="84"/>
                </a:cxn>
                <a:cxn ang="0">
                  <a:pos x="96" y="93"/>
                </a:cxn>
                <a:cxn ang="0">
                  <a:pos x="89" y="100"/>
                </a:cxn>
                <a:cxn ang="0">
                  <a:pos x="81" y="105"/>
                </a:cxn>
                <a:cxn ang="0">
                  <a:pos x="72" y="109"/>
                </a:cxn>
                <a:cxn ang="0">
                  <a:pos x="62" y="111"/>
                </a:cxn>
                <a:cxn ang="0">
                  <a:pos x="53" y="112"/>
                </a:cxn>
                <a:cxn ang="0">
                  <a:pos x="43" y="110"/>
                </a:cxn>
                <a:cxn ang="0">
                  <a:pos x="34" y="108"/>
                </a:cxn>
                <a:cxn ang="0">
                  <a:pos x="26" y="103"/>
                </a:cxn>
                <a:cxn ang="0">
                  <a:pos x="18" y="98"/>
                </a:cxn>
                <a:cxn ang="0">
                  <a:pos x="12" y="91"/>
                </a:cxn>
                <a:cxn ang="0">
                  <a:pos x="7" y="83"/>
                </a:cxn>
                <a:cxn ang="0">
                  <a:pos x="3" y="75"/>
                </a:cxn>
                <a:cxn ang="0">
                  <a:pos x="1" y="66"/>
                </a:cxn>
                <a:cxn ang="0">
                  <a:pos x="0" y="57"/>
                </a:cxn>
                <a:cxn ang="0">
                  <a:pos x="0" y="48"/>
                </a:cxn>
                <a:cxn ang="0">
                  <a:pos x="2" y="39"/>
                </a:cxn>
                <a:cxn ang="0">
                  <a:pos x="6" y="31"/>
                </a:cxn>
                <a:cxn ang="0">
                  <a:pos x="10" y="23"/>
                </a:cxn>
                <a:cxn ang="0">
                  <a:pos x="16" y="16"/>
                </a:cxn>
                <a:cxn ang="0">
                  <a:pos x="23" y="10"/>
                </a:cxn>
                <a:cxn ang="0">
                  <a:pos x="31" y="6"/>
                </a:cxn>
                <a:cxn ang="0">
                  <a:pos x="39" y="3"/>
                </a:cxn>
                <a:cxn ang="0">
                  <a:pos x="48" y="1"/>
                </a:cxn>
                <a:cxn ang="0">
                  <a:pos x="56" y="0"/>
                </a:cxn>
              </a:cxnLst>
              <a:rect l="0" t="0" r="r" b="b"/>
              <a:pathLst>
                <a:path w="110" h="112">
                  <a:moveTo>
                    <a:pt x="56" y="0"/>
                  </a:moveTo>
                  <a:lnTo>
                    <a:pt x="65" y="1"/>
                  </a:lnTo>
                  <a:lnTo>
                    <a:pt x="74" y="4"/>
                  </a:lnTo>
                  <a:lnTo>
                    <a:pt x="82" y="8"/>
                  </a:lnTo>
                  <a:lnTo>
                    <a:pt x="90" y="13"/>
                  </a:lnTo>
                  <a:lnTo>
                    <a:pt x="96" y="19"/>
                  </a:lnTo>
                  <a:lnTo>
                    <a:pt x="102" y="27"/>
                  </a:lnTo>
                  <a:lnTo>
                    <a:pt x="106" y="35"/>
                  </a:lnTo>
                  <a:lnTo>
                    <a:pt x="109" y="44"/>
                  </a:lnTo>
                  <a:lnTo>
                    <a:pt x="110" y="53"/>
                  </a:lnTo>
                  <a:lnTo>
                    <a:pt x="110" y="54"/>
                  </a:lnTo>
                  <a:lnTo>
                    <a:pt x="110" y="56"/>
                  </a:lnTo>
                  <a:lnTo>
                    <a:pt x="109" y="66"/>
                  </a:lnTo>
                  <a:lnTo>
                    <a:pt x="107" y="75"/>
                  </a:lnTo>
                  <a:lnTo>
                    <a:pt x="102" y="84"/>
                  </a:lnTo>
                  <a:lnTo>
                    <a:pt x="96" y="93"/>
                  </a:lnTo>
                  <a:lnTo>
                    <a:pt x="89" y="100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2" y="111"/>
                  </a:lnTo>
                  <a:lnTo>
                    <a:pt x="53" y="112"/>
                  </a:lnTo>
                  <a:lnTo>
                    <a:pt x="43" y="110"/>
                  </a:lnTo>
                  <a:lnTo>
                    <a:pt x="34" y="108"/>
                  </a:lnTo>
                  <a:lnTo>
                    <a:pt x="26" y="103"/>
                  </a:lnTo>
                  <a:lnTo>
                    <a:pt x="18" y="98"/>
                  </a:lnTo>
                  <a:lnTo>
                    <a:pt x="12" y="91"/>
                  </a:lnTo>
                  <a:lnTo>
                    <a:pt x="7" y="83"/>
                  </a:lnTo>
                  <a:lnTo>
                    <a:pt x="3" y="75"/>
                  </a:lnTo>
                  <a:lnTo>
                    <a:pt x="1" y="66"/>
                  </a:lnTo>
                  <a:lnTo>
                    <a:pt x="0" y="57"/>
                  </a:lnTo>
                  <a:lnTo>
                    <a:pt x="0" y="48"/>
                  </a:lnTo>
                  <a:lnTo>
                    <a:pt x="2" y="39"/>
                  </a:lnTo>
                  <a:lnTo>
                    <a:pt x="6" y="31"/>
                  </a:lnTo>
                  <a:lnTo>
                    <a:pt x="10" y="23"/>
                  </a:lnTo>
                  <a:lnTo>
                    <a:pt x="16" y="16"/>
                  </a:lnTo>
                  <a:lnTo>
                    <a:pt x="23" y="10"/>
                  </a:lnTo>
                  <a:lnTo>
                    <a:pt x="31" y="6"/>
                  </a:lnTo>
                  <a:lnTo>
                    <a:pt x="39" y="3"/>
                  </a:lnTo>
                  <a:lnTo>
                    <a:pt x="48" y="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3" name="Line 119"/>
            <p:cNvSpPr>
              <a:spLocks noChangeShapeType="1"/>
            </p:cNvSpPr>
            <p:nvPr/>
          </p:nvSpPr>
          <p:spPr bwMode="auto">
            <a:xfrm flipH="1">
              <a:off x="1449388" y="2984500"/>
              <a:ext cx="15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4" name="Line 120"/>
            <p:cNvSpPr>
              <a:spLocks noChangeShapeType="1"/>
            </p:cNvSpPr>
            <p:nvPr/>
          </p:nvSpPr>
          <p:spPr bwMode="auto">
            <a:xfrm flipH="1">
              <a:off x="1446213" y="3000375"/>
              <a:ext cx="317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5" name="Line 121"/>
            <p:cNvSpPr>
              <a:spLocks noChangeShapeType="1"/>
            </p:cNvSpPr>
            <p:nvPr/>
          </p:nvSpPr>
          <p:spPr bwMode="auto">
            <a:xfrm flipH="1">
              <a:off x="1438275" y="3014663"/>
              <a:ext cx="793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6" name="Line 122"/>
            <p:cNvSpPr>
              <a:spLocks noChangeShapeType="1"/>
            </p:cNvSpPr>
            <p:nvPr/>
          </p:nvSpPr>
          <p:spPr bwMode="auto">
            <a:xfrm flipH="1">
              <a:off x="1428750" y="3028950"/>
              <a:ext cx="952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7" name="Line 123"/>
            <p:cNvSpPr>
              <a:spLocks noChangeShapeType="1"/>
            </p:cNvSpPr>
            <p:nvPr/>
          </p:nvSpPr>
          <p:spPr bwMode="auto">
            <a:xfrm flipH="1">
              <a:off x="1417638" y="3043238"/>
              <a:ext cx="11113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8" name="Line 124"/>
            <p:cNvSpPr>
              <a:spLocks noChangeShapeType="1"/>
            </p:cNvSpPr>
            <p:nvPr/>
          </p:nvSpPr>
          <p:spPr bwMode="auto">
            <a:xfrm flipH="1">
              <a:off x="1404938" y="3054350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9" name="Line 125"/>
            <p:cNvSpPr>
              <a:spLocks noChangeShapeType="1"/>
            </p:cNvSpPr>
            <p:nvPr/>
          </p:nvSpPr>
          <p:spPr bwMode="auto">
            <a:xfrm flipH="1">
              <a:off x="1390650" y="3062288"/>
              <a:ext cx="14288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0" name="Line 126"/>
            <p:cNvSpPr>
              <a:spLocks noChangeShapeType="1"/>
            </p:cNvSpPr>
            <p:nvPr/>
          </p:nvSpPr>
          <p:spPr bwMode="auto">
            <a:xfrm flipH="1">
              <a:off x="1374775" y="3068638"/>
              <a:ext cx="15875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1" name="Line 127"/>
            <p:cNvSpPr>
              <a:spLocks noChangeShapeType="1"/>
            </p:cNvSpPr>
            <p:nvPr/>
          </p:nvSpPr>
          <p:spPr bwMode="auto">
            <a:xfrm flipH="1">
              <a:off x="1360488" y="3071813"/>
              <a:ext cx="142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2" name="Line 128"/>
            <p:cNvSpPr>
              <a:spLocks noChangeShapeType="1"/>
            </p:cNvSpPr>
            <p:nvPr/>
          </p:nvSpPr>
          <p:spPr bwMode="auto">
            <a:xfrm flipH="1" flipV="1">
              <a:off x="1344613" y="3070225"/>
              <a:ext cx="15875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3" name="Line 129"/>
            <p:cNvSpPr>
              <a:spLocks noChangeShapeType="1"/>
            </p:cNvSpPr>
            <p:nvPr/>
          </p:nvSpPr>
          <p:spPr bwMode="auto">
            <a:xfrm flipH="1" flipV="1">
              <a:off x="1330325" y="3067050"/>
              <a:ext cx="142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4" name="Line 130"/>
            <p:cNvSpPr>
              <a:spLocks noChangeShapeType="1"/>
            </p:cNvSpPr>
            <p:nvPr/>
          </p:nvSpPr>
          <p:spPr bwMode="auto">
            <a:xfrm flipH="1" flipV="1">
              <a:off x="1317625" y="3059113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5" name="Line 131"/>
            <p:cNvSpPr>
              <a:spLocks noChangeShapeType="1"/>
            </p:cNvSpPr>
            <p:nvPr/>
          </p:nvSpPr>
          <p:spPr bwMode="auto">
            <a:xfrm flipH="1" flipV="1">
              <a:off x="1304925" y="3051175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6" name="Line 132"/>
            <p:cNvSpPr>
              <a:spLocks noChangeShapeType="1"/>
            </p:cNvSpPr>
            <p:nvPr/>
          </p:nvSpPr>
          <p:spPr bwMode="auto">
            <a:xfrm flipH="1" flipV="1">
              <a:off x="1295400" y="3040063"/>
              <a:ext cx="952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7" name="Line 133"/>
            <p:cNvSpPr>
              <a:spLocks noChangeShapeType="1"/>
            </p:cNvSpPr>
            <p:nvPr/>
          </p:nvSpPr>
          <p:spPr bwMode="auto">
            <a:xfrm flipH="1" flipV="1">
              <a:off x="1287463" y="3027363"/>
              <a:ext cx="793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8" name="Line 134"/>
            <p:cNvSpPr>
              <a:spLocks noChangeShapeType="1"/>
            </p:cNvSpPr>
            <p:nvPr/>
          </p:nvSpPr>
          <p:spPr bwMode="auto">
            <a:xfrm flipH="1" flipV="1">
              <a:off x="1281113" y="301466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9" name="Line 135"/>
            <p:cNvSpPr>
              <a:spLocks noChangeShapeType="1"/>
            </p:cNvSpPr>
            <p:nvPr/>
          </p:nvSpPr>
          <p:spPr bwMode="auto">
            <a:xfrm flipH="1" flipV="1">
              <a:off x="1277938" y="3000375"/>
              <a:ext cx="317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0" name="Line 136"/>
            <p:cNvSpPr>
              <a:spLocks noChangeShapeType="1"/>
            </p:cNvSpPr>
            <p:nvPr/>
          </p:nvSpPr>
          <p:spPr bwMode="auto">
            <a:xfrm flipH="1" flipV="1">
              <a:off x="1276350" y="2986088"/>
              <a:ext cx="15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1" name="Line 137"/>
            <p:cNvSpPr>
              <a:spLocks noChangeShapeType="1"/>
            </p:cNvSpPr>
            <p:nvPr/>
          </p:nvSpPr>
          <p:spPr bwMode="auto">
            <a:xfrm flipV="1">
              <a:off x="1276350" y="2971800"/>
              <a:ext cx="15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2" name="Line 138"/>
            <p:cNvSpPr>
              <a:spLocks noChangeShapeType="1"/>
            </p:cNvSpPr>
            <p:nvPr/>
          </p:nvSpPr>
          <p:spPr bwMode="auto">
            <a:xfrm flipV="1">
              <a:off x="1276350" y="2957513"/>
              <a:ext cx="317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3" name="Line 139"/>
            <p:cNvSpPr>
              <a:spLocks noChangeShapeType="1"/>
            </p:cNvSpPr>
            <p:nvPr/>
          </p:nvSpPr>
          <p:spPr bwMode="auto">
            <a:xfrm flipV="1">
              <a:off x="1279525" y="294481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4" name="Line 140"/>
            <p:cNvSpPr>
              <a:spLocks noChangeShapeType="1"/>
            </p:cNvSpPr>
            <p:nvPr/>
          </p:nvSpPr>
          <p:spPr bwMode="auto">
            <a:xfrm flipV="1">
              <a:off x="1285875" y="293211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5" name="Line 141"/>
            <p:cNvSpPr>
              <a:spLocks noChangeShapeType="1"/>
            </p:cNvSpPr>
            <p:nvPr/>
          </p:nvSpPr>
          <p:spPr bwMode="auto">
            <a:xfrm flipV="1">
              <a:off x="1292225" y="2921000"/>
              <a:ext cx="952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6" name="Line 142"/>
            <p:cNvSpPr>
              <a:spLocks noChangeShapeType="1"/>
            </p:cNvSpPr>
            <p:nvPr/>
          </p:nvSpPr>
          <p:spPr bwMode="auto">
            <a:xfrm flipV="1">
              <a:off x="1301750" y="2911475"/>
              <a:ext cx="11113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" name="Line 143"/>
            <p:cNvSpPr>
              <a:spLocks noChangeShapeType="1"/>
            </p:cNvSpPr>
            <p:nvPr/>
          </p:nvSpPr>
          <p:spPr bwMode="auto">
            <a:xfrm flipV="1">
              <a:off x="1312863" y="2905125"/>
              <a:ext cx="12700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8" name="Line 144"/>
            <p:cNvSpPr>
              <a:spLocks noChangeShapeType="1"/>
            </p:cNvSpPr>
            <p:nvPr/>
          </p:nvSpPr>
          <p:spPr bwMode="auto">
            <a:xfrm flipV="1">
              <a:off x="1325563" y="2900363"/>
              <a:ext cx="12700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9" name="Line 145"/>
            <p:cNvSpPr>
              <a:spLocks noChangeShapeType="1"/>
            </p:cNvSpPr>
            <p:nvPr/>
          </p:nvSpPr>
          <p:spPr bwMode="auto">
            <a:xfrm flipV="1">
              <a:off x="1338263" y="2897188"/>
              <a:ext cx="142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0" name="Line 146"/>
            <p:cNvSpPr>
              <a:spLocks noChangeShapeType="1"/>
            </p:cNvSpPr>
            <p:nvPr/>
          </p:nvSpPr>
          <p:spPr bwMode="auto">
            <a:xfrm flipV="1">
              <a:off x="1352550" y="2895600"/>
              <a:ext cx="12700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1" name="Line 147"/>
            <p:cNvSpPr>
              <a:spLocks noChangeShapeType="1"/>
            </p:cNvSpPr>
            <p:nvPr/>
          </p:nvSpPr>
          <p:spPr bwMode="auto">
            <a:xfrm>
              <a:off x="1365250" y="2895600"/>
              <a:ext cx="142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2" name="Line 148"/>
            <p:cNvSpPr>
              <a:spLocks noChangeShapeType="1"/>
            </p:cNvSpPr>
            <p:nvPr/>
          </p:nvSpPr>
          <p:spPr bwMode="auto">
            <a:xfrm>
              <a:off x="1379538" y="2897188"/>
              <a:ext cx="1428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3" name="Line 149"/>
            <p:cNvSpPr>
              <a:spLocks noChangeShapeType="1"/>
            </p:cNvSpPr>
            <p:nvPr/>
          </p:nvSpPr>
          <p:spPr bwMode="auto">
            <a:xfrm>
              <a:off x="1393825" y="2901950"/>
              <a:ext cx="12700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4" name="Line 150"/>
            <p:cNvSpPr>
              <a:spLocks noChangeShapeType="1"/>
            </p:cNvSpPr>
            <p:nvPr/>
          </p:nvSpPr>
          <p:spPr bwMode="auto">
            <a:xfrm>
              <a:off x="1406525" y="2908300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5" name="Line 151"/>
            <p:cNvSpPr>
              <a:spLocks noChangeShapeType="1"/>
            </p:cNvSpPr>
            <p:nvPr/>
          </p:nvSpPr>
          <p:spPr bwMode="auto">
            <a:xfrm>
              <a:off x="1419225" y="2916238"/>
              <a:ext cx="9525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6" name="Line 152"/>
            <p:cNvSpPr>
              <a:spLocks noChangeShapeType="1"/>
            </p:cNvSpPr>
            <p:nvPr/>
          </p:nvSpPr>
          <p:spPr bwMode="auto">
            <a:xfrm>
              <a:off x="1428750" y="2925763"/>
              <a:ext cx="9525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" name="Line 153"/>
            <p:cNvSpPr>
              <a:spLocks noChangeShapeType="1"/>
            </p:cNvSpPr>
            <p:nvPr/>
          </p:nvSpPr>
          <p:spPr bwMode="auto">
            <a:xfrm>
              <a:off x="1438275" y="293846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8" name="Line 154"/>
            <p:cNvSpPr>
              <a:spLocks noChangeShapeType="1"/>
            </p:cNvSpPr>
            <p:nvPr/>
          </p:nvSpPr>
          <p:spPr bwMode="auto">
            <a:xfrm>
              <a:off x="1444625" y="2951163"/>
              <a:ext cx="4763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9" name="Line 155"/>
            <p:cNvSpPr>
              <a:spLocks noChangeShapeType="1"/>
            </p:cNvSpPr>
            <p:nvPr/>
          </p:nvSpPr>
          <p:spPr bwMode="auto">
            <a:xfrm>
              <a:off x="1449388" y="2965450"/>
              <a:ext cx="15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0" name="Line 156"/>
            <p:cNvSpPr>
              <a:spLocks noChangeShapeType="1"/>
            </p:cNvSpPr>
            <p:nvPr/>
          </p:nvSpPr>
          <p:spPr bwMode="auto">
            <a:xfrm>
              <a:off x="1450975" y="2979738"/>
              <a:ext cx="15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1" name="Line 157"/>
            <p:cNvSpPr>
              <a:spLocks noChangeShapeType="1"/>
            </p:cNvSpPr>
            <p:nvPr/>
          </p:nvSpPr>
          <p:spPr bwMode="auto">
            <a:xfrm>
              <a:off x="1450975" y="2981325"/>
              <a:ext cx="15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2" name="Freeform 158"/>
            <p:cNvSpPr>
              <a:spLocks/>
            </p:cNvSpPr>
            <p:nvPr/>
          </p:nvSpPr>
          <p:spPr bwMode="auto">
            <a:xfrm>
              <a:off x="1851025" y="2973388"/>
              <a:ext cx="992188" cy="47625"/>
            </a:xfrm>
            <a:custGeom>
              <a:avLst/>
              <a:gdLst/>
              <a:ahLst/>
              <a:cxnLst>
                <a:cxn ang="0">
                  <a:pos x="625" y="0"/>
                </a:cxn>
                <a:cxn ang="0">
                  <a:pos x="596" y="22"/>
                </a:cxn>
                <a:cxn ang="0">
                  <a:pos x="69" y="30"/>
                </a:cxn>
                <a:cxn ang="0">
                  <a:pos x="0" y="8"/>
                </a:cxn>
                <a:cxn ang="0">
                  <a:pos x="625" y="0"/>
                </a:cxn>
              </a:cxnLst>
              <a:rect l="0" t="0" r="r" b="b"/>
              <a:pathLst>
                <a:path w="625" h="30">
                  <a:moveTo>
                    <a:pt x="625" y="0"/>
                  </a:moveTo>
                  <a:lnTo>
                    <a:pt x="596" y="22"/>
                  </a:lnTo>
                  <a:lnTo>
                    <a:pt x="69" y="30"/>
                  </a:lnTo>
                  <a:lnTo>
                    <a:pt x="0" y="8"/>
                  </a:lnTo>
                  <a:lnTo>
                    <a:pt x="6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3" name="Line 159"/>
            <p:cNvSpPr>
              <a:spLocks noChangeShapeType="1"/>
            </p:cNvSpPr>
            <p:nvPr/>
          </p:nvSpPr>
          <p:spPr bwMode="auto">
            <a:xfrm flipV="1">
              <a:off x="1851025" y="2973388"/>
              <a:ext cx="992188" cy="12700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4" name="Line 160"/>
            <p:cNvSpPr>
              <a:spLocks noChangeShapeType="1"/>
            </p:cNvSpPr>
            <p:nvPr/>
          </p:nvSpPr>
          <p:spPr bwMode="auto">
            <a:xfrm flipH="1">
              <a:off x="2797175" y="2973388"/>
              <a:ext cx="46038" cy="34925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5" name="Line 161"/>
            <p:cNvSpPr>
              <a:spLocks noChangeShapeType="1"/>
            </p:cNvSpPr>
            <p:nvPr/>
          </p:nvSpPr>
          <p:spPr bwMode="auto">
            <a:xfrm flipH="1">
              <a:off x="1960563" y="3008313"/>
              <a:ext cx="836613" cy="12700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7" name="Gruppieren 326"/>
          <p:cNvGrpSpPr/>
          <p:nvPr/>
        </p:nvGrpSpPr>
        <p:grpSpPr>
          <a:xfrm>
            <a:off x="3286125" y="2571750"/>
            <a:ext cx="1735138" cy="858838"/>
            <a:chOff x="3286125" y="2571750"/>
            <a:chExt cx="1735138" cy="858838"/>
          </a:xfrm>
        </p:grpSpPr>
        <p:sp>
          <p:nvSpPr>
            <p:cNvPr id="1187" name="AutoShape 163"/>
            <p:cNvSpPr>
              <a:spLocks noChangeAspect="1" noChangeArrowheads="1" noTextEdit="1"/>
            </p:cNvSpPr>
            <p:nvPr/>
          </p:nvSpPr>
          <p:spPr bwMode="auto">
            <a:xfrm>
              <a:off x="3286125" y="2571750"/>
              <a:ext cx="1735138" cy="858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9" name="Rectangle 165"/>
            <p:cNvSpPr>
              <a:spLocks noChangeArrowheads="1"/>
            </p:cNvSpPr>
            <p:nvPr/>
          </p:nvSpPr>
          <p:spPr bwMode="auto">
            <a:xfrm>
              <a:off x="3286125" y="2571750"/>
              <a:ext cx="1735138" cy="85725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0" name="Freeform 166"/>
            <p:cNvSpPr>
              <a:spLocks/>
            </p:cNvSpPr>
            <p:nvPr/>
          </p:nvSpPr>
          <p:spPr bwMode="auto">
            <a:xfrm>
              <a:off x="3297238" y="2586038"/>
              <a:ext cx="1709738" cy="820738"/>
            </a:xfrm>
            <a:custGeom>
              <a:avLst/>
              <a:gdLst/>
              <a:ahLst/>
              <a:cxnLst>
                <a:cxn ang="0">
                  <a:pos x="258" y="1"/>
                </a:cxn>
                <a:cxn ang="0">
                  <a:pos x="292" y="6"/>
                </a:cxn>
                <a:cxn ang="0">
                  <a:pos x="325" y="16"/>
                </a:cxn>
                <a:cxn ang="0">
                  <a:pos x="359" y="33"/>
                </a:cxn>
                <a:cxn ang="0">
                  <a:pos x="390" y="55"/>
                </a:cxn>
                <a:cxn ang="0">
                  <a:pos x="417" y="82"/>
                </a:cxn>
                <a:cxn ang="0">
                  <a:pos x="440" y="113"/>
                </a:cxn>
                <a:cxn ang="0">
                  <a:pos x="458" y="147"/>
                </a:cxn>
                <a:cxn ang="0">
                  <a:pos x="514" y="102"/>
                </a:cxn>
                <a:cxn ang="0">
                  <a:pos x="524" y="101"/>
                </a:cxn>
                <a:cxn ang="0">
                  <a:pos x="534" y="104"/>
                </a:cxn>
                <a:cxn ang="0">
                  <a:pos x="542" y="111"/>
                </a:cxn>
                <a:cxn ang="0">
                  <a:pos x="545" y="121"/>
                </a:cxn>
                <a:cxn ang="0">
                  <a:pos x="1000" y="167"/>
                </a:cxn>
                <a:cxn ang="0">
                  <a:pos x="1030" y="182"/>
                </a:cxn>
                <a:cxn ang="0">
                  <a:pos x="1052" y="197"/>
                </a:cxn>
                <a:cxn ang="0">
                  <a:pos x="1068" y="213"/>
                </a:cxn>
                <a:cxn ang="0">
                  <a:pos x="1077" y="233"/>
                </a:cxn>
                <a:cxn ang="0">
                  <a:pos x="981" y="323"/>
                </a:cxn>
                <a:cxn ang="0">
                  <a:pos x="886" y="290"/>
                </a:cxn>
                <a:cxn ang="0">
                  <a:pos x="786" y="348"/>
                </a:cxn>
                <a:cxn ang="0">
                  <a:pos x="668" y="357"/>
                </a:cxn>
                <a:cxn ang="0">
                  <a:pos x="551" y="311"/>
                </a:cxn>
                <a:cxn ang="0">
                  <a:pos x="552" y="382"/>
                </a:cxn>
                <a:cxn ang="0">
                  <a:pos x="549" y="392"/>
                </a:cxn>
                <a:cxn ang="0">
                  <a:pos x="543" y="398"/>
                </a:cxn>
                <a:cxn ang="0">
                  <a:pos x="535" y="400"/>
                </a:cxn>
                <a:cxn ang="0">
                  <a:pos x="524" y="396"/>
                </a:cxn>
                <a:cxn ang="0">
                  <a:pos x="455" y="379"/>
                </a:cxn>
                <a:cxn ang="0">
                  <a:pos x="434" y="413"/>
                </a:cxn>
                <a:cxn ang="0">
                  <a:pos x="409" y="444"/>
                </a:cxn>
                <a:cxn ang="0">
                  <a:pos x="379" y="471"/>
                </a:cxn>
                <a:cxn ang="0">
                  <a:pos x="346" y="492"/>
                </a:cxn>
                <a:cxn ang="0">
                  <a:pos x="310" y="507"/>
                </a:cxn>
                <a:cxn ang="0">
                  <a:pos x="272" y="515"/>
                </a:cxn>
                <a:cxn ang="0">
                  <a:pos x="233" y="517"/>
                </a:cxn>
                <a:cxn ang="0">
                  <a:pos x="195" y="512"/>
                </a:cxn>
                <a:cxn ang="0">
                  <a:pos x="158" y="501"/>
                </a:cxn>
                <a:cxn ang="0">
                  <a:pos x="123" y="484"/>
                </a:cxn>
                <a:cxn ang="0">
                  <a:pos x="91" y="462"/>
                </a:cxn>
                <a:cxn ang="0">
                  <a:pos x="63" y="435"/>
                </a:cxn>
                <a:cxn ang="0">
                  <a:pos x="39" y="403"/>
                </a:cxn>
                <a:cxn ang="0">
                  <a:pos x="21" y="368"/>
                </a:cxn>
                <a:cxn ang="0">
                  <a:pos x="9" y="330"/>
                </a:cxn>
                <a:cxn ang="0">
                  <a:pos x="1" y="291"/>
                </a:cxn>
                <a:cxn ang="0">
                  <a:pos x="0" y="252"/>
                </a:cxn>
                <a:cxn ang="0">
                  <a:pos x="3" y="212"/>
                </a:cxn>
                <a:cxn ang="0">
                  <a:pos x="13" y="174"/>
                </a:cxn>
                <a:cxn ang="0">
                  <a:pos x="27" y="138"/>
                </a:cxn>
                <a:cxn ang="0">
                  <a:pos x="47" y="104"/>
                </a:cxn>
                <a:cxn ang="0">
                  <a:pos x="72" y="74"/>
                </a:cxn>
                <a:cxn ang="0">
                  <a:pos x="101" y="48"/>
                </a:cxn>
                <a:cxn ang="0">
                  <a:pos x="133" y="28"/>
                </a:cxn>
                <a:cxn ang="0">
                  <a:pos x="167" y="13"/>
                </a:cxn>
                <a:cxn ang="0">
                  <a:pos x="204" y="4"/>
                </a:cxn>
                <a:cxn ang="0">
                  <a:pos x="241" y="0"/>
                </a:cxn>
              </a:cxnLst>
              <a:rect l="0" t="0" r="r" b="b"/>
              <a:pathLst>
                <a:path w="1077" h="517">
                  <a:moveTo>
                    <a:pt x="241" y="0"/>
                  </a:moveTo>
                  <a:lnTo>
                    <a:pt x="258" y="1"/>
                  </a:lnTo>
                  <a:lnTo>
                    <a:pt x="275" y="3"/>
                  </a:lnTo>
                  <a:lnTo>
                    <a:pt x="292" y="6"/>
                  </a:lnTo>
                  <a:lnTo>
                    <a:pt x="309" y="10"/>
                  </a:lnTo>
                  <a:lnTo>
                    <a:pt x="325" y="16"/>
                  </a:lnTo>
                  <a:lnTo>
                    <a:pt x="342" y="24"/>
                  </a:lnTo>
                  <a:lnTo>
                    <a:pt x="359" y="33"/>
                  </a:lnTo>
                  <a:lnTo>
                    <a:pt x="375" y="44"/>
                  </a:lnTo>
                  <a:lnTo>
                    <a:pt x="390" y="55"/>
                  </a:lnTo>
                  <a:lnTo>
                    <a:pt x="404" y="68"/>
                  </a:lnTo>
                  <a:lnTo>
                    <a:pt x="417" y="82"/>
                  </a:lnTo>
                  <a:lnTo>
                    <a:pt x="429" y="97"/>
                  </a:lnTo>
                  <a:lnTo>
                    <a:pt x="440" y="113"/>
                  </a:lnTo>
                  <a:lnTo>
                    <a:pt x="450" y="129"/>
                  </a:lnTo>
                  <a:lnTo>
                    <a:pt x="458" y="147"/>
                  </a:lnTo>
                  <a:lnTo>
                    <a:pt x="509" y="105"/>
                  </a:lnTo>
                  <a:lnTo>
                    <a:pt x="514" y="102"/>
                  </a:lnTo>
                  <a:lnTo>
                    <a:pt x="519" y="101"/>
                  </a:lnTo>
                  <a:lnTo>
                    <a:pt x="524" y="101"/>
                  </a:lnTo>
                  <a:lnTo>
                    <a:pt x="530" y="102"/>
                  </a:lnTo>
                  <a:lnTo>
                    <a:pt x="534" y="104"/>
                  </a:lnTo>
                  <a:lnTo>
                    <a:pt x="539" y="107"/>
                  </a:lnTo>
                  <a:lnTo>
                    <a:pt x="542" y="111"/>
                  </a:lnTo>
                  <a:lnTo>
                    <a:pt x="544" y="115"/>
                  </a:lnTo>
                  <a:lnTo>
                    <a:pt x="545" y="121"/>
                  </a:lnTo>
                  <a:lnTo>
                    <a:pt x="548" y="171"/>
                  </a:lnTo>
                  <a:lnTo>
                    <a:pt x="1000" y="167"/>
                  </a:lnTo>
                  <a:lnTo>
                    <a:pt x="1016" y="175"/>
                  </a:lnTo>
                  <a:lnTo>
                    <a:pt x="1030" y="182"/>
                  </a:lnTo>
                  <a:lnTo>
                    <a:pt x="1042" y="189"/>
                  </a:lnTo>
                  <a:lnTo>
                    <a:pt x="1052" y="197"/>
                  </a:lnTo>
                  <a:lnTo>
                    <a:pt x="1061" y="205"/>
                  </a:lnTo>
                  <a:lnTo>
                    <a:pt x="1068" y="213"/>
                  </a:lnTo>
                  <a:lnTo>
                    <a:pt x="1073" y="223"/>
                  </a:lnTo>
                  <a:lnTo>
                    <a:pt x="1077" y="233"/>
                  </a:lnTo>
                  <a:lnTo>
                    <a:pt x="1027" y="279"/>
                  </a:lnTo>
                  <a:lnTo>
                    <a:pt x="981" y="323"/>
                  </a:lnTo>
                  <a:lnTo>
                    <a:pt x="928" y="326"/>
                  </a:lnTo>
                  <a:lnTo>
                    <a:pt x="886" y="290"/>
                  </a:lnTo>
                  <a:lnTo>
                    <a:pt x="828" y="348"/>
                  </a:lnTo>
                  <a:lnTo>
                    <a:pt x="786" y="348"/>
                  </a:lnTo>
                  <a:lnTo>
                    <a:pt x="730" y="294"/>
                  </a:lnTo>
                  <a:lnTo>
                    <a:pt x="668" y="357"/>
                  </a:lnTo>
                  <a:lnTo>
                    <a:pt x="621" y="312"/>
                  </a:lnTo>
                  <a:lnTo>
                    <a:pt x="551" y="311"/>
                  </a:lnTo>
                  <a:lnTo>
                    <a:pt x="552" y="377"/>
                  </a:lnTo>
                  <a:lnTo>
                    <a:pt x="552" y="382"/>
                  </a:lnTo>
                  <a:lnTo>
                    <a:pt x="551" y="387"/>
                  </a:lnTo>
                  <a:lnTo>
                    <a:pt x="549" y="392"/>
                  </a:lnTo>
                  <a:lnTo>
                    <a:pt x="546" y="395"/>
                  </a:lnTo>
                  <a:lnTo>
                    <a:pt x="543" y="398"/>
                  </a:lnTo>
                  <a:lnTo>
                    <a:pt x="539" y="400"/>
                  </a:lnTo>
                  <a:lnTo>
                    <a:pt x="535" y="400"/>
                  </a:lnTo>
                  <a:lnTo>
                    <a:pt x="530" y="399"/>
                  </a:lnTo>
                  <a:lnTo>
                    <a:pt x="524" y="396"/>
                  </a:lnTo>
                  <a:lnTo>
                    <a:pt x="463" y="361"/>
                  </a:lnTo>
                  <a:lnTo>
                    <a:pt x="455" y="379"/>
                  </a:lnTo>
                  <a:lnTo>
                    <a:pt x="445" y="397"/>
                  </a:lnTo>
                  <a:lnTo>
                    <a:pt x="434" y="413"/>
                  </a:lnTo>
                  <a:lnTo>
                    <a:pt x="422" y="429"/>
                  </a:lnTo>
                  <a:lnTo>
                    <a:pt x="409" y="444"/>
                  </a:lnTo>
                  <a:lnTo>
                    <a:pt x="395" y="458"/>
                  </a:lnTo>
                  <a:lnTo>
                    <a:pt x="379" y="471"/>
                  </a:lnTo>
                  <a:lnTo>
                    <a:pt x="363" y="482"/>
                  </a:lnTo>
                  <a:lnTo>
                    <a:pt x="346" y="492"/>
                  </a:lnTo>
                  <a:lnTo>
                    <a:pt x="329" y="500"/>
                  </a:lnTo>
                  <a:lnTo>
                    <a:pt x="310" y="507"/>
                  </a:lnTo>
                  <a:lnTo>
                    <a:pt x="291" y="512"/>
                  </a:lnTo>
                  <a:lnTo>
                    <a:pt x="272" y="515"/>
                  </a:lnTo>
                  <a:lnTo>
                    <a:pt x="252" y="517"/>
                  </a:lnTo>
                  <a:lnTo>
                    <a:pt x="233" y="517"/>
                  </a:lnTo>
                  <a:lnTo>
                    <a:pt x="214" y="516"/>
                  </a:lnTo>
                  <a:lnTo>
                    <a:pt x="195" y="512"/>
                  </a:lnTo>
                  <a:lnTo>
                    <a:pt x="176" y="508"/>
                  </a:lnTo>
                  <a:lnTo>
                    <a:pt x="158" y="501"/>
                  </a:lnTo>
                  <a:lnTo>
                    <a:pt x="140" y="493"/>
                  </a:lnTo>
                  <a:lnTo>
                    <a:pt x="123" y="484"/>
                  </a:lnTo>
                  <a:lnTo>
                    <a:pt x="106" y="474"/>
                  </a:lnTo>
                  <a:lnTo>
                    <a:pt x="91" y="462"/>
                  </a:lnTo>
                  <a:lnTo>
                    <a:pt x="76" y="449"/>
                  </a:lnTo>
                  <a:lnTo>
                    <a:pt x="63" y="435"/>
                  </a:lnTo>
                  <a:lnTo>
                    <a:pt x="50" y="419"/>
                  </a:lnTo>
                  <a:lnTo>
                    <a:pt x="39" y="403"/>
                  </a:lnTo>
                  <a:lnTo>
                    <a:pt x="30" y="385"/>
                  </a:lnTo>
                  <a:lnTo>
                    <a:pt x="21" y="368"/>
                  </a:lnTo>
                  <a:lnTo>
                    <a:pt x="14" y="349"/>
                  </a:lnTo>
                  <a:lnTo>
                    <a:pt x="9" y="330"/>
                  </a:lnTo>
                  <a:lnTo>
                    <a:pt x="4" y="311"/>
                  </a:lnTo>
                  <a:lnTo>
                    <a:pt x="1" y="291"/>
                  </a:lnTo>
                  <a:lnTo>
                    <a:pt x="0" y="272"/>
                  </a:lnTo>
                  <a:lnTo>
                    <a:pt x="0" y="252"/>
                  </a:lnTo>
                  <a:lnTo>
                    <a:pt x="1" y="232"/>
                  </a:lnTo>
                  <a:lnTo>
                    <a:pt x="3" y="212"/>
                  </a:lnTo>
                  <a:lnTo>
                    <a:pt x="7" y="193"/>
                  </a:lnTo>
                  <a:lnTo>
                    <a:pt x="13" y="174"/>
                  </a:lnTo>
                  <a:lnTo>
                    <a:pt x="19" y="155"/>
                  </a:lnTo>
                  <a:lnTo>
                    <a:pt x="27" y="138"/>
                  </a:lnTo>
                  <a:lnTo>
                    <a:pt x="36" y="121"/>
                  </a:lnTo>
                  <a:lnTo>
                    <a:pt x="47" y="104"/>
                  </a:lnTo>
                  <a:lnTo>
                    <a:pt x="59" y="89"/>
                  </a:lnTo>
                  <a:lnTo>
                    <a:pt x="72" y="74"/>
                  </a:lnTo>
                  <a:lnTo>
                    <a:pt x="86" y="61"/>
                  </a:lnTo>
                  <a:lnTo>
                    <a:pt x="101" y="48"/>
                  </a:lnTo>
                  <a:lnTo>
                    <a:pt x="116" y="38"/>
                  </a:lnTo>
                  <a:lnTo>
                    <a:pt x="133" y="28"/>
                  </a:lnTo>
                  <a:lnTo>
                    <a:pt x="150" y="20"/>
                  </a:lnTo>
                  <a:lnTo>
                    <a:pt x="167" y="13"/>
                  </a:lnTo>
                  <a:lnTo>
                    <a:pt x="186" y="8"/>
                  </a:lnTo>
                  <a:lnTo>
                    <a:pt x="204" y="4"/>
                  </a:lnTo>
                  <a:lnTo>
                    <a:pt x="222" y="1"/>
                  </a:lnTo>
                  <a:lnTo>
                    <a:pt x="241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1" name="Line 167"/>
            <p:cNvSpPr>
              <a:spLocks noChangeShapeType="1"/>
            </p:cNvSpPr>
            <p:nvPr/>
          </p:nvSpPr>
          <p:spPr bwMode="auto">
            <a:xfrm flipH="1">
              <a:off x="3649663" y="2586038"/>
              <a:ext cx="30163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2" name="Line 168"/>
            <p:cNvSpPr>
              <a:spLocks noChangeShapeType="1"/>
            </p:cNvSpPr>
            <p:nvPr/>
          </p:nvSpPr>
          <p:spPr bwMode="auto">
            <a:xfrm flipH="1">
              <a:off x="3621088" y="2587625"/>
              <a:ext cx="28575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3" name="Line 169"/>
            <p:cNvSpPr>
              <a:spLocks noChangeShapeType="1"/>
            </p:cNvSpPr>
            <p:nvPr/>
          </p:nvSpPr>
          <p:spPr bwMode="auto">
            <a:xfrm flipH="1">
              <a:off x="3592513" y="2592388"/>
              <a:ext cx="28575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4" name="Line 170"/>
            <p:cNvSpPr>
              <a:spLocks noChangeShapeType="1"/>
            </p:cNvSpPr>
            <p:nvPr/>
          </p:nvSpPr>
          <p:spPr bwMode="auto">
            <a:xfrm flipH="1">
              <a:off x="3562350" y="2598738"/>
              <a:ext cx="30163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5" name="Line 171"/>
            <p:cNvSpPr>
              <a:spLocks noChangeShapeType="1"/>
            </p:cNvSpPr>
            <p:nvPr/>
          </p:nvSpPr>
          <p:spPr bwMode="auto">
            <a:xfrm flipH="1">
              <a:off x="3535363" y="2606675"/>
              <a:ext cx="26988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6" name="Line 172"/>
            <p:cNvSpPr>
              <a:spLocks noChangeShapeType="1"/>
            </p:cNvSpPr>
            <p:nvPr/>
          </p:nvSpPr>
          <p:spPr bwMode="auto">
            <a:xfrm flipH="1">
              <a:off x="3508375" y="2617788"/>
              <a:ext cx="269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7" name="Line 173"/>
            <p:cNvSpPr>
              <a:spLocks noChangeShapeType="1"/>
            </p:cNvSpPr>
            <p:nvPr/>
          </p:nvSpPr>
          <p:spPr bwMode="auto">
            <a:xfrm flipH="1">
              <a:off x="3481388" y="2630488"/>
              <a:ext cx="269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8" name="Line 174"/>
            <p:cNvSpPr>
              <a:spLocks noChangeShapeType="1"/>
            </p:cNvSpPr>
            <p:nvPr/>
          </p:nvSpPr>
          <p:spPr bwMode="auto">
            <a:xfrm flipH="1">
              <a:off x="3457575" y="2646363"/>
              <a:ext cx="23813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9" name="Line 175"/>
            <p:cNvSpPr>
              <a:spLocks noChangeShapeType="1"/>
            </p:cNvSpPr>
            <p:nvPr/>
          </p:nvSpPr>
          <p:spPr bwMode="auto">
            <a:xfrm flipH="1">
              <a:off x="3433763" y="2662238"/>
              <a:ext cx="23813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0" name="Line 176"/>
            <p:cNvSpPr>
              <a:spLocks noChangeShapeType="1"/>
            </p:cNvSpPr>
            <p:nvPr/>
          </p:nvSpPr>
          <p:spPr bwMode="auto">
            <a:xfrm flipH="1">
              <a:off x="3411538" y="2682875"/>
              <a:ext cx="22225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1" name="Line 177"/>
            <p:cNvSpPr>
              <a:spLocks noChangeShapeType="1"/>
            </p:cNvSpPr>
            <p:nvPr/>
          </p:nvSpPr>
          <p:spPr bwMode="auto">
            <a:xfrm flipH="1">
              <a:off x="3390900" y="2703513"/>
              <a:ext cx="20638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2" name="Line 178"/>
            <p:cNvSpPr>
              <a:spLocks noChangeShapeType="1"/>
            </p:cNvSpPr>
            <p:nvPr/>
          </p:nvSpPr>
          <p:spPr bwMode="auto">
            <a:xfrm flipH="1">
              <a:off x="3371850" y="2727325"/>
              <a:ext cx="19050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3" name="Line 179"/>
            <p:cNvSpPr>
              <a:spLocks noChangeShapeType="1"/>
            </p:cNvSpPr>
            <p:nvPr/>
          </p:nvSpPr>
          <p:spPr bwMode="auto">
            <a:xfrm flipH="1">
              <a:off x="3354388" y="2751138"/>
              <a:ext cx="17463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4" name="Line 180"/>
            <p:cNvSpPr>
              <a:spLocks noChangeShapeType="1"/>
            </p:cNvSpPr>
            <p:nvPr/>
          </p:nvSpPr>
          <p:spPr bwMode="auto">
            <a:xfrm flipH="1">
              <a:off x="3340100" y="2778125"/>
              <a:ext cx="14288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5" name="Line 181"/>
            <p:cNvSpPr>
              <a:spLocks noChangeShapeType="1"/>
            </p:cNvSpPr>
            <p:nvPr/>
          </p:nvSpPr>
          <p:spPr bwMode="auto">
            <a:xfrm flipH="1">
              <a:off x="3327400" y="2805113"/>
              <a:ext cx="12700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6" name="Line 182"/>
            <p:cNvSpPr>
              <a:spLocks noChangeShapeType="1"/>
            </p:cNvSpPr>
            <p:nvPr/>
          </p:nvSpPr>
          <p:spPr bwMode="auto">
            <a:xfrm flipH="1">
              <a:off x="3317875" y="2832100"/>
              <a:ext cx="9525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7" name="Line 183"/>
            <p:cNvSpPr>
              <a:spLocks noChangeShapeType="1"/>
            </p:cNvSpPr>
            <p:nvPr/>
          </p:nvSpPr>
          <p:spPr bwMode="auto">
            <a:xfrm flipH="1">
              <a:off x="3308350" y="2862263"/>
              <a:ext cx="9525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" name="Line 184"/>
            <p:cNvSpPr>
              <a:spLocks noChangeShapeType="1"/>
            </p:cNvSpPr>
            <p:nvPr/>
          </p:nvSpPr>
          <p:spPr bwMode="auto">
            <a:xfrm flipH="1">
              <a:off x="3302000" y="2892425"/>
              <a:ext cx="6350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9" name="Line 185"/>
            <p:cNvSpPr>
              <a:spLocks noChangeShapeType="1"/>
            </p:cNvSpPr>
            <p:nvPr/>
          </p:nvSpPr>
          <p:spPr bwMode="auto">
            <a:xfrm flipH="1">
              <a:off x="3298825" y="2922588"/>
              <a:ext cx="3175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0" name="Line 186"/>
            <p:cNvSpPr>
              <a:spLocks noChangeShapeType="1"/>
            </p:cNvSpPr>
            <p:nvPr/>
          </p:nvSpPr>
          <p:spPr bwMode="auto">
            <a:xfrm flipH="1">
              <a:off x="3297238" y="2954338"/>
              <a:ext cx="1588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1" name="Line 187"/>
            <p:cNvSpPr>
              <a:spLocks noChangeShapeType="1"/>
            </p:cNvSpPr>
            <p:nvPr/>
          </p:nvSpPr>
          <p:spPr bwMode="auto">
            <a:xfrm>
              <a:off x="3297238" y="2986088"/>
              <a:ext cx="1588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2" name="Line 188"/>
            <p:cNvSpPr>
              <a:spLocks noChangeShapeType="1"/>
            </p:cNvSpPr>
            <p:nvPr/>
          </p:nvSpPr>
          <p:spPr bwMode="auto">
            <a:xfrm>
              <a:off x="3297238" y="3017838"/>
              <a:ext cx="1588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3" name="Line 189"/>
            <p:cNvSpPr>
              <a:spLocks noChangeShapeType="1"/>
            </p:cNvSpPr>
            <p:nvPr/>
          </p:nvSpPr>
          <p:spPr bwMode="auto">
            <a:xfrm>
              <a:off x="3298825" y="3048000"/>
              <a:ext cx="4763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4" name="Line 190"/>
            <p:cNvSpPr>
              <a:spLocks noChangeShapeType="1"/>
            </p:cNvSpPr>
            <p:nvPr/>
          </p:nvSpPr>
          <p:spPr bwMode="auto">
            <a:xfrm>
              <a:off x="3303588" y="3079750"/>
              <a:ext cx="7938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5" name="Line 191"/>
            <p:cNvSpPr>
              <a:spLocks noChangeShapeType="1"/>
            </p:cNvSpPr>
            <p:nvPr/>
          </p:nvSpPr>
          <p:spPr bwMode="auto">
            <a:xfrm>
              <a:off x="3311525" y="3109913"/>
              <a:ext cx="7938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6" name="Line 192"/>
            <p:cNvSpPr>
              <a:spLocks noChangeShapeType="1"/>
            </p:cNvSpPr>
            <p:nvPr/>
          </p:nvSpPr>
          <p:spPr bwMode="auto">
            <a:xfrm>
              <a:off x="3319463" y="3140075"/>
              <a:ext cx="11113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7" name="Line 193"/>
            <p:cNvSpPr>
              <a:spLocks noChangeShapeType="1"/>
            </p:cNvSpPr>
            <p:nvPr/>
          </p:nvSpPr>
          <p:spPr bwMode="auto">
            <a:xfrm>
              <a:off x="3330575" y="3170238"/>
              <a:ext cx="14288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" name="Line 194"/>
            <p:cNvSpPr>
              <a:spLocks noChangeShapeType="1"/>
            </p:cNvSpPr>
            <p:nvPr/>
          </p:nvSpPr>
          <p:spPr bwMode="auto">
            <a:xfrm>
              <a:off x="3344863" y="3197225"/>
              <a:ext cx="14288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" name="Line 195"/>
            <p:cNvSpPr>
              <a:spLocks noChangeShapeType="1"/>
            </p:cNvSpPr>
            <p:nvPr/>
          </p:nvSpPr>
          <p:spPr bwMode="auto">
            <a:xfrm>
              <a:off x="3359150" y="3225800"/>
              <a:ext cx="17463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0" name="Line 196"/>
            <p:cNvSpPr>
              <a:spLocks noChangeShapeType="1"/>
            </p:cNvSpPr>
            <p:nvPr/>
          </p:nvSpPr>
          <p:spPr bwMode="auto">
            <a:xfrm>
              <a:off x="3376613" y="3251200"/>
              <a:ext cx="20638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1" name="Line 197"/>
            <p:cNvSpPr>
              <a:spLocks noChangeShapeType="1"/>
            </p:cNvSpPr>
            <p:nvPr/>
          </p:nvSpPr>
          <p:spPr bwMode="auto">
            <a:xfrm>
              <a:off x="3397250" y="3276600"/>
              <a:ext cx="20638" cy="222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2" name="Line 198"/>
            <p:cNvSpPr>
              <a:spLocks noChangeShapeType="1"/>
            </p:cNvSpPr>
            <p:nvPr/>
          </p:nvSpPr>
          <p:spPr bwMode="auto">
            <a:xfrm>
              <a:off x="3417888" y="3298825"/>
              <a:ext cx="23813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3" name="Line 199"/>
            <p:cNvSpPr>
              <a:spLocks noChangeShapeType="1"/>
            </p:cNvSpPr>
            <p:nvPr/>
          </p:nvSpPr>
          <p:spPr bwMode="auto">
            <a:xfrm>
              <a:off x="3441700" y="3319463"/>
              <a:ext cx="23813" cy="190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4" name="Line 200"/>
            <p:cNvSpPr>
              <a:spLocks noChangeShapeType="1"/>
            </p:cNvSpPr>
            <p:nvPr/>
          </p:nvSpPr>
          <p:spPr bwMode="auto">
            <a:xfrm>
              <a:off x="3465513" y="3338513"/>
              <a:ext cx="269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5" name="Line 201"/>
            <p:cNvSpPr>
              <a:spLocks noChangeShapeType="1"/>
            </p:cNvSpPr>
            <p:nvPr/>
          </p:nvSpPr>
          <p:spPr bwMode="auto">
            <a:xfrm>
              <a:off x="3492500" y="3354388"/>
              <a:ext cx="269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6" name="Line 202"/>
            <p:cNvSpPr>
              <a:spLocks noChangeShapeType="1"/>
            </p:cNvSpPr>
            <p:nvPr/>
          </p:nvSpPr>
          <p:spPr bwMode="auto">
            <a:xfrm>
              <a:off x="3519488" y="3368675"/>
              <a:ext cx="28575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7" name="Line 203"/>
            <p:cNvSpPr>
              <a:spLocks noChangeShapeType="1"/>
            </p:cNvSpPr>
            <p:nvPr/>
          </p:nvSpPr>
          <p:spPr bwMode="auto">
            <a:xfrm>
              <a:off x="3548063" y="3381375"/>
              <a:ext cx="2857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8" name="Line 204"/>
            <p:cNvSpPr>
              <a:spLocks noChangeShapeType="1"/>
            </p:cNvSpPr>
            <p:nvPr/>
          </p:nvSpPr>
          <p:spPr bwMode="auto">
            <a:xfrm>
              <a:off x="3576638" y="3392488"/>
              <a:ext cx="30163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" name="Line 205"/>
            <p:cNvSpPr>
              <a:spLocks noChangeShapeType="1"/>
            </p:cNvSpPr>
            <p:nvPr/>
          </p:nvSpPr>
          <p:spPr bwMode="auto">
            <a:xfrm>
              <a:off x="3606800" y="3398838"/>
              <a:ext cx="30163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" name="Line 206"/>
            <p:cNvSpPr>
              <a:spLocks noChangeShapeType="1"/>
            </p:cNvSpPr>
            <p:nvPr/>
          </p:nvSpPr>
          <p:spPr bwMode="auto">
            <a:xfrm>
              <a:off x="3636963" y="3405188"/>
              <a:ext cx="30163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" name="Line 207"/>
            <p:cNvSpPr>
              <a:spLocks noChangeShapeType="1"/>
            </p:cNvSpPr>
            <p:nvPr/>
          </p:nvSpPr>
          <p:spPr bwMode="auto">
            <a:xfrm>
              <a:off x="3667125" y="3406775"/>
              <a:ext cx="30163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" name="Line 208"/>
            <p:cNvSpPr>
              <a:spLocks noChangeShapeType="1"/>
            </p:cNvSpPr>
            <p:nvPr/>
          </p:nvSpPr>
          <p:spPr bwMode="auto">
            <a:xfrm flipV="1">
              <a:off x="3697288" y="3403600"/>
              <a:ext cx="31750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" name="Line 209"/>
            <p:cNvSpPr>
              <a:spLocks noChangeShapeType="1"/>
            </p:cNvSpPr>
            <p:nvPr/>
          </p:nvSpPr>
          <p:spPr bwMode="auto">
            <a:xfrm flipV="1">
              <a:off x="3729038" y="3398838"/>
              <a:ext cx="30163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4" name="Line 210"/>
            <p:cNvSpPr>
              <a:spLocks noChangeShapeType="1"/>
            </p:cNvSpPr>
            <p:nvPr/>
          </p:nvSpPr>
          <p:spPr bwMode="auto">
            <a:xfrm flipV="1">
              <a:off x="3759200" y="3390900"/>
              <a:ext cx="30163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" name="Line 211"/>
            <p:cNvSpPr>
              <a:spLocks noChangeShapeType="1"/>
            </p:cNvSpPr>
            <p:nvPr/>
          </p:nvSpPr>
          <p:spPr bwMode="auto">
            <a:xfrm flipV="1">
              <a:off x="3789363" y="3379788"/>
              <a:ext cx="30163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" name="Line 212"/>
            <p:cNvSpPr>
              <a:spLocks noChangeShapeType="1"/>
            </p:cNvSpPr>
            <p:nvPr/>
          </p:nvSpPr>
          <p:spPr bwMode="auto">
            <a:xfrm flipV="1">
              <a:off x="3819525" y="3367088"/>
              <a:ext cx="269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" name="Line 213"/>
            <p:cNvSpPr>
              <a:spLocks noChangeShapeType="1"/>
            </p:cNvSpPr>
            <p:nvPr/>
          </p:nvSpPr>
          <p:spPr bwMode="auto">
            <a:xfrm flipV="1">
              <a:off x="3846513" y="3351213"/>
              <a:ext cx="269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8" name="Line 214"/>
            <p:cNvSpPr>
              <a:spLocks noChangeShapeType="1"/>
            </p:cNvSpPr>
            <p:nvPr/>
          </p:nvSpPr>
          <p:spPr bwMode="auto">
            <a:xfrm flipV="1">
              <a:off x="3873500" y="3333750"/>
              <a:ext cx="25400" cy="174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" name="Line 215"/>
            <p:cNvSpPr>
              <a:spLocks noChangeShapeType="1"/>
            </p:cNvSpPr>
            <p:nvPr/>
          </p:nvSpPr>
          <p:spPr bwMode="auto">
            <a:xfrm flipV="1">
              <a:off x="3898900" y="3313113"/>
              <a:ext cx="25400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" name="Line 216"/>
            <p:cNvSpPr>
              <a:spLocks noChangeShapeType="1"/>
            </p:cNvSpPr>
            <p:nvPr/>
          </p:nvSpPr>
          <p:spPr bwMode="auto">
            <a:xfrm flipV="1">
              <a:off x="3924300" y="3290888"/>
              <a:ext cx="22225" cy="222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1" name="Line 217"/>
            <p:cNvSpPr>
              <a:spLocks noChangeShapeType="1"/>
            </p:cNvSpPr>
            <p:nvPr/>
          </p:nvSpPr>
          <p:spPr bwMode="auto">
            <a:xfrm flipV="1">
              <a:off x="3946525" y="3267075"/>
              <a:ext cx="20638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2" name="Line 218"/>
            <p:cNvSpPr>
              <a:spLocks noChangeShapeType="1"/>
            </p:cNvSpPr>
            <p:nvPr/>
          </p:nvSpPr>
          <p:spPr bwMode="auto">
            <a:xfrm flipV="1">
              <a:off x="3967163" y="3241675"/>
              <a:ext cx="19050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3" name="Line 219"/>
            <p:cNvSpPr>
              <a:spLocks noChangeShapeType="1"/>
            </p:cNvSpPr>
            <p:nvPr/>
          </p:nvSpPr>
          <p:spPr bwMode="auto">
            <a:xfrm flipV="1">
              <a:off x="3986213" y="3216275"/>
              <a:ext cx="17463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4" name="Line 220"/>
            <p:cNvSpPr>
              <a:spLocks noChangeShapeType="1"/>
            </p:cNvSpPr>
            <p:nvPr/>
          </p:nvSpPr>
          <p:spPr bwMode="auto">
            <a:xfrm flipV="1">
              <a:off x="4003675" y="3187700"/>
              <a:ext cx="15875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5" name="Line 221"/>
            <p:cNvSpPr>
              <a:spLocks noChangeShapeType="1"/>
            </p:cNvSpPr>
            <p:nvPr/>
          </p:nvSpPr>
          <p:spPr bwMode="auto">
            <a:xfrm flipV="1">
              <a:off x="4019550" y="3159125"/>
              <a:ext cx="12700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6" name="Line 222"/>
            <p:cNvSpPr>
              <a:spLocks noChangeShapeType="1"/>
            </p:cNvSpPr>
            <p:nvPr/>
          </p:nvSpPr>
          <p:spPr bwMode="auto">
            <a:xfrm>
              <a:off x="4032250" y="3159125"/>
              <a:ext cx="96838" cy="555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7" name="Line 223"/>
            <p:cNvSpPr>
              <a:spLocks noChangeShapeType="1"/>
            </p:cNvSpPr>
            <p:nvPr/>
          </p:nvSpPr>
          <p:spPr bwMode="auto">
            <a:xfrm>
              <a:off x="4129088" y="3214688"/>
              <a:ext cx="9525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8" name="Line 224"/>
            <p:cNvSpPr>
              <a:spLocks noChangeShapeType="1"/>
            </p:cNvSpPr>
            <p:nvPr/>
          </p:nvSpPr>
          <p:spPr bwMode="auto">
            <a:xfrm>
              <a:off x="4138613" y="3219450"/>
              <a:ext cx="793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9" name="Line 225"/>
            <p:cNvSpPr>
              <a:spLocks noChangeShapeType="1"/>
            </p:cNvSpPr>
            <p:nvPr/>
          </p:nvSpPr>
          <p:spPr bwMode="auto">
            <a:xfrm>
              <a:off x="4146550" y="3221038"/>
              <a:ext cx="6350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0" name="Line 226"/>
            <p:cNvSpPr>
              <a:spLocks noChangeShapeType="1"/>
            </p:cNvSpPr>
            <p:nvPr/>
          </p:nvSpPr>
          <p:spPr bwMode="auto">
            <a:xfrm flipV="1">
              <a:off x="4152900" y="3217863"/>
              <a:ext cx="6350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1" name="Line 227"/>
            <p:cNvSpPr>
              <a:spLocks noChangeShapeType="1"/>
            </p:cNvSpPr>
            <p:nvPr/>
          </p:nvSpPr>
          <p:spPr bwMode="auto">
            <a:xfrm flipV="1">
              <a:off x="4159250" y="3213100"/>
              <a:ext cx="4763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2" name="Line 228"/>
            <p:cNvSpPr>
              <a:spLocks noChangeShapeType="1"/>
            </p:cNvSpPr>
            <p:nvPr/>
          </p:nvSpPr>
          <p:spPr bwMode="auto">
            <a:xfrm flipV="1">
              <a:off x="4164013" y="3208338"/>
              <a:ext cx="4763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3" name="Line 229"/>
            <p:cNvSpPr>
              <a:spLocks noChangeShapeType="1"/>
            </p:cNvSpPr>
            <p:nvPr/>
          </p:nvSpPr>
          <p:spPr bwMode="auto">
            <a:xfrm flipV="1">
              <a:off x="4168775" y="3200400"/>
              <a:ext cx="3175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4" name="Line 230"/>
            <p:cNvSpPr>
              <a:spLocks noChangeShapeType="1"/>
            </p:cNvSpPr>
            <p:nvPr/>
          </p:nvSpPr>
          <p:spPr bwMode="auto">
            <a:xfrm flipV="1">
              <a:off x="4171950" y="3192463"/>
              <a:ext cx="1588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5" name="Line 231"/>
            <p:cNvSpPr>
              <a:spLocks noChangeShapeType="1"/>
            </p:cNvSpPr>
            <p:nvPr/>
          </p:nvSpPr>
          <p:spPr bwMode="auto">
            <a:xfrm flipV="1">
              <a:off x="4173538" y="3184525"/>
              <a:ext cx="1588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6" name="Line 232"/>
            <p:cNvSpPr>
              <a:spLocks noChangeShapeType="1"/>
            </p:cNvSpPr>
            <p:nvPr/>
          </p:nvSpPr>
          <p:spPr bwMode="auto">
            <a:xfrm flipH="1" flipV="1">
              <a:off x="4171950" y="3079750"/>
              <a:ext cx="1588" cy="1047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7" name="Line 233"/>
            <p:cNvSpPr>
              <a:spLocks noChangeShapeType="1"/>
            </p:cNvSpPr>
            <p:nvPr/>
          </p:nvSpPr>
          <p:spPr bwMode="auto">
            <a:xfrm>
              <a:off x="4171950" y="3079750"/>
              <a:ext cx="111125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8" name="Line 234"/>
            <p:cNvSpPr>
              <a:spLocks noChangeShapeType="1"/>
            </p:cNvSpPr>
            <p:nvPr/>
          </p:nvSpPr>
          <p:spPr bwMode="auto">
            <a:xfrm>
              <a:off x="4283075" y="3081338"/>
              <a:ext cx="74613" cy="714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9" name="Line 235"/>
            <p:cNvSpPr>
              <a:spLocks noChangeShapeType="1"/>
            </p:cNvSpPr>
            <p:nvPr/>
          </p:nvSpPr>
          <p:spPr bwMode="auto">
            <a:xfrm flipV="1">
              <a:off x="4357688" y="3052763"/>
              <a:ext cx="98425" cy="1000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0" name="Line 236"/>
            <p:cNvSpPr>
              <a:spLocks noChangeShapeType="1"/>
            </p:cNvSpPr>
            <p:nvPr/>
          </p:nvSpPr>
          <p:spPr bwMode="auto">
            <a:xfrm>
              <a:off x="4456113" y="3052763"/>
              <a:ext cx="88900" cy="857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1" name="Line 237"/>
            <p:cNvSpPr>
              <a:spLocks noChangeShapeType="1"/>
            </p:cNvSpPr>
            <p:nvPr/>
          </p:nvSpPr>
          <p:spPr bwMode="auto">
            <a:xfrm>
              <a:off x="4545013" y="3138488"/>
              <a:ext cx="66675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2" name="Line 238"/>
            <p:cNvSpPr>
              <a:spLocks noChangeShapeType="1"/>
            </p:cNvSpPr>
            <p:nvPr/>
          </p:nvSpPr>
          <p:spPr bwMode="auto">
            <a:xfrm flipV="1">
              <a:off x="4611688" y="3046413"/>
              <a:ext cx="92075" cy="920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3" name="Line 239"/>
            <p:cNvSpPr>
              <a:spLocks noChangeShapeType="1"/>
            </p:cNvSpPr>
            <p:nvPr/>
          </p:nvSpPr>
          <p:spPr bwMode="auto">
            <a:xfrm>
              <a:off x="4703763" y="3046413"/>
              <a:ext cx="66675" cy="571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4" name="Line 240"/>
            <p:cNvSpPr>
              <a:spLocks noChangeShapeType="1"/>
            </p:cNvSpPr>
            <p:nvPr/>
          </p:nvSpPr>
          <p:spPr bwMode="auto">
            <a:xfrm flipV="1">
              <a:off x="4770438" y="3098800"/>
              <a:ext cx="8413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5" name="Line 241"/>
            <p:cNvSpPr>
              <a:spLocks noChangeShapeType="1"/>
            </p:cNvSpPr>
            <p:nvPr/>
          </p:nvSpPr>
          <p:spPr bwMode="auto">
            <a:xfrm flipV="1">
              <a:off x="4854575" y="3028950"/>
              <a:ext cx="73025" cy="698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6" name="Line 242"/>
            <p:cNvSpPr>
              <a:spLocks noChangeShapeType="1"/>
            </p:cNvSpPr>
            <p:nvPr/>
          </p:nvSpPr>
          <p:spPr bwMode="auto">
            <a:xfrm flipV="1">
              <a:off x="4927600" y="2955925"/>
              <a:ext cx="79375" cy="730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7" name="Line 243"/>
            <p:cNvSpPr>
              <a:spLocks noChangeShapeType="1"/>
            </p:cNvSpPr>
            <p:nvPr/>
          </p:nvSpPr>
          <p:spPr bwMode="auto">
            <a:xfrm flipH="1" flipV="1">
              <a:off x="5000625" y="2940050"/>
              <a:ext cx="6350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8" name="Line 244"/>
            <p:cNvSpPr>
              <a:spLocks noChangeShapeType="1"/>
            </p:cNvSpPr>
            <p:nvPr/>
          </p:nvSpPr>
          <p:spPr bwMode="auto">
            <a:xfrm flipH="1" flipV="1">
              <a:off x="4992688" y="2924175"/>
              <a:ext cx="793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" name="Line 245"/>
            <p:cNvSpPr>
              <a:spLocks noChangeShapeType="1"/>
            </p:cNvSpPr>
            <p:nvPr/>
          </p:nvSpPr>
          <p:spPr bwMode="auto">
            <a:xfrm flipH="1" flipV="1">
              <a:off x="4981575" y="2911475"/>
              <a:ext cx="11113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" name="Line 246"/>
            <p:cNvSpPr>
              <a:spLocks noChangeShapeType="1"/>
            </p:cNvSpPr>
            <p:nvPr/>
          </p:nvSpPr>
          <p:spPr bwMode="auto">
            <a:xfrm flipH="1" flipV="1">
              <a:off x="4967288" y="2898775"/>
              <a:ext cx="142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" name="Line 247"/>
            <p:cNvSpPr>
              <a:spLocks noChangeShapeType="1"/>
            </p:cNvSpPr>
            <p:nvPr/>
          </p:nvSpPr>
          <p:spPr bwMode="auto">
            <a:xfrm flipH="1" flipV="1">
              <a:off x="4951413" y="2886075"/>
              <a:ext cx="15875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2" name="Line 248"/>
            <p:cNvSpPr>
              <a:spLocks noChangeShapeType="1"/>
            </p:cNvSpPr>
            <p:nvPr/>
          </p:nvSpPr>
          <p:spPr bwMode="auto">
            <a:xfrm flipH="1" flipV="1">
              <a:off x="4932363" y="2874963"/>
              <a:ext cx="19050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3" name="Line 249"/>
            <p:cNvSpPr>
              <a:spLocks noChangeShapeType="1"/>
            </p:cNvSpPr>
            <p:nvPr/>
          </p:nvSpPr>
          <p:spPr bwMode="auto">
            <a:xfrm flipH="1" flipV="1">
              <a:off x="4910138" y="2863850"/>
              <a:ext cx="2222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4" name="Line 250"/>
            <p:cNvSpPr>
              <a:spLocks noChangeShapeType="1"/>
            </p:cNvSpPr>
            <p:nvPr/>
          </p:nvSpPr>
          <p:spPr bwMode="auto">
            <a:xfrm flipH="1" flipV="1">
              <a:off x="4884738" y="2851150"/>
              <a:ext cx="2540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5" name="Line 251"/>
            <p:cNvSpPr>
              <a:spLocks noChangeShapeType="1"/>
            </p:cNvSpPr>
            <p:nvPr/>
          </p:nvSpPr>
          <p:spPr bwMode="auto">
            <a:xfrm flipH="1">
              <a:off x="4167188" y="2851150"/>
              <a:ext cx="717550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6" name="Line 252"/>
            <p:cNvSpPr>
              <a:spLocks noChangeShapeType="1"/>
            </p:cNvSpPr>
            <p:nvPr/>
          </p:nvSpPr>
          <p:spPr bwMode="auto">
            <a:xfrm flipH="1" flipV="1">
              <a:off x="4162425" y="2778125"/>
              <a:ext cx="4763" cy="793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7" name="Line 253"/>
            <p:cNvSpPr>
              <a:spLocks noChangeShapeType="1"/>
            </p:cNvSpPr>
            <p:nvPr/>
          </p:nvSpPr>
          <p:spPr bwMode="auto">
            <a:xfrm flipH="1" flipV="1">
              <a:off x="4160838" y="2768600"/>
              <a:ext cx="1588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8" name="Line 254"/>
            <p:cNvSpPr>
              <a:spLocks noChangeShapeType="1"/>
            </p:cNvSpPr>
            <p:nvPr/>
          </p:nvSpPr>
          <p:spPr bwMode="auto">
            <a:xfrm flipH="1" flipV="1">
              <a:off x="4157663" y="2762250"/>
              <a:ext cx="3175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9" name="Line 255"/>
            <p:cNvSpPr>
              <a:spLocks noChangeShapeType="1"/>
            </p:cNvSpPr>
            <p:nvPr/>
          </p:nvSpPr>
          <p:spPr bwMode="auto">
            <a:xfrm flipH="1" flipV="1">
              <a:off x="4152900" y="2755900"/>
              <a:ext cx="4763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0" name="Line 256"/>
            <p:cNvSpPr>
              <a:spLocks noChangeShapeType="1"/>
            </p:cNvSpPr>
            <p:nvPr/>
          </p:nvSpPr>
          <p:spPr bwMode="auto">
            <a:xfrm flipH="1" flipV="1">
              <a:off x="4144963" y="2751138"/>
              <a:ext cx="793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1" name="Line 257"/>
            <p:cNvSpPr>
              <a:spLocks noChangeShapeType="1"/>
            </p:cNvSpPr>
            <p:nvPr/>
          </p:nvSpPr>
          <p:spPr bwMode="auto">
            <a:xfrm flipH="1" flipV="1">
              <a:off x="4138613" y="2747963"/>
              <a:ext cx="6350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2" name="Line 258"/>
            <p:cNvSpPr>
              <a:spLocks noChangeShapeType="1"/>
            </p:cNvSpPr>
            <p:nvPr/>
          </p:nvSpPr>
          <p:spPr bwMode="auto">
            <a:xfrm flipH="1" flipV="1">
              <a:off x="4129088" y="2746375"/>
              <a:ext cx="9525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3" name="Line 259"/>
            <p:cNvSpPr>
              <a:spLocks noChangeShapeType="1"/>
            </p:cNvSpPr>
            <p:nvPr/>
          </p:nvSpPr>
          <p:spPr bwMode="auto">
            <a:xfrm flipH="1">
              <a:off x="4121150" y="2746375"/>
              <a:ext cx="793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4" name="Line 260"/>
            <p:cNvSpPr>
              <a:spLocks noChangeShapeType="1"/>
            </p:cNvSpPr>
            <p:nvPr/>
          </p:nvSpPr>
          <p:spPr bwMode="auto">
            <a:xfrm flipH="1">
              <a:off x="4113213" y="2746375"/>
              <a:ext cx="793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5" name="Line 261"/>
            <p:cNvSpPr>
              <a:spLocks noChangeShapeType="1"/>
            </p:cNvSpPr>
            <p:nvPr/>
          </p:nvSpPr>
          <p:spPr bwMode="auto">
            <a:xfrm flipH="1">
              <a:off x="4105275" y="2747963"/>
              <a:ext cx="793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6" name="Line 262"/>
            <p:cNvSpPr>
              <a:spLocks noChangeShapeType="1"/>
            </p:cNvSpPr>
            <p:nvPr/>
          </p:nvSpPr>
          <p:spPr bwMode="auto">
            <a:xfrm flipH="1">
              <a:off x="4024313" y="2752725"/>
              <a:ext cx="80963" cy="666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7" name="Line 263"/>
            <p:cNvSpPr>
              <a:spLocks noChangeShapeType="1"/>
            </p:cNvSpPr>
            <p:nvPr/>
          </p:nvSpPr>
          <p:spPr bwMode="auto">
            <a:xfrm flipH="1" flipV="1">
              <a:off x="4011613" y="2790825"/>
              <a:ext cx="12700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8" name="Line 264"/>
            <p:cNvSpPr>
              <a:spLocks noChangeShapeType="1"/>
            </p:cNvSpPr>
            <p:nvPr/>
          </p:nvSpPr>
          <p:spPr bwMode="auto">
            <a:xfrm flipH="1" flipV="1">
              <a:off x="3995738" y="2765425"/>
              <a:ext cx="15875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9" name="Line 265"/>
            <p:cNvSpPr>
              <a:spLocks noChangeShapeType="1"/>
            </p:cNvSpPr>
            <p:nvPr/>
          </p:nvSpPr>
          <p:spPr bwMode="auto">
            <a:xfrm flipH="1" flipV="1">
              <a:off x="3978275" y="2740025"/>
              <a:ext cx="17463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" name="Line 266"/>
            <p:cNvSpPr>
              <a:spLocks noChangeShapeType="1"/>
            </p:cNvSpPr>
            <p:nvPr/>
          </p:nvSpPr>
          <p:spPr bwMode="auto">
            <a:xfrm flipH="1" flipV="1">
              <a:off x="3959225" y="2716213"/>
              <a:ext cx="19050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1" name="Line 267"/>
            <p:cNvSpPr>
              <a:spLocks noChangeShapeType="1"/>
            </p:cNvSpPr>
            <p:nvPr/>
          </p:nvSpPr>
          <p:spPr bwMode="auto">
            <a:xfrm flipH="1" flipV="1">
              <a:off x="3938588" y="2693988"/>
              <a:ext cx="20638" cy="222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2" name="Line 268"/>
            <p:cNvSpPr>
              <a:spLocks noChangeShapeType="1"/>
            </p:cNvSpPr>
            <p:nvPr/>
          </p:nvSpPr>
          <p:spPr bwMode="auto">
            <a:xfrm flipH="1" flipV="1">
              <a:off x="3916363" y="2673350"/>
              <a:ext cx="22225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3" name="Line 269"/>
            <p:cNvSpPr>
              <a:spLocks noChangeShapeType="1"/>
            </p:cNvSpPr>
            <p:nvPr/>
          </p:nvSpPr>
          <p:spPr bwMode="auto">
            <a:xfrm flipH="1" flipV="1">
              <a:off x="3892550" y="2655888"/>
              <a:ext cx="23813" cy="174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4" name="Line 270"/>
            <p:cNvSpPr>
              <a:spLocks noChangeShapeType="1"/>
            </p:cNvSpPr>
            <p:nvPr/>
          </p:nvSpPr>
          <p:spPr bwMode="auto">
            <a:xfrm flipH="1" flipV="1">
              <a:off x="3867150" y="2638425"/>
              <a:ext cx="25400" cy="174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5" name="Line 271"/>
            <p:cNvSpPr>
              <a:spLocks noChangeShapeType="1"/>
            </p:cNvSpPr>
            <p:nvPr/>
          </p:nvSpPr>
          <p:spPr bwMode="auto">
            <a:xfrm flipH="1" flipV="1">
              <a:off x="3840163" y="2624138"/>
              <a:ext cx="269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6" name="Line 272"/>
            <p:cNvSpPr>
              <a:spLocks noChangeShapeType="1"/>
            </p:cNvSpPr>
            <p:nvPr/>
          </p:nvSpPr>
          <p:spPr bwMode="auto">
            <a:xfrm flipH="1" flipV="1">
              <a:off x="3813175" y="2611438"/>
              <a:ext cx="269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7" name="Line 273"/>
            <p:cNvSpPr>
              <a:spLocks noChangeShapeType="1"/>
            </p:cNvSpPr>
            <p:nvPr/>
          </p:nvSpPr>
          <p:spPr bwMode="auto">
            <a:xfrm flipH="1" flipV="1">
              <a:off x="3787775" y="2601913"/>
              <a:ext cx="25400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8" name="Line 274"/>
            <p:cNvSpPr>
              <a:spLocks noChangeShapeType="1"/>
            </p:cNvSpPr>
            <p:nvPr/>
          </p:nvSpPr>
          <p:spPr bwMode="auto">
            <a:xfrm flipH="1" flipV="1">
              <a:off x="3760788" y="2595563"/>
              <a:ext cx="26988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9" name="Line 275"/>
            <p:cNvSpPr>
              <a:spLocks noChangeShapeType="1"/>
            </p:cNvSpPr>
            <p:nvPr/>
          </p:nvSpPr>
          <p:spPr bwMode="auto">
            <a:xfrm flipH="1" flipV="1">
              <a:off x="3733800" y="2590800"/>
              <a:ext cx="2698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0" name="Line 276"/>
            <p:cNvSpPr>
              <a:spLocks noChangeShapeType="1"/>
            </p:cNvSpPr>
            <p:nvPr/>
          </p:nvSpPr>
          <p:spPr bwMode="auto">
            <a:xfrm flipH="1" flipV="1">
              <a:off x="3706813" y="2587625"/>
              <a:ext cx="269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1" name="Line 277"/>
            <p:cNvSpPr>
              <a:spLocks noChangeShapeType="1"/>
            </p:cNvSpPr>
            <p:nvPr/>
          </p:nvSpPr>
          <p:spPr bwMode="auto">
            <a:xfrm flipH="1" flipV="1">
              <a:off x="3679825" y="2586038"/>
              <a:ext cx="269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2" name="Freeform 278"/>
            <p:cNvSpPr>
              <a:spLocks/>
            </p:cNvSpPr>
            <p:nvPr/>
          </p:nvSpPr>
          <p:spPr bwMode="auto">
            <a:xfrm>
              <a:off x="3419475" y="2895600"/>
              <a:ext cx="174625" cy="17780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65" y="1"/>
                </a:cxn>
                <a:cxn ang="0">
                  <a:pos x="74" y="4"/>
                </a:cxn>
                <a:cxn ang="0">
                  <a:pos x="82" y="8"/>
                </a:cxn>
                <a:cxn ang="0">
                  <a:pos x="90" y="13"/>
                </a:cxn>
                <a:cxn ang="0">
                  <a:pos x="96" y="19"/>
                </a:cxn>
                <a:cxn ang="0">
                  <a:pos x="102" y="27"/>
                </a:cxn>
                <a:cxn ang="0">
                  <a:pos x="106" y="35"/>
                </a:cxn>
                <a:cxn ang="0">
                  <a:pos x="109" y="44"/>
                </a:cxn>
                <a:cxn ang="0">
                  <a:pos x="110" y="53"/>
                </a:cxn>
                <a:cxn ang="0">
                  <a:pos x="110" y="54"/>
                </a:cxn>
                <a:cxn ang="0">
                  <a:pos x="110" y="56"/>
                </a:cxn>
                <a:cxn ang="0">
                  <a:pos x="109" y="66"/>
                </a:cxn>
                <a:cxn ang="0">
                  <a:pos x="107" y="75"/>
                </a:cxn>
                <a:cxn ang="0">
                  <a:pos x="102" y="84"/>
                </a:cxn>
                <a:cxn ang="0">
                  <a:pos x="96" y="93"/>
                </a:cxn>
                <a:cxn ang="0">
                  <a:pos x="89" y="100"/>
                </a:cxn>
                <a:cxn ang="0">
                  <a:pos x="81" y="105"/>
                </a:cxn>
                <a:cxn ang="0">
                  <a:pos x="72" y="109"/>
                </a:cxn>
                <a:cxn ang="0">
                  <a:pos x="62" y="111"/>
                </a:cxn>
                <a:cxn ang="0">
                  <a:pos x="53" y="112"/>
                </a:cxn>
                <a:cxn ang="0">
                  <a:pos x="43" y="110"/>
                </a:cxn>
                <a:cxn ang="0">
                  <a:pos x="34" y="108"/>
                </a:cxn>
                <a:cxn ang="0">
                  <a:pos x="26" y="103"/>
                </a:cxn>
                <a:cxn ang="0">
                  <a:pos x="18" y="98"/>
                </a:cxn>
                <a:cxn ang="0">
                  <a:pos x="12" y="91"/>
                </a:cxn>
                <a:cxn ang="0">
                  <a:pos x="7" y="83"/>
                </a:cxn>
                <a:cxn ang="0">
                  <a:pos x="3" y="75"/>
                </a:cxn>
                <a:cxn ang="0">
                  <a:pos x="1" y="66"/>
                </a:cxn>
                <a:cxn ang="0">
                  <a:pos x="0" y="57"/>
                </a:cxn>
                <a:cxn ang="0">
                  <a:pos x="0" y="48"/>
                </a:cxn>
                <a:cxn ang="0">
                  <a:pos x="2" y="39"/>
                </a:cxn>
                <a:cxn ang="0">
                  <a:pos x="6" y="31"/>
                </a:cxn>
                <a:cxn ang="0">
                  <a:pos x="10" y="23"/>
                </a:cxn>
                <a:cxn ang="0">
                  <a:pos x="16" y="16"/>
                </a:cxn>
                <a:cxn ang="0">
                  <a:pos x="23" y="10"/>
                </a:cxn>
                <a:cxn ang="0">
                  <a:pos x="31" y="6"/>
                </a:cxn>
                <a:cxn ang="0">
                  <a:pos x="39" y="3"/>
                </a:cxn>
                <a:cxn ang="0">
                  <a:pos x="48" y="1"/>
                </a:cxn>
                <a:cxn ang="0">
                  <a:pos x="56" y="0"/>
                </a:cxn>
              </a:cxnLst>
              <a:rect l="0" t="0" r="r" b="b"/>
              <a:pathLst>
                <a:path w="110" h="112">
                  <a:moveTo>
                    <a:pt x="56" y="0"/>
                  </a:moveTo>
                  <a:lnTo>
                    <a:pt x="65" y="1"/>
                  </a:lnTo>
                  <a:lnTo>
                    <a:pt x="74" y="4"/>
                  </a:lnTo>
                  <a:lnTo>
                    <a:pt x="82" y="8"/>
                  </a:lnTo>
                  <a:lnTo>
                    <a:pt x="90" y="13"/>
                  </a:lnTo>
                  <a:lnTo>
                    <a:pt x="96" y="19"/>
                  </a:lnTo>
                  <a:lnTo>
                    <a:pt x="102" y="27"/>
                  </a:lnTo>
                  <a:lnTo>
                    <a:pt x="106" y="35"/>
                  </a:lnTo>
                  <a:lnTo>
                    <a:pt x="109" y="44"/>
                  </a:lnTo>
                  <a:lnTo>
                    <a:pt x="110" y="53"/>
                  </a:lnTo>
                  <a:lnTo>
                    <a:pt x="110" y="54"/>
                  </a:lnTo>
                  <a:lnTo>
                    <a:pt x="110" y="56"/>
                  </a:lnTo>
                  <a:lnTo>
                    <a:pt x="109" y="66"/>
                  </a:lnTo>
                  <a:lnTo>
                    <a:pt x="107" y="75"/>
                  </a:lnTo>
                  <a:lnTo>
                    <a:pt x="102" y="84"/>
                  </a:lnTo>
                  <a:lnTo>
                    <a:pt x="96" y="93"/>
                  </a:lnTo>
                  <a:lnTo>
                    <a:pt x="89" y="100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2" y="111"/>
                  </a:lnTo>
                  <a:lnTo>
                    <a:pt x="53" y="112"/>
                  </a:lnTo>
                  <a:lnTo>
                    <a:pt x="43" y="110"/>
                  </a:lnTo>
                  <a:lnTo>
                    <a:pt x="34" y="108"/>
                  </a:lnTo>
                  <a:lnTo>
                    <a:pt x="26" y="103"/>
                  </a:lnTo>
                  <a:lnTo>
                    <a:pt x="18" y="98"/>
                  </a:lnTo>
                  <a:lnTo>
                    <a:pt x="12" y="91"/>
                  </a:lnTo>
                  <a:lnTo>
                    <a:pt x="7" y="83"/>
                  </a:lnTo>
                  <a:lnTo>
                    <a:pt x="3" y="75"/>
                  </a:lnTo>
                  <a:lnTo>
                    <a:pt x="1" y="66"/>
                  </a:lnTo>
                  <a:lnTo>
                    <a:pt x="0" y="57"/>
                  </a:lnTo>
                  <a:lnTo>
                    <a:pt x="0" y="48"/>
                  </a:lnTo>
                  <a:lnTo>
                    <a:pt x="2" y="39"/>
                  </a:lnTo>
                  <a:lnTo>
                    <a:pt x="6" y="31"/>
                  </a:lnTo>
                  <a:lnTo>
                    <a:pt x="10" y="23"/>
                  </a:lnTo>
                  <a:lnTo>
                    <a:pt x="16" y="16"/>
                  </a:lnTo>
                  <a:lnTo>
                    <a:pt x="23" y="10"/>
                  </a:lnTo>
                  <a:lnTo>
                    <a:pt x="31" y="6"/>
                  </a:lnTo>
                  <a:lnTo>
                    <a:pt x="39" y="3"/>
                  </a:lnTo>
                  <a:lnTo>
                    <a:pt x="48" y="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3" name="Line 279"/>
            <p:cNvSpPr>
              <a:spLocks noChangeShapeType="1"/>
            </p:cNvSpPr>
            <p:nvPr/>
          </p:nvSpPr>
          <p:spPr bwMode="auto">
            <a:xfrm flipH="1">
              <a:off x="3592513" y="2984500"/>
              <a:ext cx="15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4" name="Line 280"/>
            <p:cNvSpPr>
              <a:spLocks noChangeShapeType="1"/>
            </p:cNvSpPr>
            <p:nvPr/>
          </p:nvSpPr>
          <p:spPr bwMode="auto">
            <a:xfrm flipH="1">
              <a:off x="3589338" y="3000375"/>
              <a:ext cx="317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5" name="Line 281"/>
            <p:cNvSpPr>
              <a:spLocks noChangeShapeType="1"/>
            </p:cNvSpPr>
            <p:nvPr/>
          </p:nvSpPr>
          <p:spPr bwMode="auto">
            <a:xfrm flipH="1">
              <a:off x="3581400" y="3014663"/>
              <a:ext cx="793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6" name="Line 282"/>
            <p:cNvSpPr>
              <a:spLocks noChangeShapeType="1"/>
            </p:cNvSpPr>
            <p:nvPr/>
          </p:nvSpPr>
          <p:spPr bwMode="auto">
            <a:xfrm flipH="1">
              <a:off x="3571875" y="3028950"/>
              <a:ext cx="952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7" name="Line 283"/>
            <p:cNvSpPr>
              <a:spLocks noChangeShapeType="1"/>
            </p:cNvSpPr>
            <p:nvPr/>
          </p:nvSpPr>
          <p:spPr bwMode="auto">
            <a:xfrm flipH="1">
              <a:off x="3560763" y="3043238"/>
              <a:ext cx="11113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8" name="Line 284"/>
            <p:cNvSpPr>
              <a:spLocks noChangeShapeType="1"/>
            </p:cNvSpPr>
            <p:nvPr/>
          </p:nvSpPr>
          <p:spPr bwMode="auto">
            <a:xfrm flipH="1">
              <a:off x="3548063" y="3054350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9" name="Line 285"/>
            <p:cNvSpPr>
              <a:spLocks noChangeShapeType="1"/>
            </p:cNvSpPr>
            <p:nvPr/>
          </p:nvSpPr>
          <p:spPr bwMode="auto">
            <a:xfrm flipH="1">
              <a:off x="3533775" y="3062288"/>
              <a:ext cx="14288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0" name="Line 286"/>
            <p:cNvSpPr>
              <a:spLocks noChangeShapeType="1"/>
            </p:cNvSpPr>
            <p:nvPr/>
          </p:nvSpPr>
          <p:spPr bwMode="auto">
            <a:xfrm flipH="1">
              <a:off x="3517900" y="3068638"/>
              <a:ext cx="15875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" name="Line 287"/>
            <p:cNvSpPr>
              <a:spLocks noChangeShapeType="1"/>
            </p:cNvSpPr>
            <p:nvPr/>
          </p:nvSpPr>
          <p:spPr bwMode="auto">
            <a:xfrm flipH="1">
              <a:off x="3503613" y="3071813"/>
              <a:ext cx="142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2" name="Line 288"/>
            <p:cNvSpPr>
              <a:spLocks noChangeShapeType="1"/>
            </p:cNvSpPr>
            <p:nvPr/>
          </p:nvSpPr>
          <p:spPr bwMode="auto">
            <a:xfrm flipH="1" flipV="1">
              <a:off x="3487738" y="3070225"/>
              <a:ext cx="15875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3" name="Line 289"/>
            <p:cNvSpPr>
              <a:spLocks noChangeShapeType="1"/>
            </p:cNvSpPr>
            <p:nvPr/>
          </p:nvSpPr>
          <p:spPr bwMode="auto">
            <a:xfrm flipH="1" flipV="1">
              <a:off x="3473450" y="3067050"/>
              <a:ext cx="142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4" name="Line 290"/>
            <p:cNvSpPr>
              <a:spLocks noChangeShapeType="1"/>
            </p:cNvSpPr>
            <p:nvPr/>
          </p:nvSpPr>
          <p:spPr bwMode="auto">
            <a:xfrm flipH="1" flipV="1">
              <a:off x="3460750" y="3059113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5" name="Line 291"/>
            <p:cNvSpPr>
              <a:spLocks noChangeShapeType="1"/>
            </p:cNvSpPr>
            <p:nvPr/>
          </p:nvSpPr>
          <p:spPr bwMode="auto">
            <a:xfrm flipH="1" flipV="1">
              <a:off x="3448050" y="3051175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" name="Line 292"/>
            <p:cNvSpPr>
              <a:spLocks noChangeShapeType="1"/>
            </p:cNvSpPr>
            <p:nvPr/>
          </p:nvSpPr>
          <p:spPr bwMode="auto">
            <a:xfrm flipH="1" flipV="1">
              <a:off x="3438525" y="3040063"/>
              <a:ext cx="952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" name="Line 293"/>
            <p:cNvSpPr>
              <a:spLocks noChangeShapeType="1"/>
            </p:cNvSpPr>
            <p:nvPr/>
          </p:nvSpPr>
          <p:spPr bwMode="auto">
            <a:xfrm flipH="1" flipV="1">
              <a:off x="3430588" y="3027363"/>
              <a:ext cx="793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8" name="Line 294"/>
            <p:cNvSpPr>
              <a:spLocks noChangeShapeType="1"/>
            </p:cNvSpPr>
            <p:nvPr/>
          </p:nvSpPr>
          <p:spPr bwMode="auto">
            <a:xfrm flipH="1" flipV="1">
              <a:off x="3424238" y="301466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9" name="Line 295"/>
            <p:cNvSpPr>
              <a:spLocks noChangeShapeType="1"/>
            </p:cNvSpPr>
            <p:nvPr/>
          </p:nvSpPr>
          <p:spPr bwMode="auto">
            <a:xfrm flipH="1" flipV="1">
              <a:off x="3421063" y="3000375"/>
              <a:ext cx="317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0" name="Line 296"/>
            <p:cNvSpPr>
              <a:spLocks noChangeShapeType="1"/>
            </p:cNvSpPr>
            <p:nvPr/>
          </p:nvSpPr>
          <p:spPr bwMode="auto">
            <a:xfrm flipH="1" flipV="1">
              <a:off x="3419475" y="2986088"/>
              <a:ext cx="15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1" name="Line 297"/>
            <p:cNvSpPr>
              <a:spLocks noChangeShapeType="1"/>
            </p:cNvSpPr>
            <p:nvPr/>
          </p:nvSpPr>
          <p:spPr bwMode="auto">
            <a:xfrm flipV="1">
              <a:off x="3419475" y="2971800"/>
              <a:ext cx="15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2" name="Line 298"/>
            <p:cNvSpPr>
              <a:spLocks noChangeShapeType="1"/>
            </p:cNvSpPr>
            <p:nvPr/>
          </p:nvSpPr>
          <p:spPr bwMode="auto">
            <a:xfrm flipV="1">
              <a:off x="3419475" y="2957513"/>
              <a:ext cx="317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3" name="Line 299"/>
            <p:cNvSpPr>
              <a:spLocks noChangeShapeType="1"/>
            </p:cNvSpPr>
            <p:nvPr/>
          </p:nvSpPr>
          <p:spPr bwMode="auto">
            <a:xfrm flipV="1">
              <a:off x="3422650" y="294481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4" name="Line 300"/>
            <p:cNvSpPr>
              <a:spLocks noChangeShapeType="1"/>
            </p:cNvSpPr>
            <p:nvPr/>
          </p:nvSpPr>
          <p:spPr bwMode="auto">
            <a:xfrm flipV="1">
              <a:off x="3429000" y="293211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5" name="Line 301"/>
            <p:cNvSpPr>
              <a:spLocks noChangeShapeType="1"/>
            </p:cNvSpPr>
            <p:nvPr/>
          </p:nvSpPr>
          <p:spPr bwMode="auto">
            <a:xfrm flipV="1">
              <a:off x="3435350" y="2921000"/>
              <a:ext cx="952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6" name="Line 302"/>
            <p:cNvSpPr>
              <a:spLocks noChangeShapeType="1"/>
            </p:cNvSpPr>
            <p:nvPr/>
          </p:nvSpPr>
          <p:spPr bwMode="auto">
            <a:xfrm flipV="1">
              <a:off x="3444875" y="2911475"/>
              <a:ext cx="11113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7" name="Line 303"/>
            <p:cNvSpPr>
              <a:spLocks noChangeShapeType="1"/>
            </p:cNvSpPr>
            <p:nvPr/>
          </p:nvSpPr>
          <p:spPr bwMode="auto">
            <a:xfrm flipV="1">
              <a:off x="3455988" y="2905125"/>
              <a:ext cx="12700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8" name="Line 304"/>
            <p:cNvSpPr>
              <a:spLocks noChangeShapeType="1"/>
            </p:cNvSpPr>
            <p:nvPr/>
          </p:nvSpPr>
          <p:spPr bwMode="auto">
            <a:xfrm flipV="1">
              <a:off x="3468688" y="2900363"/>
              <a:ext cx="12700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9" name="Line 305"/>
            <p:cNvSpPr>
              <a:spLocks noChangeShapeType="1"/>
            </p:cNvSpPr>
            <p:nvPr/>
          </p:nvSpPr>
          <p:spPr bwMode="auto">
            <a:xfrm flipV="1">
              <a:off x="3481388" y="2897188"/>
              <a:ext cx="142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0" name="Line 306"/>
            <p:cNvSpPr>
              <a:spLocks noChangeShapeType="1"/>
            </p:cNvSpPr>
            <p:nvPr/>
          </p:nvSpPr>
          <p:spPr bwMode="auto">
            <a:xfrm flipV="1">
              <a:off x="3495675" y="2895600"/>
              <a:ext cx="12700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" name="Line 307"/>
            <p:cNvSpPr>
              <a:spLocks noChangeShapeType="1"/>
            </p:cNvSpPr>
            <p:nvPr/>
          </p:nvSpPr>
          <p:spPr bwMode="auto">
            <a:xfrm>
              <a:off x="3508375" y="2895600"/>
              <a:ext cx="142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" name="Line 308"/>
            <p:cNvSpPr>
              <a:spLocks noChangeShapeType="1"/>
            </p:cNvSpPr>
            <p:nvPr/>
          </p:nvSpPr>
          <p:spPr bwMode="auto">
            <a:xfrm>
              <a:off x="3522663" y="2897188"/>
              <a:ext cx="1428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" name="Line 309"/>
            <p:cNvSpPr>
              <a:spLocks noChangeShapeType="1"/>
            </p:cNvSpPr>
            <p:nvPr/>
          </p:nvSpPr>
          <p:spPr bwMode="auto">
            <a:xfrm>
              <a:off x="3536950" y="2901950"/>
              <a:ext cx="12700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" name="Line 310"/>
            <p:cNvSpPr>
              <a:spLocks noChangeShapeType="1"/>
            </p:cNvSpPr>
            <p:nvPr/>
          </p:nvSpPr>
          <p:spPr bwMode="auto">
            <a:xfrm>
              <a:off x="3549650" y="2908300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5" name="Line 311"/>
            <p:cNvSpPr>
              <a:spLocks noChangeShapeType="1"/>
            </p:cNvSpPr>
            <p:nvPr/>
          </p:nvSpPr>
          <p:spPr bwMode="auto">
            <a:xfrm>
              <a:off x="3562350" y="2916238"/>
              <a:ext cx="9525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6" name="Line 312"/>
            <p:cNvSpPr>
              <a:spLocks noChangeShapeType="1"/>
            </p:cNvSpPr>
            <p:nvPr/>
          </p:nvSpPr>
          <p:spPr bwMode="auto">
            <a:xfrm>
              <a:off x="3571875" y="2925763"/>
              <a:ext cx="9525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7" name="Line 313"/>
            <p:cNvSpPr>
              <a:spLocks noChangeShapeType="1"/>
            </p:cNvSpPr>
            <p:nvPr/>
          </p:nvSpPr>
          <p:spPr bwMode="auto">
            <a:xfrm>
              <a:off x="3581400" y="293846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8" name="Line 314"/>
            <p:cNvSpPr>
              <a:spLocks noChangeShapeType="1"/>
            </p:cNvSpPr>
            <p:nvPr/>
          </p:nvSpPr>
          <p:spPr bwMode="auto">
            <a:xfrm>
              <a:off x="3587750" y="2951163"/>
              <a:ext cx="4763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9" name="Line 315"/>
            <p:cNvSpPr>
              <a:spLocks noChangeShapeType="1"/>
            </p:cNvSpPr>
            <p:nvPr/>
          </p:nvSpPr>
          <p:spPr bwMode="auto">
            <a:xfrm>
              <a:off x="3592513" y="2965450"/>
              <a:ext cx="15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0" name="Line 316"/>
            <p:cNvSpPr>
              <a:spLocks noChangeShapeType="1"/>
            </p:cNvSpPr>
            <p:nvPr/>
          </p:nvSpPr>
          <p:spPr bwMode="auto">
            <a:xfrm>
              <a:off x="3594100" y="2979738"/>
              <a:ext cx="15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" name="Line 317"/>
            <p:cNvSpPr>
              <a:spLocks noChangeShapeType="1"/>
            </p:cNvSpPr>
            <p:nvPr/>
          </p:nvSpPr>
          <p:spPr bwMode="auto">
            <a:xfrm>
              <a:off x="3594100" y="2981325"/>
              <a:ext cx="15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" name="Freeform 318"/>
            <p:cNvSpPr>
              <a:spLocks/>
            </p:cNvSpPr>
            <p:nvPr/>
          </p:nvSpPr>
          <p:spPr bwMode="auto">
            <a:xfrm>
              <a:off x="3994150" y="2973388"/>
              <a:ext cx="992188" cy="47625"/>
            </a:xfrm>
            <a:custGeom>
              <a:avLst/>
              <a:gdLst/>
              <a:ahLst/>
              <a:cxnLst>
                <a:cxn ang="0">
                  <a:pos x="625" y="0"/>
                </a:cxn>
                <a:cxn ang="0">
                  <a:pos x="596" y="22"/>
                </a:cxn>
                <a:cxn ang="0">
                  <a:pos x="69" y="30"/>
                </a:cxn>
                <a:cxn ang="0">
                  <a:pos x="0" y="8"/>
                </a:cxn>
                <a:cxn ang="0">
                  <a:pos x="625" y="0"/>
                </a:cxn>
              </a:cxnLst>
              <a:rect l="0" t="0" r="r" b="b"/>
              <a:pathLst>
                <a:path w="625" h="30">
                  <a:moveTo>
                    <a:pt x="625" y="0"/>
                  </a:moveTo>
                  <a:lnTo>
                    <a:pt x="596" y="22"/>
                  </a:lnTo>
                  <a:lnTo>
                    <a:pt x="69" y="30"/>
                  </a:lnTo>
                  <a:lnTo>
                    <a:pt x="0" y="8"/>
                  </a:lnTo>
                  <a:lnTo>
                    <a:pt x="6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" name="Line 319"/>
            <p:cNvSpPr>
              <a:spLocks noChangeShapeType="1"/>
            </p:cNvSpPr>
            <p:nvPr/>
          </p:nvSpPr>
          <p:spPr bwMode="auto">
            <a:xfrm flipV="1">
              <a:off x="3994150" y="2973388"/>
              <a:ext cx="992188" cy="12700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" name="Line 320"/>
            <p:cNvSpPr>
              <a:spLocks noChangeShapeType="1"/>
            </p:cNvSpPr>
            <p:nvPr/>
          </p:nvSpPr>
          <p:spPr bwMode="auto">
            <a:xfrm flipH="1">
              <a:off x="4940300" y="2973388"/>
              <a:ext cx="46038" cy="34925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5" name="Line 321"/>
            <p:cNvSpPr>
              <a:spLocks noChangeShapeType="1"/>
            </p:cNvSpPr>
            <p:nvPr/>
          </p:nvSpPr>
          <p:spPr bwMode="auto">
            <a:xfrm flipH="1">
              <a:off x="4103688" y="3008313"/>
              <a:ext cx="836613" cy="12700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4" name="Textfeld 323"/>
          <p:cNvSpPr txBox="1"/>
          <p:nvPr/>
        </p:nvSpPr>
        <p:spPr>
          <a:xfrm>
            <a:off x="1142976" y="2143116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Alice</a:t>
            </a:r>
            <a:endParaRPr lang="en-US" sz="2400" b="1" dirty="0"/>
          </a:p>
        </p:txBody>
      </p:sp>
      <p:sp>
        <p:nvSpPr>
          <p:cNvPr id="325" name="Textfeld 324"/>
          <p:cNvSpPr txBox="1"/>
          <p:nvPr/>
        </p:nvSpPr>
        <p:spPr>
          <a:xfrm>
            <a:off x="1142976" y="4286256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Bob</a:t>
            </a:r>
            <a:endParaRPr lang="en-US" sz="2400" b="1" dirty="0"/>
          </a:p>
        </p:txBody>
      </p:sp>
      <p:sp>
        <p:nvSpPr>
          <p:cNvPr id="328" name="Textfeld 327"/>
          <p:cNvSpPr txBox="1"/>
          <p:nvPr/>
        </p:nvSpPr>
        <p:spPr>
          <a:xfrm>
            <a:off x="3857620" y="5000636"/>
            <a:ext cx="16065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Message:</a:t>
            </a:r>
          </a:p>
          <a:p>
            <a:r>
              <a:rPr lang="en-US" sz="2400" dirty="0" smtClean="0"/>
              <a:t>Hello Alice!</a:t>
            </a:r>
            <a:endParaRPr lang="en-US" sz="2400" dirty="0"/>
          </a:p>
        </p:txBody>
      </p:sp>
      <p:cxnSp>
        <p:nvCxnSpPr>
          <p:cNvPr id="330" name="Gerade Verbindung mit Pfeil 329"/>
          <p:cNvCxnSpPr/>
          <p:nvPr/>
        </p:nvCxnSpPr>
        <p:spPr>
          <a:xfrm>
            <a:off x="3143240" y="5357826"/>
            <a:ext cx="500066" cy="1588"/>
          </a:xfrm>
          <a:prstGeom prst="straightConnector1">
            <a:avLst/>
          </a:prstGeom>
          <a:ln w="34925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Gerade Verbindung mit Pfeil 334"/>
          <p:cNvCxnSpPr/>
          <p:nvPr/>
        </p:nvCxnSpPr>
        <p:spPr>
          <a:xfrm>
            <a:off x="5715008" y="5429264"/>
            <a:ext cx="500066" cy="1588"/>
          </a:xfrm>
          <a:prstGeom prst="straightConnector1">
            <a:avLst/>
          </a:prstGeom>
          <a:ln w="34925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feld 335"/>
          <p:cNvSpPr txBox="1"/>
          <p:nvPr/>
        </p:nvSpPr>
        <p:spPr>
          <a:xfrm>
            <a:off x="6500826" y="5000636"/>
            <a:ext cx="25630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Encrypted:</a:t>
            </a:r>
          </a:p>
          <a:p>
            <a:r>
              <a:rPr lang="en-US" sz="2400" smtClean="0"/>
              <a:t>356jK$^klmGxL1dF</a:t>
            </a:r>
            <a:endParaRPr lang="en-US" sz="2400" dirty="0"/>
          </a:p>
        </p:txBody>
      </p:sp>
      <p:cxnSp>
        <p:nvCxnSpPr>
          <p:cNvPr id="337" name="Gerade Verbindung mit Pfeil 336"/>
          <p:cNvCxnSpPr/>
          <p:nvPr/>
        </p:nvCxnSpPr>
        <p:spPr>
          <a:xfrm rot="10800000" flipV="1">
            <a:off x="5214942" y="3000372"/>
            <a:ext cx="499272" cy="2382"/>
          </a:xfrm>
          <a:prstGeom prst="straightConnector1">
            <a:avLst/>
          </a:prstGeom>
          <a:ln w="34925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Gerade Verbindung mit Pfeil 343"/>
          <p:cNvCxnSpPr/>
          <p:nvPr/>
        </p:nvCxnSpPr>
        <p:spPr>
          <a:xfrm rot="10800000" flipV="1">
            <a:off x="2643174" y="3000372"/>
            <a:ext cx="499272" cy="2382"/>
          </a:xfrm>
          <a:prstGeom prst="straightConnector1">
            <a:avLst/>
          </a:prstGeom>
          <a:ln w="34925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feld 344"/>
          <p:cNvSpPr txBox="1"/>
          <p:nvPr/>
        </p:nvSpPr>
        <p:spPr>
          <a:xfrm>
            <a:off x="857224" y="2571744"/>
            <a:ext cx="16065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Message:</a:t>
            </a:r>
          </a:p>
          <a:p>
            <a:r>
              <a:rPr lang="en-US" sz="2400" dirty="0" smtClean="0"/>
              <a:t>Hello Alice!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3506E-6 C -0.01493 0.01318 -0.02968 0.02636 -0.03906 0.04047 C -0.04843 0.05458 -0.05208 0.06822 -0.05659 0.08487 C -0.06111 0.10152 -0.06475 0.12349 -0.06666 0.14084 C -0.06857 0.15818 -0.06857 0.17206 -0.06805 0.18917 C -0.06753 0.20629 -0.06632 0.22849 -0.06371 0.24329 C -0.06111 0.25809 -0.05798 0.26734 -0.05225 0.27798 C -0.04652 0.28862 -0.0375 0.29879 -0.02899 0.30689 C -0.02048 0.31498 -0.0059 0.32308 -0.00139 0.32631 " pathEditMode="relative" ptsTypes="aaaaaaaaA">
                                      <p:cBhvr>
                                        <p:cTn id="6" dur="2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6 -0.03842 C 0.00799 -0.05648 0.02014 -0.07453 0.02778 -0.09259 C 0.03542 -0.11064 0.03959 -0.12731 0.04219 -0.14652 C 0.04479 -0.16574 0.04445 -0.1868 0.04375 -0.20833 C 0.04306 -0.22986 0.04236 -0.25625 0.03785 -0.27592 C 0.03334 -0.2956 0.02674 -0.31157 0.01615 -0.32615 C 0.00556 -0.34074 -0.01892 -0.35694 -0.02587 -0.36296 " pathEditMode="relative" rAng="0" ptsTypes="AAAAAAA">
                                      <p:cBhvr>
                                        <p:cTn id="25" dur="2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9" y="-1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/>
      <p:bldP spid="336" grpId="1"/>
      <p:bldP spid="3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Establishment using Public Key Cryptography</a:t>
            </a:r>
            <a:endParaRPr lang="en-US" dirty="0"/>
          </a:p>
        </p:txBody>
      </p:sp>
      <p:grpSp>
        <p:nvGrpSpPr>
          <p:cNvPr id="3" name="Gruppieren 325"/>
          <p:cNvGrpSpPr/>
          <p:nvPr/>
        </p:nvGrpSpPr>
        <p:grpSpPr>
          <a:xfrm>
            <a:off x="1143000" y="2571750"/>
            <a:ext cx="1735138" cy="858838"/>
            <a:chOff x="1143000" y="2571750"/>
            <a:chExt cx="1735138" cy="858838"/>
          </a:xfrm>
        </p:grpSpPr>
        <p:sp>
          <p:nvSpPr>
            <p:cNvPr id="10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1143000" y="2571750"/>
              <a:ext cx="1735138" cy="858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1143000" y="2571750"/>
              <a:ext cx="1735138" cy="85725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1154113" y="2586038"/>
              <a:ext cx="1709738" cy="820738"/>
            </a:xfrm>
            <a:custGeom>
              <a:avLst/>
              <a:gdLst/>
              <a:ahLst/>
              <a:cxnLst>
                <a:cxn ang="0">
                  <a:pos x="258" y="1"/>
                </a:cxn>
                <a:cxn ang="0">
                  <a:pos x="292" y="6"/>
                </a:cxn>
                <a:cxn ang="0">
                  <a:pos x="325" y="16"/>
                </a:cxn>
                <a:cxn ang="0">
                  <a:pos x="359" y="33"/>
                </a:cxn>
                <a:cxn ang="0">
                  <a:pos x="390" y="55"/>
                </a:cxn>
                <a:cxn ang="0">
                  <a:pos x="417" y="82"/>
                </a:cxn>
                <a:cxn ang="0">
                  <a:pos x="440" y="113"/>
                </a:cxn>
                <a:cxn ang="0">
                  <a:pos x="458" y="147"/>
                </a:cxn>
                <a:cxn ang="0">
                  <a:pos x="514" y="102"/>
                </a:cxn>
                <a:cxn ang="0">
                  <a:pos x="524" y="101"/>
                </a:cxn>
                <a:cxn ang="0">
                  <a:pos x="534" y="104"/>
                </a:cxn>
                <a:cxn ang="0">
                  <a:pos x="542" y="111"/>
                </a:cxn>
                <a:cxn ang="0">
                  <a:pos x="545" y="121"/>
                </a:cxn>
                <a:cxn ang="0">
                  <a:pos x="1000" y="167"/>
                </a:cxn>
                <a:cxn ang="0">
                  <a:pos x="1030" y="182"/>
                </a:cxn>
                <a:cxn ang="0">
                  <a:pos x="1052" y="197"/>
                </a:cxn>
                <a:cxn ang="0">
                  <a:pos x="1068" y="213"/>
                </a:cxn>
                <a:cxn ang="0">
                  <a:pos x="1077" y="233"/>
                </a:cxn>
                <a:cxn ang="0">
                  <a:pos x="981" y="323"/>
                </a:cxn>
                <a:cxn ang="0">
                  <a:pos x="886" y="290"/>
                </a:cxn>
                <a:cxn ang="0">
                  <a:pos x="786" y="348"/>
                </a:cxn>
                <a:cxn ang="0">
                  <a:pos x="668" y="357"/>
                </a:cxn>
                <a:cxn ang="0">
                  <a:pos x="551" y="311"/>
                </a:cxn>
                <a:cxn ang="0">
                  <a:pos x="552" y="382"/>
                </a:cxn>
                <a:cxn ang="0">
                  <a:pos x="549" y="392"/>
                </a:cxn>
                <a:cxn ang="0">
                  <a:pos x="543" y="398"/>
                </a:cxn>
                <a:cxn ang="0">
                  <a:pos x="535" y="400"/>
                </a:cxn>
                <a:cxn ang="0">
                  <a:pos x="524" y="396"/>
                </a:cxn>
                <a:cxn ang="0">
                  <a:pos x="455" y="379"/>
                </a:cxn>
                <a:cxn ang="0">
                  <a:pos x="434" y="413"/>
                </a:cxn>
                <a:cxn ang="0">
                  <a:pos x="409" y="444"/>
                </a:cxn>
                <a:cxn ang="0">
                  <a:pos x="379" y="471"/>
                </a:cxn>
                <a:cxn ang="0">
                  <a:pos x="346" y="492"/>
                </a:cxn>
                <a:cxn ang="0">
                  <a:pos x="310" y="507"/>
                </a:cxn>
                <a:cxn ang="0">
                  <a:pos x="272" y="515"/>
                </a:cxn>
                <a:cxn ang="0">
                  <a:pos x="233" y="517"/>
                </a:cxn>
                <a:cxn ang="0">
                  <a:pos x="195" y="512"/>
                </a:cxn>
                <a:cxn ang="0">
                  <a:pos x="158" y="501"/>
                </a:cxn>
                <a:cxn ang="0">
                  <a:pos x="123" y="484"/>
                </a:cxn>
                <a:cxn ang="0">
                  <a:pos x="91" y="462"/>
                </a:cxn>
                <a:cxn ang="0">
                  <a:pos x="63" y="435"/>
                </a:cxn>
                <a:cxn ang="0">
                  <a:pos x="39" y="403"/>
                </a:cxn>
                <a:cxn ang="0">
                  <a:pos x="21" y="368"/>
                </a:cxn>
                <a:cxn ang="0">
                  <a:pos x="9" y="330"/>
                </a:cxn>
                <a:cxn ang="0">
                  <a:pos x="1" y="291"/>
                </a:cxn>
                <a:cxn ang="0">
                  <a:pos x="0" y="252"/>
                </a:cxn>
                <a:cxn ang="0">
                  <a:pos x="3" y="212"/>
                </a:cxn>
                <a:cxn ang="0">
                  <a:pos x="13" y="174"/>
                </a:cxn>
                <a:cxn ang="0">
                  <a:pos x="27" y="138"/>
                </a:cxn>
                <a:cxn ang="0">
                  <a:pos x="47" y="104"/>
                </a:cxn>
                <a:cxn ang="0">
                  <a:pos x="72" y="74"/>
                </a:cxn>
                <a:cxn ang="0">
                  <a:pos x="101" y="48"/>
                </a:cxn>
                <a:cxn ang="0">
                  <a:pos x="133" y="28"/>
                </a:cxn>
                <a:cxn ang="0">
                  <a:pos x="167" y="13"/>
                </a:cxn>
                <a:cxn ang="0">
                  <a:pos x="204" y="4"/>
                </a:cxn>
                <a:cxn ang="0">
                  <a:pos x="241" y="0"/>
                </a:cxn>
              </a:cxnLst>
              <a:rect l="0" t="0" r="r" b="b"/>
              <a:pathLst>
                <a:path w="1077" h="517">
                  <a:moveTo>
                    <a:pt x="241" y="0"/>
                  </a:moveTo>
                  <a:lnTo>
                    <a:pt x="258" y="1"/>
                  </a:lnTo>
                  <a:lnTo>
                    <a:pt x="275" y="3"/>
                  </a:lnTo>
                  <a:lnTo>
                    <a:pt x="292" y="6"/>
                  </a:lnTo>
                  <a:lnTo>
                    <a:pt x="309" y="10"/>
                  </a:lnTo>
                  <a:lnTo>
                    <a:pt x="325" y="16"/>
                  </a:lnTo>
                  <a:lnTo>
                    <a:pt x="342" y="24"/>
                  </a:lnTo>
                  <a:lnTo>
                    <a:pt x="359" y="33"/>
                  </a:lnTo>
                  <a:lnTo>
                    <a:pt x="375" y="44"/>
                  </a:lnTo>
                  <a:lnTo>
                    <a:pt x="390" y="55"/>
                  </a:lnTo>
                  <a:lnTo>
                    <a:pt x="404" y="68"/>
                  </a:lnTo>
                  <a:lnTo>
                    <a:pt x="417" y="82"/>
                  </a:lnTo>
                  <a:lnTo>
                    <a:pt x="429" y="97"/>
                  </a:lnTo>
                  <a:lnTo>
                    <a:pt x="440" y="113"/>
                  </a:lnTo>
                  <a:lnTo>
                    <a:pt x="450" y="129"/>
                  </a:lnTo>
                  <a:lnTo>
                    <a:pt x="458" y="147"/>
                  </a:lnTo>
                  <a:lnTo>
                    <a:pt x="509" y="105"/>
                  </a:lnTo>
                  <a:lnTo>
                    <a:pt x="514" y="102"/>
                  </a:lnTo>
                  <a:lnTo>
                    <a:pt x="519" y="101"/>
                  </a:lnTo>
                  <a:lnTo>
                    <a:pt x="524" y="101"/>
                  </a:lnTo>
                  <a:lnTo>
                    <a:pt x="530" y="102"/>
                  </a:lnTo>
                  <a:lnTo>
                    <a:pt x="534" y="104"/>
                  </a:lnTo>
                  <a:lnTo>
                    <a:pt x="539" y="107"/>
                  </a:lnTo>
                  <a:lnTo>
                    <a:pt x="542" y="111"/>
                  </a:lnTo>
                  <a:lnTo>
                    <a:pt x="544" y="115"/>
                  </a:lnTo>
                  <a:lnTo>
                    <a:pt x="545" y="121"/>
                  </a:lnTo>
                  <a:lnTo>
                    <a:pt x="548" y="171"/>
                  </a:lnTo>
                  <a:lnTo>
                    <a:pt x="1000" y="167"/>
                  </a:lnTo>
                  <a:lnTo>
                    <a:pt x="1016" y="175"/>
                  </a:lnTo>
                  <a:lnTo>
                    <a:pt x="1030" y="182"/>
                  </a:lnTo>
                  <a:lnTo>
                    <a:pt x="1042" y="189"/>
                  </a:lnTo>
                  <a:lnTo>
                    <a:pt x="1052" y="197"/>
                  </a:lnTo>
                  <a:lnTo>
                    <a:pt x="1061" y="205"/>
                  </a:lnTo>
                  <a:lnTo>
                    <a:pt x="1068" y="213"/>
                  </a:lnTo>
                  <a:lnTo>
                    <a:pt x="1073" y="223"/>
                  </a:lnTo>
                  <a:lnTo>
                    <a:pt x="1077" y="233"/>
                  </a:lnTo>
                  <a:lnTo>
                    <a:pt x="1027" y="279"/>
                  </a:lnTo>
                  <a:lnTo>
                    <a:pt x="981" y="323"/>
                  </a:lnTo>
                  <a:lnTo>
                    <a:pt x="928" y="326"/>
                  </a:lnTo>
                  <a:lnTo>
                    <a:pt x="886" y="290"/>
                  </a:lnTo>
                  <a:lnTo>
                    <a:pt x="828" y="348"/>
                  </a:lnTo>
                  <a:lnTo>
                    <a:pt x="786" y="348"/>
                  </a:lnTo>
                  <a:lnTo>
                    <a:pt x="730" y="294"/>
                  </a:lnTo>
                  <a:lnTo>
                    <a:pt x="668" y="357"/>
                  </a:lnTo>
                  <a:lnTo>
                    <a:pt x="621" y="312"/>
                  </a:lnTo>
                  <a:lnTo>
                    <a:pt x="551" y="311"/>
                  </a:lnTo>
                  <a:lnTo>
                    <a:pt x="552" y="377"/>
                  </a:lnTo>
                  <a:lnTo>
                    <a:pt x="552" y="382"/>
                  </a:lnTo>
                  <a:lnTo>
                    <a:pt x="551" y="387"/>
                  </a:lnTo>
                  <a:lnTo>
                    <a:pt x="549" y="392"/>
                  </a:lnTo>
                  <a:lnTo>
                    <a:pt x="546" y="395"/>
                  </a:lnTo>
                  <a:lnTo>
                    <a:pt x="543" y="398"/>
                  </a:lnTo>
                  <a:lnTo>
                    <a:pt x="539" y="400"/>
                  </a:lnTo>
                  <a:lnTo>
                    <a:pt x="535" y="400"/>
                  </a:lnTo>
                  <a:lnTo>
                    <a:pt x="530" y="399"/>
                  </a:lnTo>
                  <a:lnTo>
                    <a:pt x="524" y="396"/>
                  </a:lnTo>
                  <a:lnTo>
                    <a:pt x="463" y="361"/>
                  </a:lnTo>
                  <a:lnTo>
                    <a:pt x="455" y="379"/>
                  </a:lnTo>
                  <a:lnTo>
                    <a:pt x="445" y="397"/>
                  </a:lnTo>
                  <a:lnTo>
                    <a:pt x="434" y="413"/>
                  </a:lnTo>
                  <a:lnTo>
                    <a:pt x="422" y="429"/>
                  </a:lnTo>
                  <a:lnTo>
                    <a:pt x="409" y="444"/>
                  </a:lnTo>
                  <a:lnTo>
                    <a:pt x="395" y="458"/>
                  </a:lnTo>
                  <a:lnTo>
                    <a:pt x="379" y="471"/>
                  </a:lnTo>
                  <a:lnTo>
                    <a:pt x="363" y="482"/>
                  </a:lnTo>
                  <a:lnTo>
                    <a:pt x="346" y="492"/>
                  </a:lnTo>
                  <a:lnTo>
                    <a:pt x="329" y="500"/>
                  </a:lnTo>
                  <a:lnTo>
                    <a:pt x="310" y="507"/>
                  </a:lnTo>
                  <a:lnTo>
                    <a:pt x="291" y="512"/>
                  </a:lnTo>
                  <a:lnTo>
                    <a:pt x="272" y="515"/>
                  </a:lnTo>
                  <a:lnTo>
                    <a:pt x="252" y="517"/>
                  </a:lnTo>
                  <a:lnTo>
                    <a:pt x="233" y="517"/>
                  </a:lnTo>
                  <a:lnTo>
                    <a:pt x="214" y="516"/>
                  </a:lnTo>
                  <a:lnTo>
                    <a:pt x="195" y="512"/>
                  </a:lnTo>
                  <a:lnTo>
                    <a:pt x="176" y="508"/>
                  </a:lnTo>
                  <a:lnTo>
                    <a:pt x="158" y="501"/>
                  </a:lnTo>
                  <a:lnTo>
                    <a:pt x="140" y="493"/>
                  </a:lnTo>
                  <a:lnTo>
                    <a:pt x="123" y="484"/>
                  </a:lnTo>
                  <a:lnTo>
                    <a:pt x="106" y="474"/>
                  </a:lnTo>
                  <a:lnTo>
                    <a:pt x="91" y="462"/>
                  </a:lnTo>
                  <a:lnTo>
                    <a:pt x="76" y="449"/>
                  </a:lnTo>
                  <a:lnTo>
                    <a:pt x="63" y="435"/>
                  </a:lnTo>
                  <a:lnTo>
                    <a:pt x="50" y="419"/>
                  </a:lnTo>
                  <a:lnTo>
                    <a:pt x="39" y="403"/>
                  </a:lnTo>
                  <a:lnTo>
                    <a:pt x="30" y="385"/>
                  </a:lnTo>
                  <a:lnTo>
                    <a:pt x="21" y="368"/>
                  </a:lnTo>
                  <a:lnTo>
                    <a:pt x="14" y="349"/>
                  </a:lnTo>
                  <a:lnTo>
                    <a:pt x="9" y="330"/>
                  </a:lnTo>
                  <a:lnTo>
                    <a:pt x="4" y="311"/>
                  </a:lnTo>
                  <a:lnTo>
                    <a:pt x="1" y="291"/>
                  </a:lnTo>
                  <a:lnTo>
                    <a:pt x="0" y="272"/>
                  </a:lnTo>
                  <a:lnTo>
                    <a:pt x="0" y="252"/>
                  </a:lnTo>
                  <a:lnTo>
                    <a:pt x="1" y="232"/>
                  </a:lnTo>
                  <a:lnTo>
                    <a:pt x="3" y="212"/>
                  </a:lnTo>
                  <a:lnTo>
                    <a:pt x="7" y="193"/>
                  </a:lnTo>
                  <a:lnTo>
                    <a:pt x="13" y="174"/>
                  </a:lnTo>
                  <a:lnTo>
                    <a:pt x="19" y="155"/>
                  </a:lnTo>
                  <a:lnTo>
                    <a:pt x="27" y="138"/>
                  </a:lnTo>
                  <a:lnTo>
                    <a:pt x="36" y="121"/>
                  </a:lnTo>
                  <a:lnTo>
                    <a:pt x="47" y="104"/>
                  </a:lnTo>
                  <a:lnTo>
                    <a:pt x="59" y="89"/>
                  </a:lnTo>
                  <a:lnTo>
                    <a:pt x="72" y="74"/>
                  </a:lnTo>
                  <a:lnTo>
                    <a:pt x="86" y="61"/>
                  </a:lnTo>
                  <a:lnTo>
                    <a:pt x="101" y="48"/>
                  </a:lnTo>
                  <a:lnTo>
                    <a:pt x="116" y="38"/>
                  </a:lnTo>
                  <a:lnTo>
                    <a:pt x="133" y="28"/>
                  </a:lnTo>
                  <a:lnTo>
                    <a:pt x="150" y="20"/>
                  </a:lnTo>
                  <a:lnTo>
                    <a:pt x="167" y="13"/>
                  </a:lnTo>
                  <a:lnTo>
                    <a:pt x="186" y="8"/>
                  </a:lnTo>
                  <a:lnTo>
                    <a:pt x="204" y="4"/>
                  </a:lnTo>
                  <a:lnTo>
                    <a:pt x="222" y="1"/>
                  </a:lnTo>
                  <a:lnTo>
                    <a:pt x="241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 smtClean="0"/>
                <a:t>Alice</a:t>
              </a:r>
              <a:endParaRPr lang="en-US" dirty="0"/>
            </a:p>
          </p:txBody>
        </p:sp>
        <p:sp>
          <p:nvSpPr>
            <p:cNvPr id="1031" name="Line 7"/>
            <p:cNvSpPr>
              <a:spLocks noChangeShapeType="1"/>
            </p:cNvSpPr>
            <p:nvPr/>
          </p:nvSpPr>
          <p:spPr bwMode="auto">
            <a:xfrm flipH="1">
              <a:off x="1506538" y="2586038"/>
              <a:ext cx="30163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Line 8"/>
            <p:cNvSpPr>
              <a:spLocks noChangeShapeType="1"/>
            </p:cNvSpPr>
            <p:nvPr/>
          </p:nvSpPr>
          <p:spPr bwMode="auto">
            <a:xfrm flipH="1">
              <a:off x="1477963" y="2587625"/>
              <a:ext cx="28575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Line 9"/>
            <p:cNvSpPr>
              <a:spLocks noChangeShapeType="1"/>
            </p:cNvSpPr>
            <p:nvPr/>
          </p:nvSpPr>
          <p:spPr bwMode="auto">
            <a:xfrm flipH="1">
              <a:off x="1449388" y="2592388"/>
              <a:ext cx="28575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Line 10"/>
            <p:cNvSpPr>
              <a:spLocks noChangeShapeType="1"/>
            </p:cNvSpPr>
            <p:nvPr/>
          </p:nvSpPr>
          <p:spPr bwMode="auto">
            <a:xfrm flipH="1">
              <a:off x="1419225" y="2598738"/>
              <a:ext cx="30163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Line 11"/>
            <p:cNvSpPr>
              <a:spLocks noChangeShapeType="1"/>
            </p:cNvSpPr>
            <p:nvPr/>
          </p:nvSpPr>
          <p:spPr bwMode="auto">
            <a:xfrm flipH="1">
              <a:off x="1392238" y="2606675"/>
              <a:ext cx="26988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Line 12"/>
            <p:cNvSpPr>
              <a:spLocks noChangeShapeType="1"/>
            </p:cNvSpPr>
            <p:nvPr/>
          </p:nvSpPr>
          <p:spPr bwMode="auto">
            <a:xfrm flipH="1">
              <a:off x="1365250" y="2617788"/>
              <a:ext cx="269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Line 13"/>
            <p:cNvSpPr>
              <a:spLocks noChangeShapeType="1"/>
            </p:cNvSpPr>
            <p:nvPr/>
          </p:nvSpPr>
          <p:spPr bwMode="auto">
            <a:xfrm flipH="1">
              <a:off x="1338263" y="2630488"/>
              <a:ext cx="269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Line 14"/>
            <p:cNvSpPr>
              <a:spLocks noChangeShapeType="1"/>
            </p:cNvSpPr>
            <p:nvPr/>
          </p:nvSpPr>
          <p:spPr bwMode="auto">
            <a:xfrm flipH="1">
              <a:off x="1314450" y="2646363"/>
              <a:ext cx="23813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Line 15"/>
            <p:cNvSpPr>
              <a:spLocks noChangeShapeType="1"/>
            </p:cNvSpPr>
            <p:nvPr/>
          </p:nvSpPr>
          <p:spPr bwMode="auto">
            <a:xfrm flipH="1">
              <a:off x="1290638" y="2662238"/>
              <a:ext cx="23813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Line 16"/>
            <p:cNvSpPr>
              <a:spLocks noChangeShapeType="1"/>
            </p:cNvSpPr>
            <p:nvPr/>
          </p:nvSpPr>
          <p:spPr bwMode="auto">
            <a:xfrm flipH="1">
              <a:off x="1268413" y="2682875"/>
              <a:ext cx="22225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Line 17"/>
            <p:cNvSpPr>
              <a:spLocks noChangeShapeType="1"/>
            </p:cNvSpPr>
            <p:nvPr/>
          </p:nvSpPr>
          <p:spPr bwMode="auto">
            <a:xfrm flipH="1">
              <a:off x="1247775" y="2703513"/>
              <a:ext cx="20638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Line 18"/>
            <p:cNvSpPr>
              <a:spLocks noChangeShapeType="1"/>
            </p:cNvSpPr>
            <p:nvPr/>
          </p:nvSpPr>
          <p:spPr bwMode="auto">
            <a:xfrm flipH="1">
              <a:off x="1228725" y="2727325"/>
              <a:ext cx="19050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Line 19"/>
            <p:cNvSpPr>
              <a:spLocks noChangeShapeType="1"/>
            </p:cNvSpPr>
            <p:nvPr/>
          </p:nvSpPr>
          <p:spPr bwMode="auto">
            <a:xfrm flipH="1">
              <a:off x="1211263" y="2751138"/>
              <a:ext cx="17463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Line 20"/>
            <p:cNvSpPr>
              <a:spLocks noChangeShapeType="1"/>
            </p:cNvSpPr>
            <p:nvPr/>
          </p:nvSpPr>
          <p:spPr bwMode="auto">
            <a:xfrm flipH="1">
              <a:off x="1196975" y="2778125"/>
              <a:ext cx="14288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Line 21"/>
            <p:cNvSpPr>
              <a:spLocks noChangeShapeType="1"/>
            </p:cNvSpPr>
            <p:nvPr/>
          </p:nvSpPr>
          <p:spPr bwMode="auto">
            <a:xfrm flipH="1">
              <a:off x="1184275" y="2805113"/>
              <a:ext cx="12700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Line 22"/>
            <p:cNvSpPr>
              <a:spLocks noChangeShapeType="1"/>
            </p:cNvSpPr>
            <p:nvPr/>
          </p:nvSpPr>
          <p:spPr bwMode="auto">
            <a:xfrm flipH="1">
              <a:off x="1174750" y="2832100"/>
              <a:ext cx="9525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7" name="Line 23"/>
            <p:cNvSpPr>
              <a:spLocks noChangeShapeType="1"/>
            </p:cNvSpPr>
            <p:nvPr/>
          </p:nvSpPr>
          <p:spPr bwMode="auto">
            <a:xfrm flipH="1">
              <a:off x="1165225" y="2862263"/>
              <a:ext cx="9525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" name="Line 24"/>
            <p:cNvSpPr>
              <a:spLocks noChangeShapeType="1"/>
            </p:cNvSpPr>
            <p:nvPr/>
          </p:nvSpPr>
          <p:spPr bwMode="auto">
            <a:xfrm flipH="1">
              <a:off x="1158875" y="2892425"/>
              <a:ext cx="6350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Line 25"/>
            <p:cNvSpPr>
              <a:spLocks noChangeShapeType="1"/>
            </p:cNvSpPr>
            <p:nvPr/>
          </p:nvSpPr>
          <p:spPr bwMode="auto">
            <a:xfrm flipH="1">
              <a:off x="1155700" y="2922588"/>
              <a:ext cx="3175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Line 26"/>
            <p:cNvSpPr>
              <a:spLocks noChangeShapeType="1"/>
            </p:cNvSpPr>
            <p:nvPr/>
          </p:nvSpPr>
          <p:spPr bwMode="auto">
            <a:xfrm flipH="1">
              <a:off x="1154113" y="2954338"/>
              <a:ext cx="1588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Line 27"/>
            <p:cNvSpPr>
              <a:spLocks noChangeShapeType="1"/>
            </p:cNvSpPr>
            <p:nvPr/>
          </p:nvSpPr>
          <p:spPr bwMode="auto">
            <a:xfrm>
              <a:off x="1154113" y="2986088"/>
              <a:ext cx="1588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Line 28"/>
            <p:cNvSpPr>
              <a:spLocks noChangeShapeType="1"/>
            </p:cNvSpPr>
            <p:nvPr/>
          </p:nvSpPr>
          <p:spPr bwMode="auto">
            <a:xfrm>
              <a:off x="1154113" y="3017838"/>
              <a:ext cx="1588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Line 29"/>
            <p:cNvSpPr>
              <a:spLocks noChangeShapeType="1"/>
            </p:cNvSpPr>
            <p:nvPr/>
          </p:nvSpPr>
          <p:spPr bwMode="auto">
            <a:xfrm>
              <a:off x="1155700" y="3048000"/>
              <a:ext cx="4763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Line 30"/>
            <p:cNvSpPr>
              <a:spLocks noChangeShapeType="1"/>
            </p:cNvSpPr>
            <p:nvPr/>
          </p:nvSpPr>
          <p:spPr bwMode="auto">
            <a:xfrm>
              <a:off x="1160463" y="3079750"/>
              <a:ext cx="7938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Line 31"/>
            <p:cNvSpPr>
              <a:spLocks noChangeShapeType="1"/>
            </p:cNvSpPr>
            <p:nvPr/>
          </p:nvSpPr>
          <p:spPr bwMode="auto">
            <a:xfrm>
              <a:off x="1168400" y="3109913"/>
              <a:ext cx="7938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" name="Line 32"/>
            <p:cNvSpPr>
              <a:spLocks noChangeShapeType="1"/>
            </p:cNvSpPr>
            <p:nvPr/>
          </p:nvSpPr>
          <p:spPr bwMode="auto">
            <a:xfrm>
              <a:off x="1176338" y="3140075"/>
              <a:ext cx="11113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Line 33"/>
            <p:cNvSpPr>
              <a:spLocks noChangeShapeType="1"/>
            </p:cNvSpPr>
            <p:nvPr/>
          </p:nvSpPr>
          <p:spPr bwMode="auto">
            <a:xfrm>
              <a:off x="1187450" y="3170238"/>
              <a:ext cx="14288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Line 34"/>
            <p:cNvSpPr>
              <a:spLocks noChangeShapeType="1"/>
            </p:cNvSpPr>
            <p:nvPr/>
          </p:nvSpPr>
          <p:spPr bwMode="auto">
            <a:xfrm>
              <a:off x="1201738" y="3197225"/>
              <a:ext cx="14288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9" name="Line 35"/>
            <p:cNvSpPr>
              <a:spLocks noChangeShapeType="1"/>
            </p:cNvSpPr>
            <p:nvPr/>
          </p:nvSpPr>
          <p:spPr bwMode="auto">
            <a:xfrm>
              <a:off x="1216025" y="3225800"/>
              <a:ext cx="17463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0" name="Line 36"/>
            <p:cNvSpPr>
              <a:spLocks noChangeShapeType="1"/>
            </p:cNvSpPr>
            <p:nvPr/>
          </p:nvSpPr>
          <p:spPr bwMode="auto">
            <a:xfrm>
              <a:off x="1233488" y="3251200"/>
              <a:ext cx="20638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Line 37"/>
            <p:cNvSpPr>
              <a:spLocks noChangeShapeType="1"/>
            </p:cNvSpPr>
            <p:nvPr/>
          </p:nvSpPr>
          <p:spPr bwMode="auto">
            <a:xfrm>
              <a:off x="1254125" y="3276600"/>
              <a:ext cx="20638" cy="222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Line 38"/>
            <p:cNvSpPr>
              <a:spLocks noChangeShapeType="1"/>
            </p:cNvSpPr>
            <p:nvPr/>
          </p:nvSpPr>
          <p:spPr bwMode="auto">
            <a:xfrm>
              <a:off x="1274763" y="3298825"/>
              <a:ext cx="23813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3" name="Line 39"/>
            <p:cNvSpPr>
              <a:spLocks noChangeShapeType="1"/>
            </p:cNvSpPr>
            <p:nvPr/>
          </p:nvSpPr>
          <p:spPr bwMode="auto">
            <a:xfrm>
              <a:off x="1298575" y="3319463"/>
              <a:ext cx="23813" cy="190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4" name="Line 40"/>
            <p:cNvSpPr>
              <a:spLocks noChangeShapeType="1"/>
            </p:cNvSpPr>
            <p:nvPr/>
          </p:nvSpPr>
          <p:spPr bwMode="auto">
            <a:xfrm>
              <a:off x="1322388" y="3338513"/>
              <a:ext cx="269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Line 41"/>
            <p:cNvSpPr>
              <a:spLocks noChangeShapeType="1"/>
            </p:cNvSpPr>
            <p:nvPr/>
          </p:nvSpPr>
          <p:spPr bwMode="auto">
            <a:xfrm>
              <a:off x="1349375" y="3354388"/>
              <a:ext cx="269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Line 42"/>
            <p:cNvSpPr>
              <a:spLocks noChangeShapeType="1"/>
            </p:cNvSpPr>
            <p:nvPr/>
          </p:nvSpPr>
          <p:spPr bwMode="auto">
            <a:xfrm>
              <a:off x="1376363" y="3368675"/>
              <a:ext cx="28575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7" name="Line 43"/>
            <p:cNvSpPr>
              <a:spLocks noChangeShapeType="1"/>
            </p:cNvSpPr>
            <p:nvPr/>
          </p:nvSpPr>
          <p:spPr bwMode="auto">
            <a:xfrm>
              <a:off x="1404938" y="3381375"/>
              <a:ext cx="2857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8" name="Line 44"/>
            <p:cNvSpPr>
              <a:spLocks noChangeShapeType="1"/>
            </p:cNvSpPr>
            <p:nvPr/>
          </p:nvSpPr>
          <p:spPr bwMode="auto">
            <a:xfrm>
              <a:off x="1433513" y="3392488"/>
              <a:ext cx="30163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Line 45"/>
            <p:cNvSpPr>
              <a:spLocks noChangeShapeType="1"/>
            </p:cNvSpPr>
            <p:nvPr/>
          </p:nvSpPr>
          <p:spPr bwMode="auto">
            <a:xfrm>
              <a:off x="1463675" y="3398838"/>
              <a:ext cx="30163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0" name="Line 46"/>
            <p:cNvSpPr>
              <a:spLocks noChangeShapeType="1"/>
            </p:cNvSpPr>
            <p:nvPr/>
          </p:nvSpPr>
          <p:spPr bwMode="auto">
            <a:xfrm>
              <a:off x="1493838" y="3405188"/>
              <a:ext cx="30163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Line 47"/>
            <p:cNvSpPr>
              <a:spLocks noChangeShapeType="1"/>
            </p:cNvSpPr>
            <p:nvPr/>
          </p:nvSpPr>
          <p:spPr bwMode="auto">
            <a:xfrm>
              <a:off x="1524000" y="3406775"/>
              <a:ext cx="30163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2" name="Line 48"/>
            <p:cNvSpPr>
              <a:spLocks noChangeShapeType="1"/>
            </p:cNvSpPr>
            <p:nvPr/>
          </p:nvSpPr>
          <p:spPr bwMode="auto">
            <a:xfrm flipV="1">
              <a:off x="1554163" y="3403600"/>
              <a:ext cx="31750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3" name="Line 49"/>
            <p:cNvSpPr>
              <a:spLocks noChangeShapeType="1"/>
            </p:cNvSpPr>
            <p:nvPr/>
          </p:nvSpPr>
          <p:spPr bwMode="auto">
            <a:xfrm flipV="1">
              <a:off x="1585913" y="3398838"/>
              <a:ext cx="30163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4" name="Line 50"/>
            <p:cNvSpPr>
              <a:spLocks noChangeShapeType="1"/>
            </p:cNvSpPr>
            <p:nvPr/>
          </p:nvSpPr>
          <p:spPr bwMode="auto">
            <a:xfrm flipV="1">
              <a:off x="1616075" y="3390900"/>
              <a:ext cx="30163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" name="Line 51"/>
            <p:cNvSpPr>
              <a:spLocks noChangeShapeType="1"/>
            </p:cNvSpPr>
            <p:nvPr/>
          </p:nvSpPr>
          <p:spPr bwMode="auto">
            <a:xfrm flipV="1">
              <a:off x="1646238" y="3379788"/>
              <a:ext cx="30163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Line 52"/>
            <p:cNvSpPr>
              <a:spLocks noChangeShapeType="1"/>
            </p:cNvSpPr>
            <p:nvPr/>
          </p:nvSpPr>
          <p:spPr bwMode="auto">
            <a:xfrm flipV="1">
              <a:off x="1676400" y="3367088"/>
              <a:ext cx="269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Line 53"/>
            <p:cNvSpPr>
              <a:spLocks noChangeShapeType="1"/>
            </p:cNvSpPr>
            <p:nvPr/>
          </p:nvSpPr>
          <p:spPr bwMode="auto">
            <a:xfrm flipV="1">
              <a:off x="1703388" y="3351213"/>
              <a:ext cx="269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8" name="Line 54"/>
            <p:cNvSpPr>
              <a:spLocks noChangeShapeType="1"/>
            </p:cNvSpPr>
            <p:nvPr/>
          </p:nvSpPr>
          <p:spPr bwMode="auto">
            <a:xfrm flipV="1">
              <a:off x="1730375" y="3333750"/>
              <a:ext cx="25400" cy="174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9" name="Line 55"/>
            <p:cNvSpPr>
              <a:spLocks noChangeShapeType="1"/>
            </p:cNvSpPr>
            <p:nvPr/>
          </p:nvSpPr>
          <p:spPr bwMode="auto">
            <a:xfrm flipV="1">
              <a:off x="1755775" y="3313113"/>
              <a:ext cx="25400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0" name="Line 56"/>
            <p:cNvSpPr>
              <a:spLocks noChangeShapeType="1"/>
            </p:cNvSpPr>
            <p:nvPr/>
          </p:nvSpPr>
          <p:spPr bwMode="auto">
            <a:xfrm flipV="1">
              <a:off x="1781175" y="3290888"/>
              <a:ext cx="22225" cy="222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1" name="Line 57"/>
            <p:cNvSpPr>
              <a:spLocks noChangeShapeType="1"/>
            </p:cNvSpPr>
            <p:nvPr/>
          </p:nvSpPr>
          <p:spPr bwMode="auto">
            <a:xfrm flipV="1">
              <a:off x="1803400" y="3267075"/>
              <a:ext cx="20638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2" name="Line 58"/>
            <p:cNvSpPr>
              <a:spLocks noChangeShapeType="1"/>
            </p:cNvSpPr>
            <p:nvPr/>
          </p:nvSpPr>
          <p:spPr bwMode="auto">
            <a:xfrm flipV="1">
              <a:off x="1824038" y="3241675"/>
              <a:ext cx="19050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3" name="Line 59"/>
            <p:cNvSpPr>
              <a:spLocks noChangeShapeType="1"/>
            </p:cNvSpPr>
            <p:nvPr/>
          </p:nvSpPr>
          <p:spPr bwMode="auto">
            <a:xfrm flipV="1">
              <a:off x="1843088" y="3216275"/>
              <a:ext cx="17463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4" name="Line 60"/>
            <p:cNvSpPr>
              <a:spLocks noChangeShapeType="1"/>
            </p:cNvSpPr>
            <p:nvPr/>
          </p:nvSpPr>
          <p:spPr bwMode="auto">
            <a:xfrm flipV="1">
              <a:off x="1860550" y="3187700"/>
              <a:ext cx="15875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" name="Line 61"/>
            <p:cNvSpPr>
              <a:spLocks noChangeShapeType="1"/>
            </p:cNvSpPr>
            <p:nvPr/>
          </p:nvSpPr>
          <p:spPr bwMode="auto">
            <a:xfrm flipV="1">
              <a:off x="1876425" y="3159125"/>
              <a:ext cx="12700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6" name="Line 62"/>
            <p:cNvSpPr>
              <a:spLocks noChangeShapeType="1"/>
            </p:cNvSpPr>
            <p:nvPr/>
          </p:nvSpPr>
          <p:spPr bwMode="auto">
            <a:xfrm>
              <a:off x="1889125" y="3159125"/>
              <a:ext cx="96838" cy="555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7" name="Line 63"/>
            <p:cNvSpPr>
              <a:spLocks noChangeShapeType="1"/>
            </p:cNvSpPr>
            <p:nvPr/>
          </p:nvSpPr>
          <p:spPr bwMode="auto">
            <a:xfrm>
              <a:off x="1985963" y="3214688"/>
              <a:ext cx="9525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8" name="Line 64"/>
            <p:cNvSpPr>
              <a:spLocks noChangeShapeType="1"/>
            </p:cNvSpPr>
            <p:nvPr/>
          </p:nvSpPr>
          <p:spPr bwMode="auto">
            <a:xfrm>
              <a:off x="1995488" y="3219450"/>
              <a:ext cx="793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9" name="Line 65"/>
            <p:cNvSpPr>
              <a:spLocks noChangeShapeType="1"/>
            </p:cNvSpPr>
            <p:nvPr/>
          </p:nvSpPr>
          <p:spPr bwMode="auto">
            <a:xfrm>
              <a:off x="2003425" y="3221038"/>
              <a:ext cx="6350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0" name="Line 66"/>
            <p:cNvSpPr>
              <a:spLocks noChangeShapeType="1"/>
            </p:cNvSpPr>
            <p:nvPr/>
          </p:nvSpPr>
          <p:spPr bwMode="auto">
            <a:xfrm flipV="1">
              <a:off x="2009775" y="3217863"/>
              <a:ext cx="6350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1" name="Line 67"/>
            <p:cNvSpPr>
              <a:spLocks noChangeShapeType="1"/>
            </p:cNvSpPr>
            <p:nvPr/>
          </p:nvSpPr>
          <p:spPr bwMode="auto">
            <a:xfrm flipV="1">
              <a:off x="2016125" y="3213100"/>
              <a:ext cx="4763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2" name="Line 68"/>
            <p:cNvSpPr>
              <a:spLocks noChangeShapeType="1"/>
            </p:cNvSpPr>
            <p:nvPr/>
          </p:nvSpPr>
          <p:spPr bwMode="auto">
            <a:xfrm flipV="1">
              <a:off x="2020888" y="3208338"/>
              <a:ext cx="4763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3" name="Line 69"/>
            <p:cNvSpPr>
              <a:spLocks noChangeShapeType="1"/>
            </p:cNvSpPr>
            <p:nvPr/>
          </p:nvSpPr>
          <p:spPr bwMode="auto">
            <a:xfrm flipV="1">
              <a:off x="2025650" y="3200400"/>
              <a:ext cx="3175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4" name="Line 70"/>
            <p:cNvSpPr>
              <a:spLocks noChangeShapeType="1"/>
            </p:cNvSpPr>
            <p:nvPr/>
          </p:nvSpPr>
          <p:spPr bwMode="auto">
            <a:xfrm flipV="1">
              <a:off x="2028825" y="3192463"/>
              <a:ext cx="1588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" name="Line 71"/>
            <p:cNvSpPr>
              <a:spLocks noChangeShapeType="1"/>
            </p:cNvSpPr>
            <p:nvPr/>
          </p:nvSpPr>
          <p:spPr bwMode="auto">
            <a:xfrm flipV="1">
              <a:off x="2030413" y="3184525"/>
              <a:ext cx="1588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6" name="Line 72"/>
            <p:cNvSpPr>
              <a:spLocks noChangeShapeType="1"/>
            </p:cNvSpPr>
            <p:nvPr/>
          </p:nvSpPr>
          <p:spPr bwMode="auto">
            <a:xfrm flipH="1" flipV="1">
              <a:off x="2028825" y="3079750"/>
              <a:ext cx="1588" cy="1047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7" name="Line 73"/>
            <p:cNvSpPr>
              <a:spLocks noChangeShapeType="1"/>
            </p:cNvSpPr>
            <p:nvPr/>
          </p:nvSpPr>
          <p:spPr bwMode="auto">
            <a:xfrm>
              <a:off x="2028825" y="3079750"/>
              <a:ext cx="111125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8" name="Line 74"/>
            <p:cNvSpPr>
              <a:spLocks noChangeShapeType="1"/>
            </p:cNvSpPr>
            <p:nvPr/>
          </p:nvSpPr>
          <p:spPr bwMode="auto">
            <a:xfrm>
              <a:off x="2139950" y="3081338"/>
              <a:ext cx="74613" cy="714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9" name="Line 75"/>
            <p:cNvSpPr>
              <a:spLocks noChangeShapeType="1"/>
            </p:cNvSpPr>
            <p:nvPr/>
          </p:nvSpPr>
          <p:spPr bwMode="auto">
            <a:xfrm flipV="1">
              <a:off x="2214563" y="3052763"/>
              <a:ext cx="98425" cy="1000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0" name="Line 76"/>
            <p:cNvSpPr>
              <a:spLocks noChangeShapeType="1"/>
            </p:cNvSpPr>
            <p:nvPr/>
          </p:nvSpPr>
          <p:spPr bwMode="auto">
            <a:xfrm>
              <a:off x="2312988" y="3052763"/>
              <a:ext cx="88900" cy="857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1" name="Line 77"/>
            <p:cNvSpPr>
              <a:spLocks noChangeShapeType="1"/>
            </p:cNvSpPr>
            <p:nvPr/>
          </p:nvSpPr>
          <p:spPr bwMode="auto">
            <a:xfrm>
              <a:off x="2401888" y="3138488"/>
              <a:ext cx="66675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/>
          </p:nvSpPr>
          <p:spPr bwMode="auto">
            <a:xfrm flipV="1">
              <a:off x="2468563" y="3046413"/>
              <a:ext cx="92075" cy="920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/>
          </p:nvSpPr>
          <p:spPr bwMode="auto">
            <a:xfrm>
              <a:off x="2560638" y="3046413"/>
              <a:ext cx="66675" cy="571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4" name="Line 80"/>
            <p:cNvSpPr>
              <a:spLocks noChangeShapeType="1"/>
            </p:cNvSpPr>
            <p:nvPr/>
          </p:nvSpPr>
          <p:spPr bwMode="auto">
            <a:xfrm flipV="1">
              <a:off x="2627313" y="3098800"/>
              <a:ext cx="8413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5" name="Line 81"/>
            <p:cNvSpPr>
              <a:spLocks noChangeShapeType="1"/>
            </p:cNvSpPr>
            <p:nvPr/>
          </p:nvSpPr>
          <p:spPr bwMode="auto">
            <a:xfrm flipV="1">
              <a:off x="2711450" y="3028950"/>
              <a:ext cx="73025" cy="698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6" name="Line 82"/>
            <p:cNvSpPr>
              <a:spLocks noChangeShapeType="1"/>
            </p:cNvSpPr>
            <p:nvPr/>
          </p:nvSpPr>
          <p:spPr bwMode="auto">
            <a:xfrm flipV="1">
              <a:off x="2784475" y="2955925"/>
              <a:ext cx="79375" cy="730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7" name="Line 83"/>
            <p:cNvSpPr>
              <a:spLocks noChangeShapeType="1"/>
            </p:cNvSpPr>
            <p:nvPr/>
          </p:nvSpPr>
          <p:spPr bwMode="auto">
            <a:xfrm flipH="1" flipV="1">
              <a:off x="2857500" y="2940050"/>
              <a:ext cx="6350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8" name="Line 84"/>
            <p:cNvSpPr>
              <a:spLocks noChangeShapeType="1"/>
            </p:cNvSpPr>
            <p:nvPr/>
          </p:nvSpPr>
          <p:spPr bwMode="auto">
            <a:xfrm flipH="1" flipV="1">
              <a:off x="2849563" y="2924175"/>
              <a:ext cx="793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9" name="Line 85"/>
            <p:cNvSpPr>
              <a:spLocks noChangeShapeType="1"/>
            </p:cNvSpPr>
            <p:nvPr/>
          </p:nvSpPr>
          <p:spPr bwMode="auto">
            <a:xfrm flipH="1" flipV="1">
              <a:off x="2838450" y="2911475"/>
              <a:ext cx="11113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0" name="Line 86"/>
            <p:cNvSpPr>
              <a:spLocks noChangeShapeType="1"/>
            </p:cNvSpPr>
            <p:nvPr/>
          </p:nvSpPr>
          <p:spPr bwMode="auto">
            <a:xfrm flipH="1" flipV="1">
              <a:off x="2824163" y="2898775"/>
              <a:ext cx="142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1" name="Line 87"/>
            <p:cNvSpPr>
              <a:spLocks noChangeShapeType="1"/>
            </p:cNvSpPr>
            <p:nvPr/>
          </p:nvSpPr>
          <p:spPr bwMode="auto">
            <a:xfrm flipH="1" flipV="1">
              <a:off x="2808288" y="2886075"/>
              <a:ext cx="15875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2" name="Line 88"/>
            <p:cNvSpPr>
              <a:spLocks noChangeShapeType="1"/>
            </p:cNvSpPr>
            <p:nvPr/>
          </p:nvSpPr>
          <p:spPr bwMode="auto">
            <a:xfrm flipH="1" flipV="1">
              <a:off x="2789238" y="2874963"/>
              <a:ext cx="19050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3" name="Line 89"/>
            <p:cNvSpPr>
              <a:spLocks noChangeShapeType="1"/>
            </p:cNvSpPr>
            <p:nvPr/>
          </p:nvSpPr>
          <p:spPr bwMode="auto">
            <a:xfrm flipH="1" flipV="1">
              <a:off x="2767013" y="2863850"/>
              <a:ext cx="2222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4" name="Line 90"/>
            <p:cNvSpPr>
              <a:spLocks noChangeShapeType="1"/>
            </p:cNvSpPr>
            <p:nvPr/>
          </p:nvSpPr>
          <p:spPr bwMode="auto">
            <a:xfrm flipH="1" flipV="1">
              <a:off x="2741613" y="2851150"/>
              <a:ext cx="2540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5" name="Line 91"/>
            <p:cNvSpPr>
              <a:spLocks noChangeShapeType="1"/>
            </p:cNvSpPr>
            <p:nvPr/>
          </p:nvSpPr>
          <p:spPr bwMode="auto">
            <a:xfrm flipH="1">
              <a:off x="2024063" y="2851150"/>
              <a:ext cx="717550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6" name="Line 92"/>
            <p:cNvSpPr>
              <a:spLocks noChangeShapeType="1"/>
            </p:cNvSpPr>
            <p:nvPr/>
          </p:nvSpPr>
          <p:spPr bwMode="auto">
            <a:xfrm flipH="1" flipV="1">
              <a:off x="2019300" y="2778125"/>
              <a:ext cx="4763" cy="793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7" name="Line 93"/>
            <p:cNvSpPr>
              <a:spLocks noChangeShapeType="1"/>
            </p:cNvSpPr>
            <p:nvPr/>
          </p:nvSpPr>
          <p:spPr bwMode="auto">
            <a:xfrm flipH="1" flipV="1">
              <a:off x="2017713" y="2768600"/>
              <a:ext cx="1588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8" name="Line 94"/>
            <p:cNvSpPr>
              <a:spLocks noChangeShapeType="1"/>
            </p:cNvSpPr>
            <p:nvPr/>
          </p:nvSpPr>
          <p:spPr bwMode="auto">
            <a:xfrm flipH="1" flipV="1">
              <a:off x="2014538" y="2762250"/>
              <a:ext cx="3175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9" name="Line 95"/>
            <p:cNvSpPr>
              <a:spLocks noChangeShapeType="1"/>
            </p:cNvSpPr>
            <p:nvPr/>
          </p:nvSpPr>
          <p:spPr bwMode="auto">
            <a:xfrm flipH="1" flipV="1">
              <a:off x="2009775" y="2755900"/>
              <a:ext cx="4763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0" name="Line 96"/>
            <p:cNvSpPr>
              <a:spLocks noChangeShapeType="1"/>
            </p:cNvSpPr>
            <p:nvPr/>
          </p:nvSpPr>
          <p:spPr bwMode="auto">
            <a:xfrm flipH="1" flipV="1">
              <a:off x="2001838" y="2751138"/>
              <a:ext cx="793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1" name="Line 97"/>
            <p:cNvSpPr>
              <a:spLocks noChangeShapeType="1"/>
            </p:cNvSpPr>
            <p:nvPr/>
          </p:nvSpPr>
          <p:spPr bwMode="auto">
            <a:xfrm flipH="1" flipV="1">
              <a:off x="1995488" y="2747963"/>
              <a:ext cx="6350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2" name="Line 98"/>
            <p:cNvSpPr>
              <a:spLocks noChangeShapeType="1"/>
            </p:cNvSpPr>
            <p:nvPr/>
          </p:nvSpPr>
          <p:spPr bwMode="auto">
            <a:xfrm flipH="1" flipV="1">
              <a:off x="1985963" y="2746375"/>
              <a:ext cx="9525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3" name="Line 99"/>
            <p:cNvSpPr>
              <a:spLocks noChangeShapeType="1"/>
            </p:cNvSpPr>
            <p:nvPr/>
          </p:nvSpPr>
          <p:spPr bwMode="auto">
            <a:xfrm flipH="1">
              <a:off x="1978025" y="2746375"/>
              <a:ext cx="793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4" name="Line 100"/>
            <p:cNvSpPr>
              <a:spLocks noChangeShapeType="1"/>
            </p:cNvSpPr>
            <p:nvPr/>
          </p:nvSpPr>
          <p:spPr bwMode="auto">
            <a:xfrm flipH="1">
              <a:off x="1970088" y="2746375"/>
              <a:ext cx="793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5" name="Line 101"/>
            <p:cNvSpPr>
              <a:spLocks noChangeShapeType="1"/>
            </p:cNvSpPr>
            <p:nvPr/>
          </p:nvSpPr>
          <p:spPr bwMode="auto">
            <a:xfrm flipH="1">
              <a:off x="1962150" y="2747963"/>
              <a:ext cx="793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6" name="Line 102"/>
            <p:cNvSpPr>
              <a:spLocks noChangeShapeType="1"/>
            </p:cNvSpPr>
            <p:nvPr/>
          </p:nvSpPr>
          <p:spPr bwMode="auto">
            <a:xfrm flipH="1">
              <a:off x="1881188" y="2752725"/>
              <a:ext cx="80963" cy="666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" name="Line 103"/>
            <p:cNvSpPr>
              <a:spLocks noChangeShapeType="1"/>
            </p:cNvSpPr>
            <p:nvPr/>
          </p:nvSpPr>
          <p:spPr bwMode="auto">
            <a:xfrm flipH="1" flipV="1">
              <a:off x="1868488" y="2790825"/>
              <a:ext cx="12700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8" name="Line 104"/>
            <p:cNvSpPr>
              <a:spLocks noChangeShapeType="1"/>
            </p:cNvSpPr>
            <p:nvPr/>
          </p:nvSpPr>
          <p:spPr bwMode="auto">
            <a:xfrm flipH="1" flipV="1">
              <a:off x="1852613" y="2765425"/>
              <a:ext cx="15875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9" name="Line 105"/>
            <p:cNvSpPr>
              <a:spLocks noChangeShapeType="1"/>
            </p:cNvSpPr>
            <p:nvPr/>
          </p:nvSpPr>
          <p:spPr bwMode="auto">
            <a:xfrm flipH="1" flipV="1">
              <a:off x="1835150" y="2740025"/>
              <a:ext cx="17463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0" name="Line 106"/>
            <p:cNvSpPr>
              <a:spLocks noChangeShapeType="1"/>
            </p:cNvSpPr>
            <p:nvPr/>
          </p:nvSpPr>
          <p:spPr bwMode="auto">
            <a:xfrm flipH="1" flipV="1">
              <a:off x="1816100" y="2716213"/>
              <a:ext cx="19050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1" name="Line 107"/>
            <p:cNvSpPr>
              <a:spLocks noChangeShapeType="1"/>
            </p:cNvSpPr>
            <p:nvPr/>
          </p:nvSpPr>
          <p:spPr bwMode="auto">
            <a:xfrm flipH="1" flipV="1">
              <a:off x="1795463" y="2693988"/>
              <a:ext cx="20638" cy="222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2" name="Line 108"/>
            <p:cNvSpPr>
              <a:spLocks noChangeShapeType="1"/>
            </p:cNvSpPr>
            <p:nvPr/>
          </p:nvSpPr>
          <p:spPr bwMode="auto">
            <a:xfrm flipH="1" flipV="1">
              <a:off x="1773238" y="2673350"/>
              <a:ext cx="22225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3" name="Line 109"/>
            <p:cNvSpPr>
              <a:spLocks noChangeShapeType="1"/>
            </p:cNvSpPr>
            <p:nvPr/>
          </p:nvSpPr>
          <p:spPr bwMode="auto">
            <a:xfrm flipH="1" flipV="1">
              <a:off x="1749425" y="2655888"/>
              <a:ext cx="23813" cy="174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4" name="Line 110"/>
            <p:cNvSpPr>
              <a:spLocks noChangeShapeType="1"/>
            </p:cNvSpPr>
            <p:nvPr/>
          </p:nvSpPr>
          <p:spPr bwMode="auto">
            <a:xfrm flipH="1" flipV="1">
              <a:off x="1724025" y="2638425"/>
              <a:ext cx="25400" cy="174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5" name="Line 111"/>
            <p:cNvSpPr>
              <a:spLocks noChangeShapeType="1"/>
            </p:cNvSpPr>
            <p:nvPr/>
          </p:nvSpPr>
          <p:spPr bwMode="auto">
            <a:xfrm flipH="1" flipV="1">
              <a:off x="1697038" y="2624138"/>
              <a:ext cx="269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" name="Line 112"/>
            <p:cNvSpPr>
              <a:spLocks noChangeShapeType="1"/>
            </p:cNvSpPr>
            <p:nvPr/>
          </p:nvSpPr>
          <p:spPr bwMode="auto">
            <a:xfrm flipH="1" flipV="1">
              <a:off x="1670050" y="2611438"/>
              <a:ext cx="269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7" name="Line 113"/>
            <p:cNvSpPr>
              <a:spLocks noChangeShapeType="1"/>
            </p:cNvSpPr>
            <p:nvPr/>
          </p:nvSpPr>
          <p:spPr bwMode="auto">
            <a:xfrm flipH="1" flipV="1">
              <a:off x="1644650" y="2601913"/>
              <a:ext cx="25400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8" name="Line 114"/>
            <p:cNvSpPr>
              <a:spLocks noChangeShapeType="1"/>
            </p:cNvSpPr>
            <p:nvPr/>
          </p:nvSpPr>
          <p:spPr bwMode="auto">
            <a:xfrm flipH="1" flipV="1">
              <a:off x="1617663" y="2595563"/>
              <a:ext cx="26988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9" name="Line 115"/>
            <p:cNvSpPr>
              <a:spLocks noChangeShapeType="1"/>
            </p:cNvSpPr>
            <p:nvPr/>
          </p:nvSpPr>
          <p:spPr bwMode="auto">
            <a:xfrm flipH="1" flipV="1">
              <a:off x="1590675" y="2590800"/>
              <a:ext cx="2698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0" name="Line 116"/>
            <p:cNvSpPr>
              <a:spLocks noChangeShapeType="1"/>
            </p:cNvSpPr>
            <p:nvPr/>
          </p:nvSpPr>
          <p:spPr bwMode="auto">
            <a:xfrm flipH="1" flipV="1">
              <a:off x="1563688" y="2587625"/>
              <a:ext cx="269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1" name="Line 117"/>
            <p:cNvSpPr>
              <a:spLocks noChangeShapeType="1"/>
            </p:cNvSpPr>
            <p:nvPr/>
          </p:nvSpPr>
          <p:spPr bwMode="auto">
            <a:xfrm flipH="1" flipV="1">
              <a:off x="1536700" y="2586038"/>
              <a:ext cx="269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276350" y="2895600"/>
              <a:ext cx="174625" cy="17780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65" y="1"/>
                </a:cxn>
                <a:cxn ang="0">
                  <a:pos x="74" y="4"/>
                </a:cxn>
                <a:cxn ang="0">
                  <a:pos x="82" y="8"/>
                </a:cxn>
                <a:cxn ang="0">
                  <a:pos x="90" y="13"/>
                </a:cxn>
                <a:cxn ang="0">
                  <a:pos x="96" y="19"/>
                </a:cxn>
                <a:cxn ang="0">
                  <a:pos x="102" y="27"/>
                </a:cxn>
                <a:cxn ang="0">
                  <a:pos x="106" y="35"/>
                </a:cxn>
                <a:cxn ang="0">
                  <a:pos x="109" y="44"/>
                </a:cxn>
                <a:cxn ang="0">
                  <a:pos x="110" y="53"/>
                </a:cxn>
                <a:cxn ang="0">
                  <a:pos x="110" y="54"/>
                </a:cxn>
                <a:cxn ang="0">
                  <a:pos x="110" y="56"/>
                </a:cxn>
                <a:cxn ang="0">
                  <a:pos x="109" y="66"/>
                </a:cxn>
                <a:cxn ang="0">
                  <a:pos x="107" y="75"/>
                </a:cxn>
                <a:cxn ang="0">
                  <a:pos x="102" y="84"/>
                </a:cxn>
                <a:cxn ang="0">
                  <a:pos x="96" y="93"/>
                </a:cxn>
                <a:cxn ang="0">
                  <a:pos x="89" y="100"/>
                </a:cxn>
                <a:cxn ang="0">
                  <a:pos x="81" y="105"/>
                </a:cxn>
                <a:cxn ang="0">
                  <a:pos x="72" y="109"/>
                </a:cxn>
                <a:cxn ang="0">
                  <a:pos x="62" y="111"/>
                </a:cxn>
                <a:cxn ang="0">
                  <a:pos x="53" y="112"/>
                </a:cxn>
                <a:cxn ang="0">
                  <a:pos x="43" y="110"/>
                </a:cxn>
                <a:cxn ang="0">
                  <a:pos x="34" y="108"/>
                </a:cxn>
                <a:cxn ang="0">
                  <a:pos x="26" y="103"/>
                </a:cxn>
                <a:cxn ang="0">
                  <a:pos x="18" y="98"/>
                </a:cxn>
                <a:cxn ang="0">
                  <a:pos x="12" y="91"/>
                </a:cxn>
                <a:cxn ang="0">
                  <a:pos x="7" y="83"/>
                </a:cxn>
                <a:cxn ang="0">
                  <a:pos x="3" y="75"/>
                </a:cxn>
                <a:cxn ang="0">
                  <a:pos x="1" y="66"/>
                </a:cxn>
                <a:cxn ang="0">
                  <a:pos x="0" y="57"/>
                </a:cxn>
                <a:cxn ang="0">
                  <a:pos x="0" y="48"/>
                </a:cxn>
                <a:cxn ang="0">
                  <a:pos x="2" y="39"/>
                </a:cxn>
                <a:cxn ang="0">
                  <a:pos x="6" y="31"/>
                </a:cxn>
                <a:cxn ang="0">
                  <a:pos x="10" y="23"/>
                </a:cxn>
                <a:cxn ang="0">
                  <a:pos x="16" y="16"/>
                </a:cxn>
                <a:cxn ang="0">
                  <a:pos x="23" y="10"/>
                </a:cxn>
                <a:cxn ang="0">
                  <a:pos x="31" y="6"/>
                </a:cxn>
                <a:cxn ang="0">
                  <a:pos x="39" y="3"/>
                </a:cxn>
                <a:cxn ang="0">
                  <a:pos x="48" y="1"/>
                </a:cxn>
                <a:cxn ang="0">
                  <a:pos x="56" y="0"/>
                </a:cxn>
              </a:cxnLst>
              <a:rect l="0" t="0" r="r" b="b"/>
              <a:pathLst>
                <a:path w="110" h="112">
                  <a:moveTo>
                    <a:pt x="56" y="0"/>
                  </a:moveTo>
                  <a:lnTo>
                    <a:pt x="65" y="1"/>
                  </a:lnTo>
                  <a:lnTo>
                    <a:pt x="74" y="4"/>
                  </a:lnTo>
                  <a:lnTo>
                    <a:pt x="82" y="8"/>
                  </a:lnTo>
                  <a:lnTo>
                    <a:pt x="90" y="13"/>
                  </a:lnTo>
                  <a:lnTo>
                    <a:pt x="96" y="19"/>
                  </a:lnTo>
                  <a:lnTo>
                    <a:pt x="102" y="27"/>
                  </a:lnTo>
                  <a:lnTo>
                    <a:pt x="106" y="35"/>
                  </a:lnTo>
                  <a:lnTo>
                    <a:pt x="109" y="44"/>
                  </a:lnTo>
                  <a:lnTo>
                    <a:pt x="110" y="53"/>
                  </a:lnTo>
                  <a:lnTo>
                    <a:pt x="110" y="54"/>
                  </a:lnTo>
                  <a:lnTo>
                    <a:pt x="110" y="56"/>
                  </a:lnTo>
                  <a:lnTo>
                    <a:pt x="109" y="66"/>
                  </a:lnTo>
                  <a:lnTo>
                    <a:pt x="107" y="75"/>
                  </a:lnTo>
                  <a:lnTo>
                    <a:pt x="102" y="84"/>
                  </a:lnTo>
                  <a:lnTo>
                    <a:pt x="96" y="93"/>
                  </a:lnTo>
                  <a:lnTo>
                    <a:pt x="89" y="100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2" y="111"/>
                  </a:lnTo>
                  <a:lnTo>
                    <a:pt x="53" y="112"/>
                  </a:lnTo>
                  <a:lnTo>
                    <a:pt x="43" y="110"/>
                  </a:lnTo>
                  <a:lnTo>
                    <a:pt x="34" y="108"/>
                  </a:lnTo>
                  <a:lnTo>
                    <a:pt x="26" y="103"/>
                  </a:lnTo>
                  <a:lnTo>
                    <a:pt x="18" y="98"/>
                  </a:lnTo>
                  <a:lnTo>
                    <a:pt x="12" y="91"/>
                  </a:lnTo>
                  <a:lnTo>
                    <a:pt x="7" y="83"/>
                  </a:lnTo>
                  <a:lnTo>
                    <a:pt x="3" y="75"/>
                  </a:lnTo>
                  <a:lnTo>
                    <a:pt x="1" y="66"/>
                  </a:lnTo>
                  <a:lnTo>
                    <a:pt x="0" y="57"/>
                  </a:lnTo>
                  <a:lnTo>
                    <a:pt x="0" y="48"/>
                  </a:lnTo>
                  <a:lnTo>
                    <a:pt x="2" y="39"/>
                  </a:lnTo>
                  <a:lnTo>
                    <a:pt x="6" y="31"/>
                  </a:lnTo>
                  <a:lnTo>
                    <a:pt x="10" y="23"/>
                  </a:lnTo>
                  <a:lnTo>
                    <a:pt x="16" y="16"/>
                  </a:lnTo>
                  <a:lnTo>
                    <a:pt x="23" y="10"/>
                  </a:lnTo>
                  <a:lnTo>
                    <a:pt x="31" y="6"/>
                  </a:lnTo>
                  <a:lnTo>
                    <a:pt x="39" y="3"/>
                  </a:lnTo>
                  <a:lnTo>
                    <a:pt x="48" y="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3" name="Line 119"/>
            <p:cNvSpPr>
              <a:spLocks noChangeShapeType="1"/>
            </p:cNvSpPr>
            <p:nvPr/>
          </p:nvSpPr>
          <p:spPr bwMode="auto">
            <a:xfrm flipH="1">
              <a:off x="1449388" y="2984500"/>
              <a:ext cx="15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4" name="Line 120"/>
            <p:cNvSpPr>
              <a:spLocks noChangeShapeType="1"/>
            </p:cNvSpPr>
            <p:nvPr/>
          </p:nvSpPr>
          <p:spPr bwMode="auto">
            <a:xfrm flipH="1">
              <a:off x="1446213" y="3000375"/>
              <a:ext cx="317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5" name="Line 121"/>
            <p:cNvSpPr>
              <a:spLocks noChangeShapeType="1"/>
            </p:cNvSpPr>
            <p:nvPr/>
          </p:nvSpPr>
          <p:spPr bwMode="auto">
            <a:xfrm flipH="1">
              <a:off x="1438275" y="3014663"/>
              <a:ext cx="793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6" name="Line 122"/>
            <p:cNvSpPr>
              <a:spLocks noChangeShapeType="1"/>
            </p:cNvSpPr>
            <p:nvPr/>
          </p:nvSpPr>
          <p:spPr bwMode="auto">
            <a:xfrm flipH="1">
              <a:off x="1428750" y="3028950"/>
              <a:ext cx="952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7" name="Line 123"/>
            <p:cNvSpPr>
              <a:spLocks noChangeShapeType="1"/>
            </p:cNvSpPr>
            <p:nvPr/>
          </p:nvSpPr>
          <p:spPr bwMode="auto">
            <a:xfrm flipH="1">
              <a:off x="1417638" y="3043238"/>
              <a:ext cx="11113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8" name="Line 124"/>
            <p:cNvSpPr>
              <a:spLocks noChangeShapeType="1"/>
            </p:cNvSpPr>
            <p:nvPr/>
          </p:nvSpPr>
          <p:spPr bwMode="auto">
            <a:xfrm flipH="1">
              <a:off x="1404938" y="3054350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9" name="Line 125"/>
            <p:cNvSpPr>
              <a:spLocks noChangeShapeType="1"/>
            </p:cNvSpPr>
            <p:nvPr/>
          </p:nvSpPr>
          <p:spPr bwMode="auto">
            <a:xfrm flipH="1">
              <a:off x="1390650" y="3062288"/>
              <a:ext cx="14288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0" name="Line 126"/>
            <p:cNvSpPr>
              <a:spLocks noChangeShapeType="1"/>
            </p:cNvSpPr>
            <p:nvPr/>
          </p:nvSpPr>
          <p:spPr bwMode="auto">
            <a:xfrm flipH="1">
              <a:off x="1374775" y="3068638"/>
              <a:ext cx="15875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1" name="Line 127"/>
            <p:cNvSpPr>
              <a:spLocks noChangeShapeType="1"/>
            </p:cNvSpPr>
            <p:nvPr/>
          </p:nvSpPr>
          <p:spPr bwMode="auto">
            <a:xfrm flipH="1">
              <a:off x="1360488" y="3071813"/>
              <a:ext cx="142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2" name="Line 128"/>
            <p:cNvSpPr>
              <a:spLocks noChangeShapeType="1"/>
            </p:cNvSpPr>
            <p:nvPr/>
          </p:nvSpPr>
          <p:spPr bwMode="auto">
            <a:xfrm flipH="1" flipV="1">
              <a:off x="1344613" y="3070225"/>
              <a:ext cx="15875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3" name="Line 129"/>
            <p:cNvSpPr>
              <a:spLocks noChangeShapeType="1"/>
            </p:cNvSpPr>
            <p:nvPr/>
          </p:nvSpPr>
          <p:spPr bwMode="auto">
            <a:xfrm flipH="1" flipV="1">
              <a:off x="1330325" y="3067050"/>
              <a:ext cx="142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4" name="Line 130"/>
            <p:cNvSpPr>
              <a:spLocks noChangeShapeType="1"/>
            </p:cNvSpPr>
            <p:nvPr/>
          </p:nvSpPr>
          <p:spPr bwMode="auto">
            <a:xfrm flipH="1" flipV="1">
              <a:off x="1317625" y="3059113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5" name="Line 131"/>
            <p:cNvSpPr>
              <a:spLocks noChangeShapeType="1"/>
            </p:cNvSpPr>
            <p:nvPr/>
          </p:nvSpPr>
          <p:spPr bwMode="auto">
            <a:xfrm flipH="1" flipV="1">
              <a:off x="1304925" y="3051175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6" name="Line 132"/>
            <p:cNvSpPr>
              <a:spLocks noChangeShapeType="1"/>
            </p:cNvSpPr>
            <p:nvPr/>
          </p:nvSpPr>
          <p:spPr bwMode="auto">
            <a:xfrm flipH="1" flipV="1">
              <a:off x="1295400" y="3040063"/>
              <a:ext cx="952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7" name="Line 133"/>
            <p:cNvSpPr>
              <a:spLocks noChangeShapeType="1"/>
            </p:cNvSpPr>
            <p:nvPr/>
          </p:nvSpPr>
          <p:spPr bwMode="auto">
            <a:xfrm flipH="1" flipV="1">
              <a:off x="1287463" y="3027363"/>
              <a:ext cx="793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8" name="Line 134"/>
            <p:cNvSpPr>
              <a:spLocks noChangeShapeType="1"/>
            </p:cNvSpPr>
            <p:nvPr/>
          </p:nvSpPr>
          <p:spPr bwMode="auto">
            <a:xfrm flipH="1" flipV="1">
              <a:off x="1281113" y="301466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9" name="Line 135"/>
            <p:cNvSpPr>
              <a:spLocks noChangeShapeType="1"/>
            </p:cNvSpPr>
            <p:nvPr/>
          </p:nvSpPr>
          <p:spPr bwMode="auto">
            <a:xfrm flipH="1" flipV="1">
              <a:off x="1277938" y="3000375"/>
              <a:ext cx="317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0" name="Line 136"/>
            <p:cNvSpPr>
              <a:spLocks noChangeShapeType="1"/>
            </p:cNvSpPr>
            <p:nvPr/>
          </p:nvSpPr>
          <p:spPr bwMode="auto">
            <a:xfrm flipH="1" flipV="1">
              <a:off x="1276350" y="2986088"/>
              <a:ext cx="15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1" name="Line 137"/>
            <p:cNvSpPr>
              <a:spLocks noChangeShapeType="1"/>
            </p:cNvSpPr>
            <p:nvPr/>
          </p:nvSpPr>
          <p:spPr bwMode="auto">
            <a:xfrm flipV="1">
              <a:off x="1276350" y="2971800"/>
              <a:ext cx="15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2" name="Line 138"/>
            <p:cNvSpPr>
              <a:spLocks noChangeShapeType="1"/>
            </p:cNvSpPr>
            <p:nvPr/>
          </p:nvSpPr>
          <p:spPr bwMode="auto">
            <a:xfrm flipV="1">
              <a:off x="1276350" y="2957513"/>
              <a:ext cx="317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3" name="Line 139"/>
            <p:cNvSpPr>
              <a:spLocks noChangeShapeType="1"/>
            </p:cNvSpPr>
            <p:nvPr/>
          </p:nvSpPr>
          <p:spPr bwMode="auto">
            <a:xfrm flipV="1">
              <a:off x="1279525" y="294481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4" name="Line 140"/>
            <p:cNvSpPr>
              <a:spLocks noChangeShapeType="1"/>
            </p:cNvSpPr>
            <p:nvPr/>
          </p:nvSpPr>
          <p:spPr bwMode="auto">
            <a:xfrm flipV="1">
              <a:off x="1285875" y="293211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5" name="Line 141"/>
            <p:cNvSpPr>
              <a:spLocks noChangeShapeType="1"/>
            </p:cNvSpPr>
            <p:nvPr/>
          </p:nvSpPr>
          <p:spPr bwMode="auto">
            <a:xfrm flipV="1">
              <a:off x="1292225" y="2921000"/>
              <a:ext cx="952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6" name="Line 142"/>
            <p:cNvSpPr>
              <a:spLocks noChangeShapeType="1"/>
            </p:cNvSpPr>
            <p:nvPr/>
          </p:nvSpPr>
          <p:spPr bwMode="auto">
            <a:xfrm flipV="1">
              <a:off x="1301750" y="2911475"/>
              <a:ext cx="11113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" name="Line 143"/>
            <p:cNvSpPr>
              <a:spLocks noChangeShapeType="1"/>
            </p:cNvSpPr>
            <p:nvPr/>
          </p:nvSpPr>
          <p:spPr bwMode="auto">
            <a:xfrm flipV="1">
              <a:off x="1312863" y="2905125"/>
              <a:ext cx="12700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8" name="Line 144"/>
            <p:cNvSpPr>
              <a:spLocks noChangeShapeType="1"/>
            </p:cNvSpPr>
            <p:nvPr/>
          </p:nvSpPr>
          <p:spPr bwMode="auto">
            <a:xfrm flipV="1">
              <a:off x="1325563" y="2900363"/>
              <a:ext cx="12700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9" name="Line 145"/>
            <p:cNvSpPr>
              <a:spLocks noChangeShapeType="1"/>
            </p:cNvSpPr>
            <p:nvPr/>
          </p:nvSpPr>
          <p:spPr bwMode="auto">
            <a:xfrm flipV="1">
              <a:off x="1338263" y="2897188"/>
              <a:ext cx="142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0" name="Line 146"/>
            <p:cNvSpPr>
              <a:spLocks noChangeShapeType="1"/>
            </p:cNvSpPr>
            <p:nvPr/>
          </p:nvSpPr>
          <p:spPr bwMode="auto">
            <a:xfrm flipV="1">
              <a:off x="1352550" y="2895600"/>
              <a:ext cx="12700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1" name="Line 147"/>
            <p:cNvSpPr>
              <a:spLocks noChangeShapeType="1"/>
            </p:cNvSpPr>
            <p:nvPr/>
          </p:nvSpPr>
          <p:spPr bwMode="auto">
            <a:xfrm>
              <a:off x="1365250" y="2895600"/>
              <a:ext cx="142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2" name="Line 148"/>
            <p:cNvSpPr>
              <a:spLocks noChangeShapeType="1"/>
            </p:cNvSpPr>
            <p:nvPr/>
          </p:nvSpPr>
          <p:spPr bwMode="auto">
            <a:xfrm>
              <a:off x="1379538" y="2897188"/>
              <a:ext cx="1428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3" name="Line 149"/>
            <p:cNvSpPr>
              <a:spLocks noChangeShapeType="1"/>
            </p:cNvSpPr>
            <p:nvPr/>
          </p:nvSpPr>
          <p:spPr bwMode="auto">
            <a:xfrm>
              <a:off x="1393825" y="2901950"/>
              <a:ext cx="12700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4" name="Line 150"/>
            <p:cNvSpPr>
              <a:spLocks noChangeShapeType="1"/>
            </p:cNvSpPr>
            <p:nvPr/>
          </p:nvSpPr>
          <p:spPr bwMode="auto">
            <a:xfrm>
              <a:off x="1406525" y="2908300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5" name="Line 151"/>
            <p:cNvSpPr>
              <a:spLocks noChangeShapeType="1"/>
            </p:cNvSpPr>
            <p:nvPr/>
          </p:nvSpPr>
          <p:spPr bwMode="auto">
            <a:xfrm>
              <a:off x="1419225" y="2916238"/>
              <a:ext cx="9525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6" name="Line 152"/>
            <p:cNvSpPr>
              <a:spLocks noChangeShapeType="1"/>
            </p:cNvSpPr>
            <p:nvPr/>
          </p:nvSpPr>
          <p:spPr bwMode="auto">
            <a:xfrm>
              <a:off x="1428750" y="2925763"/>
              <a:ext cx="9525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" name="Line 153"/>
            <p:cNvSpPr>
              <a:spLocks noChangeShapeType="1"/>
            </p:cNvSpPr>
            <p:nvPr/>
          </p:nvSpPr>
          <p:spPr bwMode="auto">
            <a:xfrm>
              <a:off x="1438275" y="293846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8" name="Line 154"/>
            <p:cNvSpPr>
              <a:spLocks noChangeShapeType="1"/>
            </p:cNvSpPr>
            <p:nvPr/>
          </p:nvSpPr>
          <p:spPr bwMode="auto">
            <a:xfrm>
              <a:off x="1444625" y="2951163"/>
              <a:ext cx="4763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9" name="Line 155"/>
            <p:cNvSpPr>
              <a:spLocks noChangeShapeType="1"/>
            </p:cNvSpPr>
            <p:nvPr/>
          </p:nvSpPr>
          <p:spPr bwMode="auto">
            <a:xfrm>
              <a:off x="1449388" y="2965450"/>
              <a:ext cx="15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0" name="Line 156"/>
            <p:cNvSpPr>
              <a:spLocks noChangeShapeType="1"/>
            </p:cNvSpPr>
            <p:nvPr/>
          </p:nvSpPr>
          <p:spPr bwMode="auto">
            <a:xfrm>
              <a:off x="1450975" y="2979738"/>
              <a:ext cx="15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1" name="Line 157"/>
            <p:cNvSpPr>
              <a:spLocks noChangeShapeType="1"/>
            </p:cNvSpPr>
            <p:nvPr/>
          </p:nvSpPr>
          <p:spPr bwMode="auto">
            <a:xfrm>
              <a:off x="1450975" y="2981325"/>
              <a:ext cx="15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2" name="Freeform 158"/>
            <p:cNvSpPr>
              <a:spLocks/>
            </p:cNvSpPr>
            <p:nvPr/>
          </p:nvSpPr>
          <p:spPr bwMode="auto">
            <a:xfrm>
              <a:off x="1851025" y="2973388"/>
              <a:ext cx="992188" cy="47625"/>
            </a:xfrm>
            <a:custGeom>
              <a:avLst/>
              <a:gdLst/>
              <a:ahLst/>
              <a:cxnLst>
                <a:cxn ang="0">
                  <a:pos x="625" y="0"/>
                </a:cxn>
                <a:cxn ang="0">
                  <a:pos x="596" y="22"/>
                </a:cxn>
                <a:cxn ang="0">
                  <a:pos x="69" y="30"/>
                </a:cxn>
                <a:cxn ang="0">
                  <a:pos x="0" y="8"/>
                </a:cxn>
                <a:cxn ang="0">
                  <a:pos x="625" y="0"/>
                </a:cxn>
              </a:cxnLst>
              <a:rect l="0" t="0" r="r" b="b"/>
              <a:pathLst>
                <a:path w="625" h="30">
                  <a:moveTo>
                    <a:pt x="625" y="0"/>
                  </a:moveTo>
                  <a:lnTo>
                    <a:pt x="596" y="22"/>
                  </a:lnTo>
                  <a:lnTo>
                    <a:pt x="69" y="30"/>
                  </a:lnTo>
                  <a:lnTo>
                    <a:pt x="0" y="8"/>
                  </a:lnTo>
                  <a:lnTo>
                    <a:pt x="6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3" name="Line 159"/>
            <p:cNvSpPr>
              <a:spLocks noChangeShapeType="1"/>
            </p:cNvSpPr>
            <p:nvPr/>
          </p:nvSpPr>
          <p:spPr bwMode="auto">
            <a:xfrm flipV="1">
              <a:off x="1851025" y="2973388"/>
              <a:ext cx="992188" cy="12700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4" name="Line 160"/>
            <p:cNvSpPr>
              <a:spLocks noChangeShapeType="1"/>
            </p:cNvSpPr>
            <p:nvPr/>
          </p:nvSpPr>
          <p:spPr bwMode="auto">
            <a:xfrm flipH="1">
              <a:off x="2797175" y="2973388"/>
              <a:ext cx="46038" cy="34925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5" name="Line 161"/>
            <p:cNvSpPr>
              <a:spLocks noChangeShapeType="1"/>
            </p:cNvSpPr>
            <p:nvPr/>
          </p:nvSpPr>
          <p:spPr bwMode="auto">
            <a:xfrm flipH="1">
              <a:off x="1960563" y="3008313"/>
              <a:ext cx="836613" cy="12700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uppieren 326"/>
          <p:cNvGrpSpPr/>
          <p:nvPr/>
        </p:nvGrpSpPr>
        <p:grpSpPr>
          <a:xfrm>
            <a:off x="3286125" y="2571750"/>
            <a:ext cx="1735138" cy="858838"/>
            <a:chOff x="3286125" y="2571750"/>
            <a:chExt cx="1735138" cy="858838"/>
          </a:xfrm>
        </p:grpSpPr>
        <p:sp>
          <p:nvSpPr>
            <p:cNvPr id="1187" name="AutoShape 163"/>
            <p:cNvSpPr>
              <a:spLocks noChangeAspect="1" noChangeArrowheads="1" noTextEdit="1"/>
            </p:cNvSpPr>
            <p:nvPr/>
          </p:nvSpPr>
          <p:spPr bwMode="auto">
            <a:xfrm>
              <a:off x="3286125" y="2571750"/>
              <a:ext cx="1735138" cy="858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9" name="Rectangle 165"/>
            <p:cNvSpPr>
              <a:spLocks noChangeArrowheads="1"/>
            </p:cNvSpPr>
            <p:nvPr/>
          </p:nvSpPr>
          <p:spPr bwMode="auto">
            <a:xfrm>
              <a:off x="3286125" y="2571750"/>
              <a:ext cx="1735138" cy="85725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0" name="Freeform 166"/>
            <p:cNvSpPr>
              <a:spLocks/>
            </p:cNvSpPr>
            <p:nvPr/>
          </p:nvSpPr>
          <p:spPr bwMode="auto">
            <a:xfrm>
              <a:off x="3297238" y="2586038"/>
              <a:ext cx="1709738" cy="820738"/>
            </a:xfrm>
            <a:custGeom>
              <a:avLst/>
              <a:gdLst/>
              <a:ahLst/>
              <a:cxnLst>
                <a:cxn ang="0">
                  <a:pos x="258" y="1"/>
                </a:cxn>
                <a:cxn ang="0">
                  <a:pos x="292" y="6"/>
                </a:cxn>
                <a:cxn ang="0">
                  <a:pos x="325" y="16"/>
                </a:cxn>
                <a:cxn ang="0">
                  <a:pos x="359" y="33"/>
                </a:cxn>
                <a:cxn ang="0">
                  <a:pos x="390" y="55"/>
                </a:cxn>
                <a:cxn ang="0">
                  <a:pos x="417" y="82"/>
                </a:cxn>
                <a:cxn ang="0">
                  <a:pos x="440" y="113"/>
                </a:cxn>
                <a:cxn ang="0">
                  <a:pos x="458" y="147"/>
                </a:cxn>
                <a:cxn ang="0">
                  <a:pos x="514" y="102"/>
                </a:cxn>
                <a:cxn ang="0">
                  <a:pos x="524" y="101"/>
                </a:cxn>
                <a:cxn ang="0">
                  <a:pos x="534" y="104"/>
                </a:cxn>
                <a:cxn ang="0">
                  <a:pos x="542" y="111"/>
                </a:cxn>
                <a:cxn ang="0">
                  <a:pos x="545" y="121"/>
                </a:cxn>
                <a:cxn ang="0">
                  <a:pos x="1000" y="167"/>
                </a:cxn>
                <a:cxn ang="0">
                  <a:pos x="1030" y="182"/>
                </a:cxn>
                <a:cxn ang="0">
                  <a:pos x="1052" y="197"/>
                </a:cxn>
                <a:cxn ang="0">
                  <a:pos x="1068" y="213"/>
                </a:cxn>
                <a:cxn ang="0">
                  <a:pos x="1077" y="233"/>
                </a:cxn>
                <a:cxn ang="0">
                  <a:pos x="981" y="323"/>
                </a:cxn>
                <a:cxn ang="0">
                  <a:pos x="886" y="290"/>
                </a:cxn>
                <a:cxn ang="0">
                  <a:pos x="786" y="348"/>
                </a:cxn>
                <a:cxn ang="0">
                  <a:pos x="668" y="357"/>
                </a:cxn>
                <a:cxn ang="0">
                  <a:pos x="551" y="311"/>
                </a:cxn>
                <a:cxn ang="0">
                  <a:pos x="552" y="382"/>
                </a:cxn>
                <a:cxn ang="0">
                  <a:pos x="549" y="392"/>
                </a:cxn>
                <a:cxn ang="0">
                  <a:pos x="543" y="398"/>
                </a:cxn>
                <a:cxn ang="0">
                  <a:pos x="535" y="400"/>
                </a:cxn>
                <a:cxn ang="0">
                  <a:pos x="524" y="396"/>
                </a:cxn>
                <a:cxn ang="0">
                  <a:pos x="455" y="379"/>
                </a:cxn>
                <a:cxn ang="0">
                  <a:pos x="434" y="413"/>
                </a:cxn>
                <a:cxn ang="0">
                  <a:pos x="409" y="444"/>
                </a:cxn>
                <a:cxn ang="0">
                  <a:pos x="379" y="471"/>
                </a:cxn>
                <a:cxn ang="0">
                  <a:pos x="346" y="492"/>
                </a:cxn>
                <a:cxn ang="0">
                  <a:pos x="310" y="507"/>
                </a:cxn>
                <a:cxn ang="0">
                  <a:pos x="272" y="515"/>
                </a:cxn>
                <a:cxn ang="0">
                  <a:pos x="233" y="517"/>
                </a:cxn>
                <a:cxn ang="0">
                  <a:pos x="195" y="512"/>
                </a:cxn>
                <a:cxn ang="0">
                  <a:pos x="158" y="501"/>
                </a:cxn>
                <a:cxn ang="0">
                  <a:pos x="123" y="484"/>
                </a:cxn>
                <a:cxn ang="0">
                  <a:pos x="91" y="462"/>
                </a:cxn>
                <a:cxn ang="0">
                  <a:pos x="63" y="435"/>
                </a:cxn>
                <a:cxn ang="0">
                  <a:pos x="39" y="403"/>
                </a:cxn>
                <a:cxn ang="0">
                  <a:pos x="21" y="368"/>
                </a:cxn>
                <a:cxn ang="0">
                  <a:pos x="9" y="330"/>
                </a:cxn>
                <a:cxn ang="0">
                  <a:pos x="1" y="291"/>
                </a:cxn>
                <a:cxn ang="0">
                  <a:pos x="0" y="252"/>
                </a:cxn>
                <a:cxn ang="0">
                  <a:pos x="3" y="212"/>
                </a:cxn>
                <a:cxn ang="0">
                  <a:pos x="13" y="174"/>
                </a:cxn>
                <a:cxn ang="0">
                  <a:pos x="27" y="138"/>
                </a:cxn>
                <a:cxn ang="0">
                  <a:pos x="47" y="104"/>
                </a:cxn>
                <a:cxn ang="0">
                  <a:pos x="72" y="74"/>
                </a:cxn>
                <a:cxn ang="0">
                  <a:pos x="101" y="48"/>
                </a:cxn>
                <a:cxn ang="0">
                  <a:pos x="133" y="28"/>
                </a:cxn>
                <a:cxn ang="0">
                  <a:pos x="167" y="13"/>
                </a:cxn>
                <a:cxn ang="0">
                  <a:pos x="204" y="4"/>
                </a:cxn>
                <a:cxn ang="0">
                  <a:pos x="241" y="0"/>
                </a:cxn>
              </a:cxnLst>
              <a:rect l="0" t="0" r="r" b="b"/>
              <a:pathLst>
                <a:path w="1077" h="517">
                  <a:moveTo>
                    <a:pt x="241" y="0"/>
                  </a:moveTo>
                  <a:lnTo>
                    <a:pt x="258" y="1"/>
                  </a:lnTo>
                  <a:lnTo>
                    <a:pt x="275" y="3"/>
                  </a:lnTo>
                  <a:lnTo>
                    <a:pt x="292" y="6"/>
                  </a:lnTo>
                  <a:lnTo>
                    <a:pt x="309" y="10"/>
                  </a:lnTo>
                  <a:lnTo>
                    <a:pt x="325" y="16"/>
                  </a:lnTo>
                  <a:lnTo>
                    <a:pt x="342" y="24"/>
                  </a:lnTo>
                  <a:lnTo>
                    <a:pt x="359" y="33"/>
                  </a:lnTo>
                  <a:lnTo>
                    <a:pt x="375" y="44"/>
                  </a:lnTo>
                  <a:lnTo>
                    <a:pt x="390" y="55"/>
                  </a:lnTo>
                  <a:lnTo>
                    <a:pt x="404" y="68"/>
                  </a:lnTo>
                  <a:lnTo>
                    <a:pt x="417" y="82"/>
                  </a:lnTo>
                  <a:lnTo>
                    <a:pt x="429" y="97"/>
                  </a:lnTo>
                  <a:lnTo>
                    <a:pt x="440" y="113"/>
                  </a:lnTo>
                  <a:lnTo>
                    <a:pt x="450" y="129"/>
                  </a:lnTo>
                  <a:lnTo>
                    <a:pt x="458" y="147"/>
                  </a:lnTo>
                  <a:lnTo>
                    <a:pt x="509" y="105"/>
                  </a:lnTo>
                  <a:lnTo>
                    <a:pt x="514" y="102"/>
                  </a:lnTo>
                  <a:lnTo>
                    <a:pt x="519" y="101"/>
                  </a:lnTo>
                  <a:lnTo>
                    <a:pt x="524" y="101"/>
                  </a:lnTo>
                  <a:lnTo>
                    <a:pt x="530" y="102"/>
                  </a:lnTo>
                  <a:lnTo>
                    <a:pt x="534" y="104"/>
                  </a:lnTo>
                  <a:lnTo>
                    <a:pt x="539" y="107"/>
                  </a:lnTo>
                  <a:lnTo>
                    <a:pt x="542" y="111"/>
                  </a:lnTo>
                  <a:lnTo>
                    <a:pt x="544" y="115"/>
                  </a:lnTo>
                  <a:lnTo>
                    <a:pt x="545" y="121"/>
                  </a:lnTo>
                  <a:lnTo>
                    <a:pt x="548" y="171"/>
                  </a:lnTo>
                  <a:lnTo>
                    <a:pt x="1000" y="167"/>
                  </a:lnTo>
                  <a:lnTo>
                    <a:pt x="1016" y="175"/>
                  </a:lnTo>
                  <a:lnTo>
                    <a:pt x="1030" y="182"/>
                  </a:lnTo>
                  <a:lnTo>
                    <a:pt x="1042" y="189"/>
                  </a:lnTo>
                  <a:lnTo>
                    <a:pt x="1052" y="197"/>
                  </a:lnTo>
                  <a:lnTo>
                    <a:pt x="1061" y="205"/>
                  </a:lnTo>
                  <a:lnTo>
                    <a:pt x="1068" y="213"/>
                  </a:lnTo>
                  <a:lnTo>
                    <a:pt x="1073" y="223"/>
                  </a:lnTo>
                  <a:lnTo>
                    <a:pt x="1077" y="233"/>
                  </a:lnTo>
                  <a:lnTo>
                    <a:pt x="1027" y="279"/>
                  </a:lnTo>
                  <a:lnTo>
                    <a:pt x="981" y="323"/>
                  </a:lnTo>
                  <a:lnTo>
                    <a:pt x="928" y="326"/>
                  </a:lnTo>
                  <a:lnTo>
                    <a:pt x="886" y="290"/>
                  </a:lnTo>
                  <a:lnTo>
                    <a:pt x="828" y="348"/>
                  </a:lnTo>
                  <a:lnTo>
                    <a:pt x="786" y="348"/>
                  </a:lnTo>
                  <a:lnTo>
                    <a:pt x="730" y="294"/>
                  </a:lnTo>
                  <a:lnTo>
                    <a:pt x="668" y="357"/>
                  </a:lnTo>
                  <a:lnTo>
                    <a:pt x="621" y="312"/>
                  </a:lnTo>
                  <a:lnTo>
                    <a:pt x="551" y="311"/>
                  </a:lnTo>
                  <a:lnTo>
                    <a:pt x="552" y="377"/>
                  </a:lnTo>
                  <a:lnTo>
                    <a:pt x="552" y="382"/>
                  </a:lnTo>
                  <a:lnTo>
                    <a:pt x="551" y="387"/>
                  </a:lnTo>
                  <a:lnTo>
                    <a:pt x="549" y="392"/>
                  </a:lnTo>
                  <a:lnTo>
                    <a:pt x="546" y="395"/>
                  </a:lnTo>
                  <a:lnTo>
                    <a:pt x="543" y="398"/>
                  </a:lnTo>
                  <a:lnTo>
                    <a:pt x="539" y="400"/>
                  </a:lnTo>
                  <a:lnTo>
                    <a:pt x="535" y="400"/>
                  </a:lnTo>
                  <a:lnTo>
                    <a:pt x="530" y="399"/>
                  </a:lnTo>
                  <a:lnTo>
                    <a:pt x="524" y="396"/>
                  </a:lnTo>
                  <a:lnTo>
                    <a:pt x="463" y="361"/>
                  </a:lnTo>
                  <a:lnTo>
                    <a:pt x="455" y="379"/>
                  </a:lnTo>
                  <a:lnTo>
                    <a:pt x="445" y="397"/>
                  </a:lnTo>
                  <a:lnTo>
                    <a:pt x="434" y="413"/>
                  </a:lnTo>
                  <a:lnTo>
                    <a:pt x="422" y="429"/>
                  </a:lnTo>
                  <a:lnTo>
                    <a:pt x="409" y="444"/>
                  </a:lnTo>
                  <a:lnTo>
                    <a:pt x="395" y="458"/>
                  </a:lnTo>
                  <a:lnTo>
                    <a:pt x="379" y="471"/>
                  </a:lnTo>
                  <a:lnTo>
                    <a:pt x="363" y="482"/>
                  </a:lnTo>
                  <a:lnTo>
                    <a:pt x="346" y="492"/>
                  </a:lnTo>
                  <a:lnTo>
                    <a:pt x="329" y="500"/>
                  </a:lnTo>
                  <a:lnTo>
                    <a:pt x="310" y="507"/>
                  </a:lnTo>
                  <a:lnTo>
                    <a:pt x="291" y="512"/>
                  </a:lnTo>
                  <a:lnTo>
                    <a:pt x="272" y="515"/>
                  </a:lnTo>
                  <a:lnTo>
                    <a:pt x="252" y="517"/>
                  </a:lnTo>
                  <a:lnTo>
                    <a:pt x="233" y="517"/>
                  </a:lnTo>
                  <a:lnTo>
                    <a:pt x="214" y="516"/>
                  </a:lnTo>
                  <a:lnTo>
                    <a:pt x="195" y="512"/>
                  </a:lnTo>
                  <a:lnTo>
                    <a:pt x="176" y="508"/>
                  </a:lnTo>
                  <a:lnTo>
                    <a:pt x="158" y="501"/>
                  </a:lnTo>
                  <a:lnTo>
                    <a:pt x="140" y="493"/>
                  </a:lnTo>
                  <a:lnTo>
                    <a:pt x="123" y="484"/>
                  </a:lnTo>
                  <a:lnTo>
                    <a:pt x="106" y="474"/>
                  </a:lnTo>
                  <a:lnTo>
                    <a:pt x="91" y="462"/>
                  </a:lnTo>
                  <a:lnTo>
                    <a:pt x="76" y="449"/>
                  </a:lnTo>
                  <a:lnTo>
                    <a:pt x="63" y="435"/>
                  </a:lnTo>
                  <a:lnTo>
                    <a:pt x="50" y="419"/>
                  </a:lnTo>
                  <a:lnTo>
                    <a:pt x="39" y="403"/>
                  </a:lnTo>
                  <a:lnTo>
                    <a:pt x="30" y="385"/>
                  </a:lnTo>
                  <a:lnTo>
                    <a:pt x="21" y="368"/>
                  </a:lnTo>
                  <a:lnTo>
                    <a:pt x="14" y="349"/>
                  </a:lnTo>
                  <a:lnTo>
                    <a:pt x="9" y="330"/>
                  </a:lnTo>
                  <a:lnTo>
                    <a:pt x="4" y="311"/>
                  </a:lnTo>
                  <a:lnTo>
                    <a:pt x="1" y="291"/>
                  </a:lnTo>
                  <a:lnTo>
                    <a:pt x="0" y="272"/>
                  </a:lnTo>
                  <a:lnTo>
                    <a:pt x="0" y="252"/>
                  </a:lnTo>
                  <a:lnTo>
                    <a:pt x="1" y="232"/>
                  </a:lnTo>
                  <a:lnTo>
                    <a:pt x="3" y="212"/>
                  </a:lnTo>
                  <a:lnTo>
                    <a:pt x="7" y="193"/>
                  </a:lnTo>
                  <a:lnTo>
                    <a:pt x="13" y="174"/>
                  </a:lnTo>
                  <a:lnTo>
                    <a:pt x="19" y="155"/>
                  </a:lnTo>
                  <a:lnTo>
                    <a:pt x="27" y="138"/>
                  </a:lnTo>
                  <a:lnTo>
                    <a:pt x="36" y="121"/>
                  </a:lnTo>
                  <a:lnTo>
                    <a:pt x="47" y="104"/>
                  </a:lnTo>
                  <a:lnTo>
                    <a:pt x="59" y="89"/>
                  </a:lnTo>
                  <a:lnTo>
                    <a:pt x="72" y="74"/>
                  </a:lnTo>
                  <a:lnTo>
                    <a:pt x="86" y="61"/>
                  </a:lnTo>
                  <a:lnTo>
                    <a:pt x="101" y="48"/>
                  </a:lnTo>
                  <a:lnTo>
                    <a:pt x="116" y="38"/>
                  </a:lnTo>
                  <a:lnTo>
                    <a:pt x="133" y="28"/>
                  </a:lnTo>
                  <a:lnTo>
                    <a:pt x="150" y="20"/>
                  </a:lnTo>
                  <a:lnTo>
                    <a:pt x="167" y="13"/>
                  </a:lnTo>
                  <a:lnTo>
                    <a:pt x="186" y="8"/>
                  </a:lnTo>
                  <a:lnTo>
                    <a:pt x="204" y="4"/>
                  </a:lnTo>
                  <a:lnTo>
                    <a:pt x="222" y="1"/>
                  </a:lnTo>
                  <a:lnTo>
                    <a:pt x="241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 smtClean="0"/>
                <a:t>Alice</a:t>
              </a:r>
              <a:endParaRPr lang="en-US" dirty="0"/>
            </a:p>
          </p:txBody>
        </p:sp>
        <p:sp>
          <p:nvSpPr>
            <p:cNvPr id="1191" name="Line 167"/>
            <p:cNvSpPr>
              <a:spLocks noChangeShapeType="1"/>
            </p:cNvSpPr>
            <p:nvPr/>
          </p:nvSpPr>
          <p:spPr bwMode="auto">
            <a:xfrm flipH="1">
              <a:off x="3649663" y="2586038"/>
              <a:ext cx="30163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2" name="Line 168"/>
            <p:cNvSpPr>
              <a:spLocks noChangeShapeType="1"/>
            </p:cNvSpPr>
            <p:nvPr/>
          </p:nvSpPr>
          <p:spPr bwMode="auto">
            <a:xfrm flipH="1">
              <a:off x="3621088" y="2587625"/>
              <a:ext cx="28575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3" name="Line 169"/>
            <p:cNvSpPr>
              <a:spLocks noChangeShapeType="1"/>
            </p:cNvSpPr>
            <p:nvPr/>
          </p:nvSpPr>
          <p:spPr bwMode="auto">
            <a:xfrm flipH="1">
              <a:off x="3592513" y="2592388"/>
              <a:ext cx="28575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4" name="Line 170"/>
            <p:cNvSpPr>
              <a:spLocks noChangeShapeType="1"/>
            </p:cNvSpPr>
            <p:nvPr/>
          </p:nvSpPr>
          <p:spPr bwMode="auto">
            <a:xfrm flipH="1">
              <a:off x="3562350" y="2598738"/>
              <a:ext cx="30163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5" name="Line 171"/>
            <p:cNvSpPr>
              <a:spLocks noChangeShapeType="1"/>
            </p:cNvSpPr>
            <p:nvPr/>
          </p:nvSpPr>
          <p:spPr bwMode="auto">
            <a:xfrm flipH="1">
              <a:off x="3535363" y="2606675"/>
              <a:ext cx="26988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6" name="Line 172"/>
            <p:cNvSpPr>
              <a:spLocks noChangeShapeType="1"/>
            </p:cNvSpPr>
            <p:nvPr/>
          </p:nvSpPr>
          <p:spPr bwMode="auto">
            <a:xfrm flipH="1">
              <a:off x="3508375" y="2617788"/>
              <a:ext cx="269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7" name="Line 173"/>
            <p:cNvSpPr>
              <a:spLocks noChangeShapeType="1"/>
            </p:cNvSpPr>
            <p:nvPr/>
          </p:nvSpPr>
          <p:spPr bwMode="auto">
            <a:xfrm flipH="1">
              <a:off x="3481388" y="2630488"/>
              <a:ext cx="269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8" name="Line 174"/>
            <p:cNvSpPr>
              <a:spLocks noChangeShapeType="1"/>
            </p:cNvSpPr>
            <p:nvPr/>
          </p:nvSpPr>
          <p:spPr bwMode="auto">
            <a:xfrm flipH="1">
              <a:off x="3457575" y="2646363"/>
              <a:ext cx="23813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9" name="Line 175"/>
            <p:cNvSpPr>
              <a:spLocks noChangeShapeType="1"/>
            </p:cNvSpPr>
            <p:nvPr/>
          </p:nvSpPr>
          <p:spPr bwMode="auto">
            <a:xfrm flipH="1">
              <a:off x="3433763" y="2662238"/>
              <a:ext cx="23813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0" name="Line 176"/>
            <p:cNvSpPr>
              <a:spLocks noChangeShapeType="1"/>
            </p:cNvSpPr>
            <p:nvPr/>
          </p:nvSpPr>
          <p:spPr bwMode="auto">
            <a:xfrm flipH="1">
              <a:off x="3411538" y="2682875"/>
              <a:ext cx="22225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1" name="Line 177"/>
            <p:cNvSpPr>
              <a:spLocks noChangeShapeType="1"/>
            </p:cNvSpPr>
            <p:nvPr/>
          </p:nvSpPr>
          <p:spPr bwMode="auto">
            <a:xfrm flipH="1">
              <a:off x="3390900" y="2703513"/>
              <a:ext cx="20638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2" name="Line 178"/>
            <p:cNvSpPr>
              <a:spLocks noChangeShapeType="1"/>
            </p:cNvSpPr>
            <p:nvPr/>
          </p:nvSpPr>
          <p:spPr bwMode="auto">
            <a:xfrm flipH="1">
              <a:off x="3371850" y="2727325"/>
              <a:ext cx="19050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3" name="Line 179"/>
            <p:cNvSpPr>
              <a:spLocks noChangeShapeType="1"/>
            </p:cNvSpPr>
            <p:nvPr/>
          </p:nvSpPr>
          <p:spPr bwMode="auto">
            <a:xfrm flipH="1">
              <a:off x="3354388" y="2751138"/>
              <a:ext cx="17463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4" name="Line 180"/>
            <p:cNvSpPr>
              <a:spLocks noChangeShapeType="1"/>
            </p:cNvSpPr>
            <p:nvPr/>
          </p:nvSpPr>
          <p:spPr bwMode="auto">
            <a:xfrm flipH="1">
              <a:off x="3340100" y="2778125"/>
              <a:ext cx="14288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5" name="Line 181"/>
            <p:cNvSpPr>
              <a:spLocks noChangeShapeType="1"/>
            </p:cNvSpPr>
            <p:nvPr/>
          </p:nvSpPr>
          <p:spPr bwMode="auto">
            <a:xfrm flipH="1">
              <a:off x="3327400" y="2805113"/>
              <a:ext cx="12700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6" name="Line 182"/>
            <p:cNvSpPr>
              <a:spLocks noChangeShapeType="1"/>
            </p:cNvSpPr>
            <p:nvPr/>
          </p:nvSpPr>
          <p:spPr bwMode="auto">
            <a:xfrm flipH="1">
              <a:off x="3317875" y="2832100"/>
              <a:ext cx="9525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7" name="Line 183"/>
            <p:cNvSpPr>
              <a:spLocks noChangeShapeType="1"/>
            </p:cNvSpPr>
            <p:nvPr/>
          </p:nvSpPr>
          <p:spPr bwMode="auto">
            <a:xfrm flipH="1">
              <a:off x="3308350" y="2862263"/>
              <a:ext cx="9525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" name="Line 184"/>
            <p:cNvSpPr>
              <a:spLocks noChangeShapeType="1"/>
            </p:cNvSpPr>
            <p:nvPr/>
          </p:nvSpPr>
          <p:spPr bwMode="auto">
            <a:xfrm flipH="1">
              <a:off x="3302000" y="2892425"/>
              <a:ext cx="6350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9" name="Line 185"/>
            <p:cNvSpPr>
              <a:spLocks noChangeShapeType="1"/>
            </p:cNvSpPr>
            <p:nvPr/>
          </p:nvSpPr>
          <p:spPr bwMode="auto">
            <a:xfrm flipH="1">
              <a:off x="3298825" y="2922588"/>
              <a:ext cx="3175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0" name="Line 186"/>
            <p:cNvSpPr>
              <a:spLocks noChangeShapeType="1"/>
            </p:cNvSpPr>
            <p:nvPr/>
          </p:nvSpPr>
          <p:spPr bwMode="auto">
            <a:xfrm flipH="1">
              <a:off x="3297238" y="2954338"/>
              <a:ext cx="1588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1" name="Line 187"/>
            <p:cNvSpPr>
              <a:spLocks noChangeShapeType="1"/>
            </p:cNvSpPr>
            <p:nvPr/>
          </p:nvSpPr>
          <p:spPr bwMode="auto">
            <a:xfrm>
              <a:off x="3297238" y="2986088"/>
              <a:ext cx="1588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2" name="Line 188"/>
            <p:cNvSpPr>
              <a:spLocks noChangeShapeType="1"/>
            </p:cNvSpPr>
            <p:nvPr/>
          </p:nvSpPr>
          <p:spPr bwMode="auto">
            <a:xfrm>
              <a:off x="3297238" y="3017838"/>
              <a:ext cx="1588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3" name="Line 189"/>
            <p:cNvSpPr>
              <a:spLocks noChangeShapeType="1"/>
            </p:cNvSpPr>
            <p:nvPr/>
          </p:nvSpPr>
          <p:spPr bwMode="auto">
            <a:xfrm>
              <a:off x="3298825" y="3048000"/>
              <a:ext cx="4763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4" name="Line 190"/>
            <p:cNvSpPr>
              <a:spLocks noChangeShapeType="1"/>
            </p:cNvSpPr>
            <p:nvPr/>
          </p:nvSpPr>
          <p:spPr bwMode="auto">
            <a:xfrm>
              <a:off x="3303588" y="3079750"/>
              <a:ext cx="7938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5" name="Line 191"/>
            <p:cNvSpPr>
              <a:spLocks noChangeShapeType="1"/>
            </p:cNvSpPr>
            <p:nvPr/>
          </p:nvSpPr>
          <p:spPr bwMode="auto">
            <a:xfrm>
              <a:off x="3311525" y="3109913"/>
              <a:ext cx="7938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6" name="Line 192"/>
            <p:cNvSpPr>
              <a:spLocks noChangeShapeType="1"/>
            </p:cNvSpPr>
            <p:nvPr/>
          </p:nvSpPr>
          <p:spPr bwMode="auto">
            <a:xfrm>
              <a:off x="3319463" y="3140075"/>
              <a:ext cx="11113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7" name="Line 193"/>
            <p:cNvSpPr>
              <a:spLocks noChangeShapeType="1"/>
            </p:cNvSpPr>
            <p:nvPr/>
          </p:nvSpPr>
          <p:spPr bwMode="auto">
            <a:xfrm>
              <a:off x="3330575" y="3170238"/>
              <a:ext cx="14288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" name="Line 194"/>
            <p:cNvSpPr>
              <a:spLocks noChangeShapeType="1"/>
            </p:cNvSpPr>
            <p:nvPr/>
          </p:nvSpPr>
          <p:spPr bwMode="auto">
            <a:xfrm>
              <a:off x="3344863" y="3197225"/>
              <a:ext cx="14288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" name="Line 195"/>
            <p:cNvSpPr>
              <a:spLocks noChangeShapeType="1"/>
            </p:cNvSpPr>
            <p:nvPr/>
          </p:nvSpPr>
          <p:spPr bwMode="auto">
            <a:xfrm>
              <a:off x="3359150" y="3225800"/>
              <a:ext cx="17463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0" name="Line 196"/>
            <p:cNvSpPr>
              <a:spLocks noChangeShapeType="1"/>
            </p:cNvSpPr>
            <p:nvPr/>
          </p:nvSpPr>
          <p:spPr bwMode="auto">
            <a:xfrm>
              <a:off x="3376613" y="3251200"/>
              <a:ext cx="20638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1" name="Line 197"/>
            <p:cNvSpPr>
              <a:spLocks noChangeShapeType="1"/>
            </p:cNvSpPr>
            <p:nvPr/>
          </p:nvSpPr>
          <p:spPr bwMode="auto">
            <a:xfrm>
              <a:off x="3397250" y="3276600"/>
              <a:ext cx="20638" cy="222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2" name="Line 198"/>
            <p:cNvSpPr>
              <a:spLocks noChangeShapeType="1"/>
            </p:cNvSpPr>
            <p:nvPr/>
          </p:nvSpPr>
          <p:spPr bwMode="auto">
            <a:xfrm>
              <a:off x="3417888" y="3298825"/>
              <a:ext cx="23813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3" name="Line 199"/>
            <p:cNvSpPr>
              <a:spLocks noChangeShapeType="1"/>
            </p:cNvSpPr>
            <p:nvPr/>
          </p:nvSpPr>
          <p:spPr bwMode="auto">
            <a:xfrm>
              <a:off x="3441700" y="3319463"/>
              <a:ext cx="23813" cy="190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4" name="Line 200"/>
            <p:cNvSpPr>
              <a:spLocks noChangeShapeType="1"/>
            </p:cNvSpPr>
            <p:nvPr/>
          </p:nvSpPr>
          <p:spPr bwMode="auto">
            <a:xfrm>
              <a:off x="3465513" y="3338513"/>
              <a:ext cx="269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5" name="Line 201"/>
            <p:cNvSpPr>
              <a:spLocks noChangeShapeType="1"/>
            </p:cNvSpPr>
            <p:nvPr/>
          </p:nvSpPr>
          <p:spPr bwMode="auto">
            <a:xfrm>
              <a:off x="3492500" y="3354388"/>
              <a:ext cx="269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6" name="Line 202"/>
            <p:cNvSpPr>
              <a:spLocks noChangeShapeType="1"/>
            </p:cNvSpPr>
            <p:nvPr/>
          </p:nvSpPr>
          <p:spPr bwMode="auto">
            <a:xfrm>
              <a:off x="3519488" y="3368675"/>
              <a:ext cx="28575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7" name="Line 203"/>
            <p:cNvSpPr>
              <a:spLocks noChangeShapeType="1"/>
            </p:cNvSpPr>
            <p:nvPr/>
          </p:nvSpPr>
          <p:spPr bwMode="auto">
            <a:xfrm>
              <a:off x="3548063" y="3381375"/>
              <a:ext cx="2857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8" name="Line 204"/>
            <p:cNvSpPr>
              <a:spLocks noChangeShapeType="1"/>
            </p:cNvSpPr>
            <p:nvPr/>
          </p:nvSpPr>
          <p:spPr bwMode="auto">
            <a:xfrm>
              <a:off x="3576638" y="3392488"/>
              <a:ext cx="30163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" name="Line 205"/>
            <p:cNvSpPr>
              <a:spLocks noChangeShapeType="1"/>
            </p:cNvSpPr>
            <p:nvPr/>
          </p:nvSpPr>
          <p:spPr bwMode="auto">
            <a:xfrm>
              <a:off x="3606800" y="3398838"/>
              <a:ext cx="30163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" name="Line 206"/>
            <p:cNvSpPr>
              <a:spLocks noChangeShapeType="1"/>
            </p:cNvSpPr>
            <p:nvPr/>
          </p:nvSpPr>
          <p:spPr bwMode="auto">
            <a:xfrm>
              <a:off x="3636963" y="3405188"/>
              <a:ext cx="30163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" name="Line 207"/>
            <p:cNvSpPr>
              <a:spLocks noChangeShapeType="1"/>
            </p:cNvSpPr>
            <p:nvPr/>
          </p:nvSpPr>
          <p:spPr bwMode="auto">
            <a:xfrm>
              <a:off x="3667125" y="3406775"/>
              <a:ext cx="30163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" name="Line 208"/>
            <p:cNvSpPr>
              <a:spLocks noChangeShapeType="1"/>
            </p:cNvSpPr>
            <p:nvPr/>
          </p:nvSpPr>
          <p:spPr bwMode="auto">
            <a:xfrm flipV="1">
              <a:off x="3697288" y="3403600"/>
              <a:ext cx="31750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" name="Line 209"/>
            <p:cNvSpPr>
              <a:spLocks noChangeShapeType="1"/>
            </p:cNvSpPr>
            <p:nvPr/>
          </p:nvSpPr>
          <p:spPr bwMode="auto">
            <a:xfrm flipV="1">
              <a:off x="3729038" y="3398838"/>
              <a:ext cx="30163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4" name="Line 210"/>
            <p:cNvSpPr>
              <a:spLocks noChangeShapeType="1"/>
            </p:cNvSpPr>
            <p:nvPr/>
          </p:nvSpPr>
          <p:spPr bwMode="auto">
            <a:xfrm flipV="1">
              <a:off x="3759200" y="3390900"/>
              <a:ext cx="30163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" name="Line 211"/>
            <p:cNvSpPr>
              <a:spLocks noChangeShapeType="1"/>
            </p:cNvSpPr>
            <p:nvPr/>
          </p:nvSpPr>
          <p:spPr bwMode="auto">
            <a:xfrm flipV="1">
              <a:off x="3789363" y="3379788"/>
              <a:ext cx="30163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" name="Line 212"/>
            <p:cNvSpPr>
              <a:spLocks noChangeShapeType="1"/>
            </p:cNvSpPr>
            <p:nvPr/>
          </p:nvSpPr>
          <p:spPr bwMode="auto">
            <a:xfrm flipV="1">
              <a:off x="3819525" y="3367088"/>
              <a:ext cx="269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" name="Line 213"/>
            <p:cNvSpPr>
              <a:spLocks noChangeShapeType="1"/>
            </p:cNvSpPr>
            <p:nvPr/>
          </p:nvSpPr>
          <p:spPr bwMode="auto">
            <a:xfrm flipV="1">
              <a:off x="3846513" y="3351213"/>
              <a:ext cx="269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8" name="Line 214"/>
            <p:cNvSpPr>
              <a:spLocks noChangeShapeType="1"/>
            </p:cNvSpPr>
            <p:nvPr/>
          </p:nvSpPr>
          <p:spPr bwMode="auto">
            <a:xfrm flipV="1">
              <a:off x="3873500" y="3333750"/>
              <a:ext cx="25400" cy="174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" name="Line 215"/>
            <p:cNvSpPr>
              <a:spLocks noChangeShapeType="1"/>
            </p:cNvSpPr>
            <p:nvPr/>
          </p:nvSpPr>
          <p:spPr bwMode="auto">
            <a:xfrm flipV="1">
              <a:off x="3898900" y="3313113"/>
              <a:ext cx="25400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" name="Line 216"/>
            <p:cNvSpPr>
              <a:spLocks noChangeShapeType="1"/>
            </p:cNvSpPr>
            <p:nvPr/>
          </p:nvSpPr>
          <p:spPr bwMode="auto">
            <a:xfrm flipV="1">
              <a:off x="3924300" y="3290888"/>
              <a:ext cx="22225" cy="222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1" name="Line 217"/>
            <p:cNvSpPr>
              <a:spLocks noChangeShapeType="1"/>
            </p:cNvSpPr>
            <p:nvPr/>
          </p:nvSpPr>
          <p:spPr bwMode="auto">
            <a:xfrm flipV="1">
              <a:off x="3946525" y="3267075"/>
              <a:ext cx="20638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2" name="Line 218"/>
            <p:cNvSpPr>
              <a:spLocks noChangeShapeType="1"/>
            </p:cNvSpPr>
            <p:nvPr/>
          </p:nvSpPr>
          <p:spPr bwMode="auto">
            <a:xfrm flipV="1">
              <a:off x="3967163" y="3241675"/>
              <a:ext cx="19050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3" name="Line 219"/>
            <p:cNvSpPr>
              <a:spLocks noChangeShapeType="1"/>
            </p:cNvSpPr>
            <p:nvPr/>
          </p:nvSpPr>
          <p:spPr bwMode="auto">
            <a:xfrm flipV="1">
              <a:off x="3986213" y="3216275"/>
              <a:ext cx="17463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4" name="Line 220"/>
            <p:cNvSpPr>
              <a:spLocks noChangeShapeType="1"/>
            </p:cNvSpPr>
            <p:nvPr/>
          </p:nvSpPr>
          <p:spPr bwMode="auto">
            <a:xfrm flipV="1">
              <a:off x="4003675" y="3187700"/>
              <a:ext cx="15875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5" name="Line 221"/>
            <p:cNvSpPr>
              <a:spLocks noChangeShapeType="1"/>
            </p:cNvSpPr>
            <p:nvPr/>
          </p:nvSpPr>
          <p:spPr bwMode="auto">
            <a:xfrm flipV="1">
              <a:off x="4019550" y="3159125"/>
              <a:ext cx="12700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6" name="Line 222"/>
            <p:cNvSpPr>
              <a:spLocks noChangeShapeType="1"/>
            </p:cNvSpPr>
            <p:nvPr/>
          </p:nvSpPr>
          <p:spPr bwMode="auto">
            <a:xfrm>
              <a:off x="4032250" y="3159125"/>
              <a:ext cx="96838" cy="555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7" name="Line 223"/>
            <p:cNvSpPr>
              <a:spLocks noChangeShapeType="1"/>
            </p:cNvSpPr>
            <p:nvPr/>
          </p:nvSpPr>
          <p:spPr bwMode="auto">
            <a:xfrm>
              <a:off x="4129088" y="3214688"/>
              <a:ext cx="9525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8" name="Line 224"/>
            <p:cNvSpPr>
              <a:spLocks noChangeShapeType="1"/>
            </p:cNvSpPr>
            <p:nvPr/>
          </p:nvSpPr>
          <p:spPr bwMode="auto">
            <a:xfrm>
              <a:off x="4138613" y="3219450"/>
              <a:ext cx="793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9" name="Line 225"/>
            <p:cNvSpPr>
              <a:spLocks noChangeShapeType="1"/>
            </p:cNvSpPr>
            <p:nvPr/>
          </p:nvSpPr>
          <p:spPr bwMode="auto">
            <a:xfrm>
              <a:off x="4146550" y="3221038"/>
              <a:ext cx="6350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0" name="Line 226"/>
            <p:cNvSpPr>
              <a:spLocks noChangeShapeType="1"/>
            </p:cNvSpPr>
            <p:nvPr/>
          </p:nvSpPr>
          <p:spPr bwMode="auto">
            <a:xfrm flipV="1">
              <a:off x="4152900" y="3217863"/>
              <a:ext cx="6350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1" name="Line 227"/>
            <p:cNvSpPr>
              <a:spLocks noChangeShapeType="1"/>
            </p:cNvSpPr>
            <p:nvPr/>
          </p:nvSpPr>
          <p:spPr bwMode="auto">
            <a:xfrm flipV="1">
              <a:off x="4159250" y="3213100"/>
              <a:ext cx="4763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2" name="Line 228"/>
            <p:cNvSpPr>
              <a:spLocks noChangeShapeType="1"/>
            </p:cNvSpPr>
            <p:nvPr/>
          </p:nvSpPr>
          <p:spPr bwMode="auto">
            <a:xfrm flipV="1">
              <a:off x="4164013" y="3208338"/>
              <a:ext cx="4763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3" name="Line 229"/>
            <p:cNvSpPr>
              <a:spLocks noChangeShapeType="1"/>
            </p:cNvSpPr>
            <p:nvPr/>
          </p:nvSpPr>
          <p:spPr bwMode="auto">
            <a:xfrm flipV="1">
              <a:off x="4168775" y="3200400"/>
              <a:ext cx="3175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4" name="Line 230"/>
            <p:cNvSpPr>
              <a:spLocks noChangeShapeType="1"/>
            </p:cNvSpPr>
            <p:nvPr/>
          </p:nvSpPr>
          <p:spPr bwMode="auto">
            <a:xfrm flipV="1">
              <a:off x="4171950" y="3192463"/>
              <a:ext cx="1588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5" name="Line 231"/>
            <p:cNvSpPr>
              <a:spLocks noChangeShapeType="1"/>
            </p:cNvSpPr>
            <p:nvPr/>
          </p:nvSpPr>
          <p:spPr bwMode="auto">
            <a:xfrm flipV="1">
              <a:off x="4173538" y="3184525"/>
              <a:ext cx="1588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6" name="Line 232"/>
            <p:cNvSpPr>
              <a:spLocks noChangeShapeType="1"/>
            </p:cNvSpPr>
            <p:nvPr/>
          </p:nvSpPr>
          <p:spPr bwMode="auto">
            <a:xfrm flipH="1" flipV="1">
              <a:off x="4171950" y="3079750"/>
              <a:ext cx="1588" cy="1047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7" name="Line 233"/>
            <p:cNvSpPr>
              <a:spLocks noChangeShapeType="1"/>
            </p:cNvSpPr>
            <p:nvPr/>
          </p:nvSpPr>
          <p:spPr bwMode="auto">
            <a:xfrm>
              <a:off x="4171950" y="3079750"/>
              <a:ext cx="111125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8" name="Line 234"/>
            <p:cNvSpPr>
              <a:spLocks noChangeShapeType="1"/>
            </p:cNvSpPr>
            <p:nvPr/>
          </p:nvSpPr>
          <p:spPr bwMode="auto">
            <a:xfrm>
              <a:off x="4283075" y="3081338"/>
              <a:ext cx="74613" cy="714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9" name="Line 235"/>
            <p:cNvSpPr>
              <a:spLocks noChangeShapeType="1"/>
            </p:cNvSpPr>
            <p:nvPr/>
          </p:nvSpPr>
          <p:spPr bwMode="auto">
            <a:xfrm flipV="1">
              <a:off x="4357688" y="3052763"/>
              <a:ext cx="98425" cy="1000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0" name="Line 236"/>
            <p:cNvSpPr>
              <a:spLocks noChangeShapeType="1"/>
            </p:cNvSpPr>
            <p:nvPr/>
          </p:nvSpPr>
          <p:spPr bwMode="auto">
            <a:xfrm>
              <a:off x="4456113" y="3052763"/>
              <a:ext cx="88900" cy="857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1" name="Line 237"/>
            <p:cNvSpPr>
              <a:spLocks noChangeShapeType="1"/>
            </p:cNvSpPr>
            <p:nvPr/>
          </p:nvSpPr>
          <p:spPr bwMode="auto">
            <a:xfrm>
              <a:off x="4545013" y="3138488"/>
              <a:ext cx="66675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2" name="Line 238"/>
            <p:cNvSpPr>
              <a:spLocks noChangeShapeType="1"/>
            </p:cNvSpPr>
            <p:nvPr/>
          </p:nvSpPr>
          <p:spPr bwMode="auto">
            <a:xfrm flipV="1">
              <a:off x="4611688" y="3046413"/>
              <a:ext cx="92075" cy="920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3" name="Line 239"/>
            <p:cNvSpPr>
              <a:spLocks noChangeShapeType="1"/>
            </p:cNvSpPr>
            <p:nvPr/>
          </p:nvSpPr>
          <p:spPr bwMode="auto">
            <a:xfrm>
              <a:off x="4703763" y="3046413"/>
              <a:ext cx="66675" cy="571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4" name="Line 240"/>
            <p:cNvSpPr>
              <a:spLocks noChangeShapeType="1"/>
            </p:cNvSpPr>
            <p:nvPr/>
          </p:nvSpPr>
          <p:spPr bwMode="auto">
            <a:xfrm flipV="1">
              <a:off x="4770438" y="3098800"/>
              <a:ext cx="8413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5" name="Line 241"/>
            <p:cNvSpPr>
              <a:spLocks noChangeShapeType="1"/>
            </p:cNvSpPr>
            <p:nvPr/>
          </p:nvSpPr>
          <p:spPr bwMode="auto">
            <a:xfrm flipV="1">
              <a:off x="4854575" y="3028950"/>
              <a:ext cx="73025" cy="698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6" name="Line 242"/>
            <p:cNvSpPr>
              <a:spLocks noChangeShapeType="1"/>
            </p:cNvSpPr>
            <p:nvPr/>
          </p:nvSpPr>
          <p:spPr bwMode="auto">
            <a:xfrm flipV="1">
              <a:off x="4927600" y="2955925"/>
              <a:ext cx="79375" cy="730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7" name="Line 243"/>
            <p:cNvSpPr>
              <a:spLocks noChangeShapeType="1"/>
            </p:cNvSpPr>
            <p:nvPr/>
          </p:nvSpPr>
          <p:spPr bwMode="auto">
            <a:xfrm flipH="1" flipV="1">
              <a:off x="5000625" y="2940050"/>
              <a:ext cx="6350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8" name="Line 244"/>
            <p:cNvSpPr>
              <a:spLocks noChangeShapeType="1"/>
            </p:cNvSpPr>
            <p:nvPr/>
          </p:nvSpPr>
          <p:spPr bwMode="auto">
            <a:xfrm flipH="1" flipV="1">
              <a:off x="4992688" y="2924175"/>
              <a:ext cx="793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" name="Line 245"/>
            <p:cNvSpPr>
              <a:spLocks noChangeShapeType="1"/>
            </p:cNvSpPr>
            <p:nvPr/>
          </p:nvSpPr>
          <p:spPr bwMode="auto">
            <a:xfrm flipH="1" flipV="1">
              <a:off x="4981575" y="2911475"/>
              <a:ext cx="11113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" name="Line 246"/>
            <p:cNvSpPr>
              <a:spLocks noChangeShapeType="1"/>
            </p:cNvSpPr>
            <p:nvPr/>
          </p:nvSpPr>
          <p:spPr bwMode="auto">
            <a:xfrm flipH="1" flipV="1">
              <a:off x="4967288" y="2898775"/>
              <a:ext cx="142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" name="Line 247"/>
            <p:cNvSpPr>
              <a:spLocks noChangeShapeType="1"/>
            </p:cNvSpPr>
            <p:nvPr/>
          </p:nvSpPr>
          <p:spPr bwMode="auto">
            <a:xfrm flipH="1" flipV="1">
              <a:off x="4951413" y="2886075"/>
              <a:ext cx="15875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2" name="Line 248"/>
            <p:cNvSpPr>
              <a:spLocks noChangeShapeType="1"/>
            </p:cNvSpPr>
            <p:nvPr/>
          </p:nvSpPr>
          <p:spPr bwMode="auto">
            <a:xfrm flipH="1" flipV="1">
              <a:off x="4932363" y="2874963"/>
              <a:ext cx="19050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3" name="Line 249"/>
            <p:cNvSpPr>
              <a:spLocks noChangeShapeType="1"/>
            </p:cNvSpPr>
            <p:nvPr/>
          </p:nvSpPr>
          <p:spPr bwMode="auto">
            <a:xfrm flipH="1" flipV="1">
              <a:off x="4910138" y="2863850"/>
              <a:ext cx="2222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4" name="Line 250"/>
            <p:cNvSpPr>
              <a:spLocks noChangeShapeType="1"/>
            </p:cNvSpPr>
            <p:nvPr/>
          </p:nvSpPr>
          <p:spPr bwMode="auto">
            <a:xfrm flipH="1" flipV="1">
              <a:off x="4884738" y="2851150"/>
              <a:ext cx="2540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5" name="Line 251"/>
            <p:cNvSpPr>
              <a:spLocks noChangeShapeType="1"/>
            </p:cNvSpPr>
            <p:nvPr/>
          </p:nvSpPr>
          <p:spPr bwMode="auto">
            <a:xfrm flipH="1">
              <a:off x="4167188" y="2851150"/>
              <a:ext cx="717550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6" name="Line 252"/>
            <p:cNvSpPr>
              <a:spLocks noChangeShapeType="1"/>
            </p:cNvSpPr>
            <p:nvPr/>
          </p:nvSpPr>
          <p:spPr bwMode="auto">
            <a:xfrm flipH="1" flipV="1">
              <a:off x="4162425" y="2778125"/>
              <a:ext cx="4763" cy="793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7" name="Line 253"/>
            <p:cNvSpPr>
              <a:spLocks noChangeShapeType="1"/>
            </p:cNvSpPr>
            <p:nvPr/>
          </p:nvSpPr>
          <p:spPr bwMode="auto">
            <a:xfrm flipH="1" flipV="1">
              <a:off x="4160838" y="2768600"/>
              <a:ext cx="1588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8" name="Line 254"/>
            <p:cNvSpPr>
              <a:spLocks noChangeShapeType="1"/>
            </p:cNvSpPr>
            <p:nvPr/>
          </p:nvSpPr>
          <p:spPr bwMode="auto">
            <a:xfrm flipH="1" flipV="1">
              <a:off x="4157663" y="2762250"/>
              <a:ext cx="3175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9" name="Line 255"/>
            <p:cNvSpPr>
              <a:spLocks noChangeShapeType="1"/>
            </p:cNvSpPr>
            <p:nvPr/>
          </p:nvSpPr>
          <p:spPr bwMode="auto">
            <a:xfrm flipH="1" flipV="1">
              <a:off x="4152900" y="2755900"/>
              <a:ext cx="4763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0" name="Line 256"/>
            <p:cNvSpPr>
              <a:spLocks noChangeShapeType="1"/>
            </p:cNvSpPr>
            <p:nvPr/>
          </p:nvSpPr>
          <p:spPr bwMode="auto">
            <a:xfrm flipH="1" flipV="1">
              <a:off x="4144963" y="2751138"/>
              <a:ext cx="793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1" name="Line 257"/>
            <p:cNvSpPr>
              <a:spLocks noChangeShapeType="1"/>
            </p:cNvSpPr>
            <p:nvPr/>
          </p:nvSpPr>
          <p:spPr bwMode="auto">
            <a:xfrm flipH="1" flipV="1">
              <a:off x="4138613" y="2747963"/>
              <a:ext cx="6350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2" name="Line 258"/>
            <p:cNvSpPr>
              <a:spLocks noChangeShapeType="1"/>
            </p:cNvSpPr>
            <p:nvPr/>
          </p:nvSpPr>
          <p:spPr bwMode="auto">
            <a:xfrm flipH="1" flipV="1">
              <a:off x="4129088" y="2746375"/>
              <a:ext cx="9525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3" name="Line 259"/>
            <p:cNvSpPr>
              <a:spLocks noChangeShapeType="1"/>
            </p:cNvSpPr>
            <p:nvPr/>
          </p:nvSpPr>
          <p:spPr bwMode="auto">
            <a:xfrm flipH="1">
              <a:off x="4121150" y="2746375"/>
              <a:ext cx="793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4" name="Line 260"/>
            <p:cNvSpPr>
              <a:spLocks noChangeShapeType="1"/>
            </p:cNvSpPr>
            <p:nvPr/>
          </p:nvSpPr>
          <p:spPr bwMode="auto">
            <a:xfrm flipH="1">
              <a:off x="4113213" y="2746375"/>
              <a:ext cx="793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5" name="Line 261"/>
            <p:cNvSpPr>
              <a:spLocks noChangeShapeType="1"/>
            </p:cNvSpPr>
            <p:nvPr/>
          </p:nvSpPr>
          <p:spPr bwMode="auto">
            <a:xfrm flipH="1">
              <a:off x="4105275" y="2747963"/>
              <a:ext cx="793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6" name="Line 262"/>
            <p:cNvSpPr>
              <a:spLocks noChangeShapeType="1"/>
            </p:cNvSpPr>
            <p:nvPr/>
          </p:nvSpPr>
          <p:spPr bwMode="auto">
            <a:xfrm flipH="1">
              <a:off x="4024313" y="2752725"/>
              <a:ext cx="80963" cy="666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7" name="Line 263"/>
            <p:cNvSpPr>
              <a:spLocks noChangeShapeType="1"/>
            </p:cNvSpPr>
            <p:nvPr/>
          </p:nvSpPr>
          <p:spPr bwMode="auto">
            <a:xfrm flipH="1" flipV="1">
              <a:off x="4011613" y="2790825"/>
              <a:ext cx="12700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8" name="Line 264"/>
            <p:cNvSpPr>
              <a:spLocks noChangeShapeType="1"/>
            </p:cNvSpPr>
            <p:nvPr/>
          </p:nvSpPr>
          <p:spPr bwMode="auto">
            <a:xfrm flipH="1" flipV="1">
              <a:off x="3995738" y="2765425"/>
              <a:ext cx="15875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9" name="Line 265"/>
            <p:cNvSpPr>
              <a:spLocks noChangeShapeType="1"/>
            </p:cNvSpPr>
            <p:nvPr/>
          </p:nvSpPr>
          <p:spPr bwMode="auto">
            <a:xfrm flipH="1" flipV="1">
              <a:off x="3978275" y="2740025"/>
              <a:ext cx="17463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" name="Line 266"/>
            <p:cNvSpPr>
              <a:spLocks noChangeShapeType="1"/>
            </p:cNvSpPr>
            <p:nvPr/>
          </p:nvSpPr>
          <p:spPr bwMode="auto">
            <a:xfrm flipH="1" flipV="1">
              <a:off x="3959225" y="2716213"/>
              <a:ext cx="19050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1" name="Line 267"/>
            <p:cNvSpPr>
              <a:spLocks noChangeShapeType="1"/>
            </p:cNvSpPr>
            <p:nvPr/>
          </p:nvSpPr>
          <p:spPr bwMode="auto">
            <a:xfrm flipH="1" flipV="1">
              <a:off x="3938588" y="2693988"/>
              <a:ext cx="20638" cy="222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2" name="Line 268"/>
            <p:cNvSpPr>
              <a:spLocks noChangeShapeType="1"/>
            </p:cNvSpPr>
            <p:nvPr/>
          </p:nvSpPr>
          <p:spPr bwMode="auto">
            <a:xfrm flipH="1" flipV="1">
              <a:off x="3916363" y="2673350"/>
              <a:ext cx="22225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3" name="Line 269"/>
            <p:cNvSpPr>
              <a:spLocks noChangeShapeType="1"/>
            </p:cNvSpPr>
            <p:nvPr/>
          </p:nvSpPr>
          <p:spPr bwMode="auto">
            <a:xfrm flipH="1" flipV="1">
              <a:off x="3892550" y="2655888"/>
              <a:ext cx="23813" cy="174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4" name="Line 270"/>
            <p:cNvSpPr>
              <a:spLocks noChangeShapeType="1"/>
            </p:cNvSpPr>
            <p:nvPr/>
          </p:nvSpPr>
          <p:spPr bwMode="auto">
            <a:xfrm flipH="1" flipV="1">
              <a:off x="3867150" y="2638425"/>
              <a:ext cx="25400" cy="174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5" name="Line 271"/>
            <p:cNvSpPr>
              <a:spLocks noChangeShapeType="1"/>
            </p:cNvSpPr>
            <p:nvPr/>
          </p:nvSpPr>
          <p:spPr bwMode="auto">
            <a:xfrm flipH="1" flipV="1">
              <a:off x="3840163" y="2624138"/>
              <a:ext cx="269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6" name="Line 272"/>
            <p:cNvSpPr>
              <a:spLocks noChangeShapeType="1"/>
            </p:cNvSpPr>
            <p:nvPr/>
          </p:nvSpPr>
          <p:spPr bwMode="auto">
            <a:xfrm flipH="1" flipV="1">
              <a:off x="3813175" y="2611438"/>
              <a:ext cx="269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7" name="Line 273"/>
            <p:cNvSpPr>
              <a:spLocks noChangeShapeType="1"/>
            </p:cNvSpPr>
            <p:nvPr/>
          </p:nvSpPr>
          <p:spPr bwMode="auto">
            <a:xfrm flipH="1" flipV="1">
              <a:off x="3787775" y="2601913"/>
              <a:ext cx="25400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8" name="Line 274"/>
            <p:cNvSpPr>
              <a:spLocks noChangeShapeType="1"/>
            </p:cNvSpPr>
            <p:nvPr/>
          </p:nvSpPr>
          <p:spPr bwMode="auto">
            <a:xfrm flipH="1" flipV="1">
              <a:off x="3760788" y="2595563"/>
              <a:ext cx="26988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9" name="Line 275"/>
            <p:cNvSpPr>
              <a:spLocks noChangeShapeType="1"/>
            </p:cNvSpPr>
            <p:nvPr/>
          </p:nvSpPr>
          <p:spPr bwMode="auto">
            <a:xfrm flipH="1" flipV="1">
              <a:off x="3733800" y="2590800"/>
              <a:ext cx="2698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0" name="Line 276"/>
            <p:cNvSpPr>
              <a:spLocks noChangeShapeType="1"/>
            </p:cNvSpPr>
            <p:nvPr/>
          </p:nvSpPr>
          <p:spPr bwMode="auto">
            <a:xfrm flipH="1" flipV="1">
              <a:off x="3706813" y="2587625"/>
              <a:ext cx="269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1" name="Line 277"/>
            <p:cNvSpPr>
              <a:spLocks noChangeShapeType="1"/>
            </p:cNvSpPr>
            <p:nvPr/>
          </p:nvSpPr>
          <p:spPr bwMode="auto">
            <a:xfrm flipH="1" flipV="1">
              <a:off x="3679825" y="2586038"/>
              <a:ext cx="269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2" name="Freeform 278"/>
            <p:cNvSpPr>
              <a:spLocks/>
            </p:cNvSpPr>
            <p:nvPr/>
          </p:nvSpPr>
          <p:spPr bwMode="auto">
            <a:xfrm>
              <a:off x="3419475" y="2895600"/>
              <a:ext cx="174625" cy="17780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65" y="1"/>
                </a:cxn>
                <a:cxn ang="0">
                  <a:pos x="74" y="4"/>
                </a:cxn>
                <a:cxn ang="0">
                  <a:pos x="82" y="8"/>
                </a:cxn>
                <a:cxn ang="0">
                  <a:pos x="90" y="13"/>
                </a:cxn>
                <a:cxn ang="0">
                  <a:pos x="96" y="19"/>
                </a:cxn>
                <a:cxn ang="0">
                  <a:pos x="102" y="27"/>
                </a:cxn>
                <a:cxn ang="0">
                  <a:pos x="106" y="35"/>
                </a:cxn>
                <a:cxn ang="0">
                  <a:pos x="109" y="44"/>
                </a:cxn>
                <a:cxn ang="0">
                  <a:pos x="110" y="53"/>
                </a:cxn>
                <a:cxn ang="0">
                  <a:pos x="110" y="54"/>
                </a:cxn>
                <a:cxn ang="0">
                  <a:pos x="110" y="56"/>
                </a:cxn>
                <a:cxn ang="0">
                  <a:pos x="109" y="66"/>
                </a:cxn>
                <a:cxn ang="0">
                  <a:pos x="107" y="75"/>
                </a:cxn>
                <a:cxn ang="0">
                  <a:pos x="102" y="84"/>
                </a:cxn>
                <a:cxn ang="0">
                  <a:pos x="96" y="93"/>
                </a:cxn>
                <a:cxn ang="0">
                  <a:pos x="89" y="100"/>
                </a:cxn>
                <a:cxn ang="0">
                  <a:pos x="81" y="105"/>
                </a:cxn>
                <a:cxn ang="0">
                  <a:pos x="72" y="109"/>
                </a:cxn>
                <a:cxn ang="0">
                  <a:pos x="62" y="111"/>
                </a:cxn>
                <a:cxn ang="0">
                  <a:pos x="53" y="112"/>
                </a:cxn>
                <a:cxn ang="0">
                  <a:pos x="43" y="110"/>
                </a:cxn>
                <a:cxn ang="0">
                  <a:pos x="34" y="108"/>
                </a:cxn>
                <a:cxn ang="0">
                  <a:pos x="26" y="103"/>
                </a:cxn>
                <a:cxn ang="0">
                  <a:pos x="18" y="98"/>
                </a:cxn>
                <a:cxn ang="0">
                  <a:pos x="12" y="91"/>
                </a:cxn>
                <a:cxn ang="0">
                  <a:pos x="7" y="83"/>
                </a:cxn>
                <a:cxn ang="0">
                  <a:pos x="3" y="75"/>
                </a:cxn>
                <a:cxn ang="0">
                  <a:pos x="1" y="66"/>
                </a:cxn>
                <a:cxn ang="0">
                  <a:pos x="0" y="57"/>
                </a:cxn>
                <a:cxn ang="0">
                  <a:pos x="0" y="48"/>
                </a:cxn>
                <a:cxn ang="0">
                  <a:pos x="2" y="39"/>
                </a:cxn>
                <a:cxn ang="0">
                  <a:pos x="6" y="31"/>
                </a:cxn>
                <a:cxn ang="0">
                  <a:pos x="10" y="23"/>
                </a:cxn>
                <a:cxn ang="0">
                  <a:pos x="16" y="16"/>
                </a:cxn>
                <a:cxn ang="0">
                  <a:pos x="23" y="10"/>
                </a:cxn>
                <a:cxn ang="0">
                  <a:pos x="31" y="6"/>
                </a:cxn>
                <a:cxn ang="0">
                  <a:pos x="39" y="3"/>
                </a:cxn>
                <a:cxn ang="0">
                  <a:pos x="48" y="1"/>
                </a:cxn>
                <a:cxn ang="0">
                  <a:pos x="56" y="0"/>
                </a:cxn>
              </a:cxnLst>
              <a:rect l="0" t="0" r="r" b="b"/>
              <a:pathLst>
                <a:path w="110" h="112">
                  <a:moveTo>
                    <a:pt x="56" y="0"/>
                  </a:moveTo>
                  <a:lnTo>
                    <a:pt x="65" y="1"/>
                  </a:lnTo>
                  <a:lnTo>
                    <a:pt x="74" y="4"/>
                  </a:lnTo>
                  <a:lnTo>
                    <a:pt x="82" y="8"/>
                  </a:lnTo>
                  <a:lnTo>
                    <a:pt x="90" y="13"/>
                  </a:lnTo>
                  <a:lnTo>
                    <a:pt x="96" y="19"/>
                  </a:lnTo>
                  <a:lnTo>
                    <a:pt x="102" y="27"/>
                  </a:lnTo>
                  <a:lnTo>
                    <a:pt x="106" y="35"/>
                  </a:lnTo>
                  <a:lnTo>
                    <a:pt x="109" y="44"/>
                  </a:lnTo>
                  <a:lnTo>
                    <a:pt x="110" y="53"/>
                  </a:lnTo>
                  <a:lnTo>
                    <a:pt x="110" y="54"/>
                  </a:lnTo>
                  <a:lnTo>
                    <a:pt x="110" y="56"/>
                  </a:lnTo>
                  <a:lnTo>
                    <a:pt x="109" y="66"/>
                  </a:lnTo>
                  <a:lnTo>
                    <a:pt x="107" y="75"/>
                  </a:lnTo>
                  <a:lnTo>
                    <a:pt x="102" y="84"/>
                  </a:lnTo>
                  <a:lnTo>
                    <a:pt x="96" y="93"/>
                  </a:lnTo>
                  <a:lnTo>
                    <a:pt x="89" y="100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2" y="111"/>
                  </a:lnTo>
                  <a:lnTo>
                    <a:pt x="53" y="112"/>
                  </a:lnTo>
                  <a:lnTo>
                    <a:pt x="43" y="110"/>
                  </a:lnTo>
                  <a:lnTo>
                    <a:pt x="34" y="108"/>
                  </a:lnTo>
                  <a:lnTo>
                    <a:pt x="26" y="103"/>
                  </a:lnTo>
                  <a:lnTo>
                    <a:pt x="18" y="98"/>
                  </a:lnTo>
                  <a:lnTo>
                    <a:pt x="12" y="91"/>
                  </a:lnTo>
                  <a:lnTo>
                    <a:pt x="7" y="83"/>
                  </a:lnTo>
                  <a:lnTo>
                    <a:pt x="3" y="75"/>
                  </a:lnTo>
                  <a:lnTo>
                    <a:pt x="1" y="66"/>
                  </a:lnTo>
                  <a:lnTo>
                    <a:pt x="0" y="57"/>
                  </a:lnTo>
                  <a:lnTo>
                    <a:pt x="0" y="48"/>
                  </a:lnTo>
                  <a:lnTo>
                    <a:pt x="2" y="39"/>
                  </a:lnTo>
                  <a:lnTo>
                    <a:pt x="6" y="31"/>
                  </a:lnTo>
                  <a:lnTo>
                    <a:pt x="10" y="23"/>
                  </a:lnTo>
                  <a:lnTo>
                    <a:pt x="16" y="16"/>
                  </a:lnTo>
                  <a:lnTo>
                    <a:pt x="23" y="10"/>
                  </a:lnTo>
                  <a:lnTo>
                    <a:pt x="31" y="6"/>
                  </a:lnTo>
                  <a:lnTo>
                    <a:pt x="39" y="3"/>
                  </a:lnTo>
                  <a:lnTo>
                    <a:pt x="48" y="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3" name="Line 279"/>
            <p:cNvSpPr>
              <a:spLocks noChangeShapeType="1"/>
            </p:cNvSpPr>
            <p:nvPr/>
          </p:nvSpPr>
          <p:spPr bwMode="auto">
            <a:xfrm flipH="1">
              <a:off x="3592513" y="2984500"/>
              <a:ext cx="15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4" name="Line 280"/>
            <p:cNvSpPr>
              <a:spLocks noChangeShapeType="1"/>
            </p:cNvSpPr>
            <p:nvPr/>
          </p:nvSpPr>
          <p:spPr bwMode="auto">
            <a:xfrm flipH="1">
              <a:off x="3589338" y="3000375"/>
              <a:ext cx="317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5" name="Line 281"/>
            <p:cNvSpPr>
              <a:spLocks noChangeShapeType="1"/>
            </p:cNvSpPr>
            <p:nvPr/>
          </p:nvSpPr>
          <p:spPr bwMode="auto">
            <a:xfrm flipH="1">
              <a:off x="3581400" y="3014663"/>
              <a:ext cx="793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6" name="Line 282"/>
            <p:cNvSpPr>
              <a:spLocks noChangeShapeType="1"/>
            </p:cNvSpPr>
            <p:nvPr/>
          </p:nvSpPr>
          <p:spPr bwMode="auto">
            <a:xfrm flipH="1">
              <a:off x="3571875" y="3028950"/>
              <a:ext cx="952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7" name="Line 283"/>
            <p:cNvSpPr>
              <a:spLocks noChangeShapeType="1"/>
            </p:cNvSpPr>
            <p:nvPr/>
          </p:nvSpPr>
          <p:spPr bwMode="auto">
            <a:xfrm flipH="1">
              <a:off x="3560763" y="3043238"/>
              <a:ext cx="11113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8" name="Line 284"/>
            <p:cNvSpPr>
              <a:spLocks noChangeShapeType="1"/>
            </p:cNvSpPr>
            <p:nvPr/>
          </p:nvSpPr>
          <p:spPr bwMode="auto">
            <a:xfrm flipH="1">
              <a:off x="3548063" y="3054350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9" name="Line 285"/>
            <p:cNvSpPr>
              <a:spLocks noChangeShapeType="1"/>
            </p:cNvSpPr>
            <p:nvPr/>
          </p:nvSpPr>
          <p:spPr bwMode="auto">
            <a:xfrm flipH="1">
              <a:off x="3533775" y="3062288"/>
              <a:ext cx="14288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0" name="Line 286"/>
            <p:cNvSpPr>
              <a:spLocks noChangeShapeType="1"/>
            </p:cNvSpPr>
            <p:nvPr/>
          </p:nvSpPr>
          <p:spPr bwMode="auto">
            <a:xfrm flipH="1">
              <a:off x="3517900" y="3068638"/>
              <a:ext cx="15875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" name="Line 287"/>
            <p:cNvSpPr>
              <a:spLocks noChangeShapeType="1"/>
            </p:cNvSpPr>
            <p:nvPr/>
          </p:nvSpPr>
          <p:spPr bwMode="auto">
            <a:xfrm flipH="1">
              <a:off x="3503613" y="3071813"/>
              <a:ext cx="142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2" name="Line 288"/>
            <p:cNvSpPr>
              <a:spLocks noChangeShapeType="1"/>
            </p:cNvSpPr>
            <p:nvPr/>
          </p:nvSpPr>
          <p:spPr bwMode="auto">
            <a:xfrm flipH="1" flipV="1">
              <a:off x="3487738" y="3070225"/>
              <a:ext cx="15875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3" name="Line 289"/>
            <p:cNvSpPr>
              <a:spLocks noChangeShapeType="1"/>
            </p:cNvSpPr>
            <p:nvPr/>
          </p:nvSpPr>
          <p:spPr bwMode="auto">
            <a:xfrm flipH="1" flipV="1">
              <a:off x="3473450" y="3067050"/>
              <a:ext cx="142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4" name="Line 290"/>
            <p:cNvSpPr>
              <a:spLocks noChangeShapeType="1"/>
            </p:cNvSpPr>
            <p:nvPr/>
          </p:nvSpPr>
          <p:spPr bwMode="auto">
            <a:xfrm flipH="1" flipV="1">
              <a:off x="3460750" y="3059113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5" name="Line 291"/>
            <p:cNvSpPr>
              <a:spLocks noChangeShapeType="1"/>
            </p:cNvSpPr>
            <p:nvPr/>
          </p:nvSpPr>
          <p:spPr bwMode="auto">
            <a:xfrm flipH="1" flipV="1">
              <a:off x="3448050" y="3051175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" name="Line 292"/>
            <p:cNvSpPr>
              <a:spLocks noChangeShapeType="1"/>
            </p:cNvSpPr>
            <p:nvPr/>
          </p:nvSpPr>
          <p:spPr bwMode="auto">
            <a:xfrm flipH="1" flipV="1">
              <a:off x="3438525" y="3040063"/>
              <a:ext cx="952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" name="Line 293"/>
            <p:cNvSpPr>
              <a:spLocks noChangeShapeType="1"/>
            </p:cNvSpPr>
            <p:nvPr/>
          </p:nvSpPr>
          <p:spPr bwMode="auto">
            <a:xfrm flipH="1" flipV="1">
              <a:off x="3430588" y="3027363"/>
              <a:ext cx="793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8" name="Line 294"/>
            <p:cNvSpPr>
              <a:spLocks noChangeShapeType="1"/>
            </p:cNvSpPr>
            <p:nvPr/>
          </p:nvSpPr>
          <p:spPr bwMode="auto">
            <a:xfrm flipH="1" flipV="1">
              <a:off x="3424238" y="301466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9" name="Line 295"/>
            <p:cNvSpPr>
              <a:spLocks noChangeShapeType="1"/>
            </p:cNvSpPr>
            <p:nvPr/>
          </p:nvSpPr>
          <p:spPr bwMode="auto">
            <a:xfrm flipH="1" flipV="1">
              <a:off x="3421063" y="3000375"/>
              <a:ext cx="317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0" name="Line 296"/>
            <p:cNvSpPr>
              <a:spLocks noChangeShapeType="1"/>
            </p:cNvSpPr>
            <p:nvPr/>
          </p:nvSpPr>
          <p:spPr bwMode="auto">
            <a:xfrm flipH="1" flipV="1">
              <a:off x="3419475" y="2986088"/>
              <a:ext cx="15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1" name="Line 297"/>
            <p:cNvSpPr>
              <a:spLocks noChangeShapeType="1"/>
            </p:cNvSpPr>
            <p:nvPr/>
          </p:nvSpPr>
          <p:spPr bwMode="auto">
            <a:xfrm flipV="1">
              <a:off x="3419475" y="2971800"/>
              <a:ext cx="15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2" name="Line 298"/>
            <p:cNvSpPr>
              <a:spLocks noChangeShapeType="1"/>
            </p:cNvSpPr>
            <p:nvPr/>
          </p:nvSpPr>
          <p:spPr bwMode="auto">
            <a:xfrm flipV="1">
              <a:off x="3419475" y="2957513"/>
              <a:ext cx="317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3" name="Line 299"/>
            <p:cNvSpPr>
              <a:spLocks noChangeShapeType="1"/>
            </p:cNvSpPr>
            <p:nvPr/>
          </p:nvSpPr>
          <p:spPr bwMode="auto">
            <a:xfrm flipV="1">
              <a:off x="3422650" y="294481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4" name="Line 300"/>
            <p:cNvSpPr>
              <a:spLocks noChangeShapeType="1"/>
            </p:cNvSpPr>
            <p:nvPr/>
          </p:nvSpPr>
          <p:spPr bwMode="auto">
            <a:xfrm flipV="1">
              <a:off x="3429000" y="293211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5" name="Line 301"/>
            <p:cNvSpPr>
              <a:spLocks noChangeShapeType="1"/>
            </p:cNvSpPr>
            <p:nvPr/>
          </p:nvSpPr>
          <p:spPr bwMode="auto">
            <a:xfrm flipV="1">
              <a:off x="3435350" y="2921000"/>
              <a:ext cx="952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6" name="Line 302"/>
            <p:cNvSpPr>
              <a:spLocks noChangeShapeType="1"/>
            </p:cNvSpPr>
            <p:nvPr/>
          </p:nvSpPr>
          <p:spPr bwMode="auto">
            <a:xfrm flipV="1">
              <a:off x="3444875" y="2911475"/>
              <a:ext cx="11113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7" name="Line 303"/>
            <p:cNvSpPr>
              <a:spLocks noChangeShapeType="1"/>
            </p:cNvSpPr>
            <p:nvPr/>
          </p:nvSpPr>
          <p:spPr bwMode="auto">
            <a:xfrm flipV="1">
              <a:off x="3455988" y="2905125"/>
              <a:ext cx="12700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8" name="Line 304"/>
            <p:cNvSpPr>
              <a:spLocks noChangeShapeType="1"/>
            </p:cNvSpPr>
            <p:nvPr/>
          </p:nvSpPr>
          <p:spPr bwMode="auto">
            <a:xfrm flipV="1">
              <a:off x="3468688" y="2900363"/>
              <a:ext cx="12700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9" name="Line 305"/>
            <p:cNvSpPr>
              <a:spLocks noChangeShapeType="1"/>
            </p:cNvSpPr>
            <p:nvPr/>
          </p:nvSpPr>
          <p:spPr bwMode="auto">
            <a:xfrm flipV="1">
              <a:off x="3481388" y="2897188"/>
              <a:ext cx="142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0" name="Line 306"/>
            <p:cNvSpPr>
              <a:spLocks noChangeShapeType="1"/>
            </p:cNvSpPr>
            <p:nvPr/>
          </p:nvSpPr>
          <p:spPr bwMode="auto">
            <a:xfrm flipV="1">
              <a:off x="3495675" y="2895600"/>
              <a:ext cx="12700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" name="Line 307"/>
            <p:cNvSpPr>
              <a:spLocks noChangeShapeType="1"/>
            </p:cNvSpPr>
            <p:nvPr/>
          </p:nvSpPr>
          <p:spPr bwMode="auto">
            <a:xfrm>
              <a:off x="3508375" y="2895600"/>
              <a:ext cx="142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" name="Line 308"/>
            <p:cNvSpPr>
              <a:spLocks noChangeShapeType="1"/>
            </p:cNvSpPr>
            <p:nvPr/>
          </p:nvSpPr>
          <p:spPr bwMode="auto">
            <a:xfrm>
              <a:off x="3522663" y="2897188"/>
              <a:ext cx="1428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" name="Line 309"/>
            <p:cNvSpPr>
              <a:spLocks noChangeShapeType="1"/>
            </p:cNvSpPr>
            <p:nvPr/>
          </p:nvSpPr>
          <p:spPr bwMode="auto">
            <a:xfrm>
              <a:off x="3536950" y="2901950"/>
              <a:ext cx="12700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" name="Line 310"/>
            <p:cNvSpPr>
              <a:spLocks noChangeShapeType="1"/>
            </p:cNvSpPr>
            <p:nvPr/>
          </p:nvSpPr>
          <p:spPr bwMode="auto">
            <a:xfrm>
              <a:off x="3549650" y="2908300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5" name="Line 311"/>
            <p:cNvSpPr>
              <a:spLocks noChangeShapeType="1"/>
            </p:cNvSpPr>
            <p:nvPr/>
          </p:nvSpPr>
          <p:spPr bwMode="auto">
            <a:xfrm>
              <a:off x="3562350" y="2916238"/>
              <a:ext cx="9525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6" name="Line 312"/>
            <p:cNvSpPr>
              <a:spLocks noChangeShapeType="1"/>
            </p:cNvSpPr>
            <p:nvPr/>
          </p:nvSpPr>
          <p:spPr bwMode="auto">
            <a:xfrm>
              <a:off x="3571875" y="2925763"/>
              <a:ext cx="9525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7" name="Line 313"/>
            <p:cNvSpPr>
              <a:spLocks noChangeShapeType="1"/>
            </p:cNvSpPr>
            <p:nvPr/>
          </p:nvSpPr>
          <p:spPr bwMode="auto">
            <a:xfrm>
              <a:off x="3581400" y="293846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8" name="Line 314"/>
            <p:cNvSpPr>
              <a:spLocks noChangeShapeType="1"/>
            </p:cNvSpPr>
            <p:nvPr/>
          </p:nvSpPr>
          <p:spPr bwMode="auto">
            <a:xfrm>
              <a:off x="3587750" y="2951163"/>
              <a:ext cx="4763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9" name="Line 315"/>
            <p:cNvSpPr>
              <a:spLocks noChangeShapeType="1"/>
            </p:cNvSpPr>
            <p:nvPr/>
          </p:nvSpPr>
          <p:spPr bwMode="auto">
            <a:xfrm>
              <a:off x="3592513" y="2965450"/>
              <a:ext cx="15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0" name="Line 316"/>
            <p:cNvSpPr>
              <a:spLocks noChangeShapeType="1"/>
            </p:cNvSpPr>
            <p:nvPr/>
          </p:nvSpPr>
          <p:spPr bwMode="auto">
            <a:xfrm>
              <a:off x="3594100" y="2979738"/>
              <a:ext cx="15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" name="Line 317"/>
            <p:cNvSpPr>
              <a:spLocks noChangeShapeType="1"/>
            </p:cNvSpPr>
            <p:nvPr/>
          </p:nvSpPr>
          <p:spPr bwMode="auto">
            <a:xfrm>
              <a:off x="3594100" y="2981325"/>
              <a:ext cx="15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" name="Freeform 318"/>
            <p:cNvSpPr>
              <a:spLocks/>
            </p:cNvSpPr>
            <p:nvPr/>
          </p:nvSpPr>
          <p:spPr bwMode="auto">
            <a:xfrm>
              <a:off x="3994150" y="2973388"/>
              <a:ext cx="992188" cy="47625"/>
            </a:xfrm>
            <a:custGeom>
              <a:avLst/>
              <a:gdLst/>
              <a:ahLst/>
              <a:cxnLst>
                <a:cxn ang="0">
                  <a:pos x="625" y="0"/>
                </a:cxn>
                <a:cxn ang="0">
                  <a:pos x="596" y="22"/>
                </a:cxn>
                <a:cxn ang="0">
                  <a:pos x="69" y="30"/>
                </a:cxn>
                <a:cxn ang="0">
                  <a:pos x="0" y="8"/>
                </a:cxn>
                <a:cxn ang="0">
                  <a:pos x="625" y="0"/>
                </a:cxn>
              </a:cxnLst>
              <a:rect l="0" t="0" r="r" b="b"/>
              <a:pathLst>
                <a:path w="625" h="30">
                  <a:moveTo>
                    <a:pt x="625" y="0"/>
                  </a:moveTo>
                  <a:lnTo>
                    <a:pt x="596" y="22"/>
                  </a:lnTo>
                  <a:lnTo>
                    <a:pt x="69" y="30"/>
                  </a:lnTo>
                  <a:lnTo>
                    <a:pt x="0" y="8"/>
                  </a:lnTo>
                  <a:lnTo>
                    <a:pt x="6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" name="Line 319"/>
            <p:cNvSpPr>
              <a:spLocks noChangeShapeType="1"/>
            </p:cNvSpPr>
            <p:nvPr/>
          </p:nvSpPr>
          <p:spPr bwMode="auto">
            <a:xfrm flipV="1">
              <a:off x="3994150" y="2973388"/>
              <a:ext cx="992188" cy="12700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" name="Line 320"/>
            <p:cNvSpPr>
              <a:spLocks noChangeShapeType="1"/>
            </p:cNvSpPr>
            <p:nvPr/>
          </p:nvSpPr>
          <p:spPr bwMode="auto">
            <a:xfrm flipH="1">
              <a:off x="4940300" y="2973388"/>
              <a:ext cx="46038" cy="34925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5" name="Line 321"/>
            <p:cNvSpPr>
              <a:spLocks noChangeShapeType="1"/>
            </p:cNvSpPr>
            <p:nvPr/>
          </p:nvSpPr>
          <p:spPr bwMode="auto">
            <a:xfrm flipH="1">
              <a:off x="4103688" y="3008313"/>
              <a:ext cx="836613" cy="12700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4" name="Textfeld 323"/>
          <p:cNvSpPr txBox="1"/>
          <p:nvPr/>
        </p:nvSpPr>
        <p:spPr>
          <a:xfrm>
            <a:off x="1142976" y="2143116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Alice</a:t>
            </a:r>
            <a:endParaRPr lang="en-US" sz="2400" b="1" dirty="0"/>
          </a:p>
        </p:txBody>
      </p:sp>
      <p:sp>
        <p:nvSpPr>
          <p:cNvPr id="325" name="Textfeld 324"/>
          <p:cNvSpPr txBox="1"/>
          <p:nvPr/>
        </p:nvSpPr>
        <p:spPr>
          <a:xfrm>
            <a:off x="1142976" y="4286256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Bob</a:t>
            </a:r>
            <a:endParaRPr lang="en-US" sz="2400" b="1" dirty="0"/>
          </a:p>
        </p:txBody>
      </p:sp>
      <p:cxnSp>
        <p:nvCxnSpPr>
          <p:cNvPr id="330" name="Gerade Verbindung mit Pfeil 329"/>
          <p:cNvCxnSpPr/>
          <p:nvPr/>
        </p:nvCxnSpPr>
        <p:spPr>
          <a:xfrm>
            <a:off x="3214678" y="3643314"/>
            <a:ext cx="500066" cy="215902"/>
          </a:xfrm>
          <a:prstGeom prst="straightConnector1">
            <a:avLst/>
          </a:prstGeom>
          <a:ln w="34925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1" name="Gruppieren 325"/>
          <p:cNvGrpSpPr/>
          <p:nvPr/>
        </p:nvGrpSpPr>
        <p:grpSpPr>
          <a:xfrm>
            <a:off x="1142976" y="4857760"/>
            <a:ext cx="1735138" cy="858838"/>
            <a:chOff x="1143000" y="2571750"/>
            <a:chExt cx="1735138" cy="858838"/>
          </a:xfrm>
        </p:grpSpPr>
        <p:sp>
          <p:nvSpPr>
            <p:cNvPr id="332" name="AutoShape 3"/>
            <p:cNvSpPr>
              <a:spLocks noChangeAspect="1" noChangeArrowheads="1" noTextEdit="1"/>
            </p:cNvSpPr>
            <p:nvPr/>
          </p:nvSpPr>
          <p:spPr bwMode="auto">
            <a:xfrm>
              <a:off x="1143000" y="2571750"/>
              <a:ext cx="1735138" cy="858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Rectangle 5"/>
            <p:cNvSpPr>
              <a:spLocks noChangeArrowheads="1"/>
            </p:cNvSpPr>
            <p:nvPr/>
          </p:nvSpPr>
          <p:spPr bwMode="auto">
            <a:xfrm>
              <a:off x="1143000" y="2571750"/>
              <a:ext cx="1735138" cy="85725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6"/>
            <p:cNvSpPr>
              <a:spLocks/>
            </p:cNvSpPr>
            <p:nvPr/>
          </p:nvSpPr>
          <p:spPr bwMode="auto">
            <a:xfrm>
              <a:off x="1154113" y="2586038"/>
              <a:ext cx="1709738" cy="820738"/>
            </a:xfrm>
            <a:custGeom>
              <a:avLst/>
              <a:gdLst/>
              <a:ahLst/>
              <a:cxnLst>
                <a:cxn ang="0">
                  <a:pos x="258" y="1"/>
                </a:cxn>
                <a:cxn ang="0">
                  <a:pos x="292" y="6"/>
                </a:cxn>
                <a:cxn ang="0">
                  <a:pos x="325" y="16"/>
                </a:cxn>
                <a:cxn ang="0">
                  <a:pos x="359" y="33"/>
                </a:cxn>
                <a:cxn ang="0">
                  <a:pos x="390" y="55"/>
                </a:cxn>
                <a:cxn ang="0">
                  <a:pos x="417" y="82"/>
                </a:cxn>
                <a:cxn ang="0">
                  <a:pos x="440" y="113"/>
                </a:cxn>
                <a:cxn ang="0">
                  <a:pos x="458" y="147"/>
                </a:cxn>
                <a:cxn ang="0">
                  <a:pos x="514" y="102"/>
                </a:cxn>
                <a:cxn ang="0">
                  <a:pos x="524" y="101"/>
                </a:cxn>
                <a:cxn ang="0">
                  <a:pos x="534" y="104"/>
                </a:cxn>
                <a:cxn ang="0">
                  <a:pos x="542" y="111"/>
                </a:cxn>
                <a:cxn ang="0">
                  <a:pos x="545" y="121"/>
                </a:cxn>
                <a:cxn ang="0">
                  <a:pos x="1000" y="167"/>
                </a:cxn>
                <a:cxn ang="0">
                  <a:pos x="1030" y="182"/>
                </a:cxn>
                <a:cxn ang="0">
                  <a:pos x="1052" y="197"/>
                </a:cxn>
                <a:cxn ang="0">
                  <a:pos x="1068" y="213"/>
                </a:cxn>
                <a:cxn ang="0">
                  <a:pos x="1077" y="233"/>
                </a:cxn>
                <a:cxn ang="0">
                  <a:pos x="981" y="323"/>
                </a:cxn>
                <a:cxn ang="0">
                  <a:pos x="886" y="290"/>
                </a:cxn>
                <a:cxn ang="0">
                  <a:pos x="786" y="348"/>
                </a:cxn>
                <a:cxn ang="0">
                  <a:pos x="668" y="357"/>
                </a:cxn>
                <a:cxn ang="0">
                  <a:pos x="551" y="311"/>
                </a:cxn>
                <a:cxn ang="0">
                  <a:pos x="552" y="382"/>
                </a:cxn>
                <a:cxn ang="0">
                  <a:pos x="549" y="392"/>
                </a:cxn>
                <a:cxn ang="0">
                  <a:pos x="543" y="398"/>
                </a:cxn>
                <a:cxn ang="0">
                  <a:pos x="535" y="400"/>
                </a:cxn>
                <a:cxn ang="0">
                  <a:pos x="524" y="396"/>
                </a:cxn>
                <a:cxn ang="0">
                  <a:pos x="455" y="379"/>
                </a:cxn>
                <a:cxn ang="0">
                  <a:pos x="434" y="413"/>
                </a:cxn>
                <a:cxn ang="0">
                  <a:pos x="409" y="444"/>
                </a:cxn>
                <a:cxn ang="0">
                  <a:pos x="379" y="471"/>
                </a:cxn>
                <a:cxn ang="0">
                  <a:pos x="346" y="492"/>
                </a:cxn>
                <a:cxn ang="0">
                  <a:pos x="310" y="507"/>
                </a:cxn>
                <a:cxn ang="0">
                  <a:pos x="272" y="515"/>
                </a:cxn>
                <a:cxn ang="0">
                  <a:pos x="233" y="517"/>
                </a:cxn>
                <a:cxn ang="0">
                  <a:pos x="195" y="512"/>
                </a:cxn>
                <a:cxn ang="0">
                  <a:pos x="158" y="501"/>
                </a:cxn>
                <a:cxn ang="0">
                  <a:pos x="123" y="484"/>
                </a:cxn>
                <a:cxn ang="0">
                  <a:pos x="91" y="462"/>
                </a:cxn>
                <a:cxn ang="0">
                  <a:pos x="63" y="435"/>
                </a:cxn>
                <a:cxn ang="0">
                  <a:pos x="39" y="403"/>
                </a:cxn>
                <a:cxn ang="0">
                  <a:pos x="21" y="368"/>
                </a:cxn>
                <a:cxn ang="0">
                  <a:pos x="9" y="330"/>
                </a:cxn>
                <a:cxn ang="0">
                  <a:pos x="1" y="291"/>
                </a:cxn>
                <a:cxn ang="0">
                  <a:pos x="0" y="252"/>
                </a:cxn>
                <a:cxn ang="0">
                  <a:pos x="3" y="212"/>
                </a:cxn>
                <a:cxn ang="0">
                  <a:pos x="13" y="174"/>
                </a:cxn>
                <a:cxn ang="0">
                  <a:pos x="27" y="138"/>
                </a:cxn>
                <a:cxn ang="0">
                  <a:pos x="47" y="104"/>
                </a:cxn>
                <a:cxn ang="0">
                  <a:pos x="72" y="74"/>
                </a:cxn>
                <a:cxn ang="0">
                  <a:pos x="101" y="48"/>
                </a:cxn>
                <a:cxn ang="0">
                  <a:pos x="133" y="28"/>
                </a:cxn>
                <a:cxn ang="0">
                  <a:pos x="167" y="13"/>
                </a:cxn>
                <a:cxn ang="0">
                  <a:pos x="204" y="4"/>
                </a:cxn>
                <a:cxn ang="0">
                  <a:pos x="241" y="0"/>
                </a:cxn>
              </a:cxnLst>
              <a:rect l="0" t="0" r="r" b="b"/>
              <a:pathLst>
                <a:path w="1077" h="517">
                  <a:moveTo>
                    <a:pt x="241" y="0"/>
                  </a:moveTo>
                  <a:lnTo>
                    <a:pt x="258" y="1"/>
                  </a:lnTo>
                  <a:lnTo>
                    <a:pt x="275" y="3"/>
                  </a:lnTo>
                  <a:lnTo>
                    <a:pt x="292" y="6"/>
                  </a:lnTo>
                  <a:lnTo>
                    <a:pt x="309" y="10"/>
                  </a:lnTo>
                  <a:lnTo>
                    <a:pt x="325" y="16"/>
                  </a:lnTo>
                  <a:lnTo>
                    <a:pt x="342" y="24"/>
                  </a:lnTo>
                  <a:lnTo>
                    <a:pt x="359" y="33"/>
                  </a:lnTo>
                  <a:lnTo>
                    <a:pt x="375" y="44"/>
                  </a:lnTo>
                  <a:lnTo>
                    <a:pt x="390" y="55"/>
                  </a:lnTo>
                  <a:lnTo>
                    <a:pt x="404" y="68"/>
                  </a:lnTo>
                  <a:lnTo>
                    <a:pt x="417" y="82"/>
                  </a:lnTo>
                  <a:lnTo>
                    <a:pt x="429" y="97"/>
                  </a:lnTo>
                  <a:lnTo>
                    <a:pt x="440" y="113"/>
                  </a:lnTo>
                  <a:lnTo>
                    <a:pt x="450" y="129"/>
                  </a:lnTo>
                  <a:lnTo>
                    <a:pt x="458" y="147"/>
                  </a:lnTo>
                  <a:lnTo>
                    <a:pt x="509" y="105"/>
                  </a:lnTo>
                  <a:lnTo>
                    <a:pt x="514" y="102"/>
                  </a:lnTo>
                  <a:lnTo>
                    <a:pt x="519" y="101"/>
                  </a:lnTo>
                  <a:lnTo>
                    <a:pt x="524" y="101"/>
                  </a:lnTo>
                  <a:lnTo>
                    <a:pt x="530" y="102"/>
                  </a:lnTo>
                  <a:lnTo>
                    <a:pt x="534" y="104"/>
                  </a:lnTo>
                  <a:lnTo>
                    <a:pt x="539" y="107"/>
                  </a:lnTo>
                  <a:lnTo>
                    <a:pt x="542" y="111"/>
                  </a:lnTo>
                  <a:lnTo>
                    <a:pt x="544" y="115"/>
                  </a:lnTo>
                  <a:lnTo>
                    <a:pt x="545" y="121"/>
                  </a:lnTo>
                  <a:lnTo>
                    <a:pt x="548" y="171"/>
                  </a:lnTo>
                  <a:lnTo>
                    <a:pt x="1000" y="167"/>
                  </a:lnTo>
                  <a:lnTo>
                    <a:pt x="1016" y="175"/>
                  </a:lnTo>
                  <a:lnTo>
                    <a:pt x="1030" y="182"/>
                  </a:lnTo>
                  <a:lnTo>
                    <a:pt x="1042" y="189"/>
                  </a:lnTo>
                  <a:lnTo>
                    <a:pt x="1052" y="197"/>
                  </a:lnTo>
                  <a:lnTo>
                    <a:pt x="1061" y="205"/>
                  </a:lnTo>
                  <a:lnTo>
                    <a:pt x="1068" y="213"/>
                  </a:lnTo>
                  <a:lnTo>
                    <a:pt x="1073" y="223"/>
                  </a:lnTo>
                  <a:lnTo>
                    <a:pt x="1077" y="233"/>
                  </a:lnTo>
                  <a:lnTo>
                    <a:pt x="1027" y="279"/>
                  </a:lnTo>
                  <a:lnTo>
                    <a:pt x="981" y="323"/>
                  </a:lnTo>
                  <a:lnTo>
                    <a:pt x="928" y="326"/>
                  </a:lnTo>
                  <a:lnTo>
                    <a:pt x="886" y="290"/>
                  </a:lnTo>
                  <a:lnTo>
                    <a:pt x="828" y="348"/>
                  </a:lnTo>
                  <a:lnTo>
                    <a:pt x="786" y="348"/>
                  </a:lnTo>
                  <a:lnTo>
                    <a:pt x="730" y="294"/>
                  </a:lnTo>
                  <a:lnTo>
                    <a:pt x="668" y="357"/>
                  </a:lnTo>
                  <a:lnTo>
                    <a:pt x="621" y="312"/>
                  </a:lnTo>
                  <a:lnTo>
                    <a:pt x="551" y="311"/>
                  </a:lnTo>
                  <a:lnTo>
                    <a:pt x="552" y="377"/>
                  </a:lnTo>
                  <a:lnTo>
                    <a:pt x="552" y="382"/>
                  </a:lnTo>
                  <a:lnTo>
                    <a:pt x="551" y="387"/>
                  </a:lnTo>
                  <a:lnTo>
                    <a:pt x="549" y="392"/>
                  </a:lnTo>
                  <a:lnTo>
                    <a:pt x="546" y="395"/>
                  </a:lnTo>
                  <a:lnTo>
                    <a:pt x="543" y="398"/>
                  </a:lnTo>
                  <a:lnTo>
                    <a:pt x="539" y="400"/>
                  </a:lnTo>
                  <a:lnTo>
                    <a:pt x="535" y="400"/>
                  </a:lnTo>
                  <a:lnTo>
                    <a:pt x="530" y="399"/>
                  </a:lnTo>
                  <a:lnTo>
                    <a:pt x="524" y="396"/>
                  </a:lnTo>
                  <a:lnTo>
                    <a:pt x="463" y="361"/>
                  </a:lnTo>
                  <a:lnTo>
                    <a:pt x="455" y="379"/>
                  </a:lnTo>
                  <a:lnTo>
                    <a:pt x="445" y="397"/>
                  </a:lnTo>
                  <a:lnTo>
                    <a:pt x="434" y="413"/>
                  </a:lnTo>
                  <a:lnTo>
                    <a:pt x="422" y="429"/>
                  </a:lnTo>
                  <a:lnTo>
                    <a:pt x="409" y="444"/>
                  </a:lnTo>
                  <a:lnTo>
                    <a:pt x="395" y="458"/>
                  </a:lnTo>
                  <a:lnTo>
                    <a:pt x="379" y="471"/>
                  </a:lnTo>
                  <a:lnTo>
                    <a:pt x="363" y="482"/>
                  </a:lnTo>
                  <a:lnTo>
                    <a:pt x="346" y="492"/>
                  </a:lnTo>
                  <a:lnTo>
                    <a:pt x="329" y="500"/>
                  </a:lnTo>
                  <a:lnTo>
                    <a:pt x="310" y="507"/>
                  </a:lnTo>
                  <a:lnTo>
                    <a:pt x="291" y="512"/>
                  </a:lnTo>
                  <a:lnTo>
                    <a:pt x="272" y="515"/>
                  </a:lnTo>
                  <a:lnTo>
                    <a:pt x="252" y="517"/>
                  </a:lnTo>
                  <a:lnTo>
                    <a:pt x="233" y="517"/>
                  </a:lnTo>
                  <a:lnTo>
                    <a:pt x="214" y="516"/>
                  </a:lnTo>
                  <a:lnTo>
                    <a:pt x="195" y="512"/>
                  </a:lnTo>
                  <a:lnTo>
                    <a:pt x="176" y="508"/>
                  </a:lnTo>
                  <a:lnTo>
                    <a:pt x="158" y="501"/>
                  </a:lnTo>
                  <a:lnTo>
                    <a:pt x="140" y="493"/>
                  </a:lnTo>
                  <a:lnTo>
                    <a:pt x="123" y="484"/>
                  </a:lnTo>
                  <a:lnTo>
                    <a:pt x="106" y="474"/>
                  </a:lnTo>
                  <a:lnTo>
                    <a:pt x="91" y="462"/>
                  </a:lnTo>
                  <a:lnTo>
                    <a:pt x="76" y="449"/>
                  </a:lnTo>
                  <a:lnTo>
                    <a:pt x="63" y="435"/>
                  </a:lnTo>
                  <a:lnTo>
                    <a:pt x="50" y="419"/>
                  </a:lnTo>
                  <a:lnTo>
                    <a:pt x="39" y="403"/>
                  </a:lnTo>
                  <a:lnTo>
                    <a:pt x="30" y="385"/>
                  </a:lnTo>
                  <a:lnTo>
                    <a:pt x="21" y="368"/>
                  </a:lnTo>
                  <a:lnTo>
                    <a:pt x="14" y="349"/>
                  </a:lnTo>
                  <a:lnTo>
                    <a:pt x="9" y="330"/>
                  </a:lnTo>
                  <a:lnTo>
                    <a:pt x="4" y="311"/>
                  </a:lnTo>
                  <a:lnTo>
                    <a:pt x="1" y="291"/>
                  </a:lnTo>
                  <a:lnTo>
                    <a:pt x="0" y="272"/>
                  </a:lnTo>
                  <a:lnTo>
                    <a:pt x="0" y="252"/>
                  </a:lnTo>
                  <a:lnTo>
                    <a:pt x="1" y="232"/>
                  </a:lnTo>
                  <a:lnTo>
                    <a:pt x="3" y="212"/>
                  </a:lnTo>
                  <a:lnTo>
                    <a:pt x="7" y="193"/>
                  </a:lnTo>
                  <a:lnTo>
                    <a:pt x="13" y="174"/>
                  </a:lnTo>
                  <a:lnTo>
                    <a:pt x="19" y="155"/>
                  </a:lnTo>
                  <a:lnTo>
                    <a:pt x="27" y="138"/>
                  </a:lnTo>
                  <a:lnTo>
                    <a:pt x="36" y="121"/>
                  </a:lnTo>
                  <a:lnTo>
                    <a:pt x="47" y="104"/>
                  </a:lnTo>
                  <a:lnTo>
                    <a:pt x="59" y="89"/>
                  </a:lnTo>
                  <a:lnTo>
                    <a:pt x="72" y="74"/>
                  </a:lnTo>
                  <a:lnTo>
                    <a:pt x="86" y="61"/>
                  </a:lnTo>
                  <a:lnTo>
                    <a:pt x="101" y="48"/>
                  </a:lnTo>
                  <a:lnTo>
                    <a:pt x="116" y="38"/>
                  </a:lnTo>
                  <a:lnTo>
                    <a:pt x="133" y="28"/>
                  </a:lnTo>
                  <a:lnTo>
                    <a:pt x="150" y="20"/>
                  </a:lnTo>
                  <a:lnTo>
                    <a:pt x="167" y="13"/>
                  </a:lnTo>
                  <a:lnTo>
                    <a:pt x="186" y="8"/>
                  </a:lnTo>
                  <a:lnTo>
                    <a:pt x="204" y="4"/>
                  </a:lnTo>
                  <a:lnTo>
                    <a:pt x="222" y="1"/>
                  </a:lnTo>
                  <a:lnTo>
                    <a:pt x="241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 smtClean="0"/>
                <a:t> Bob</a:t>
              </a:r>
              <a:endParaRPr lang="en-US" dirty="0"/>
            </a:p>
          </p:txBody>
        </p:sp>
        <p:sp>
          <p:nvSpPr>
            <p:cNvPr id="338" name="Line 7"/>
            <p:cNvSpPr>
              <a:spLocks noChangeShapeType="1"/>
            </p:cNvSpPr>
            <p:nvPr/>
          </p:nvSpPr>
          <p:spPr bwMode="auto">
            <a:xfrm flipH="1">
              <a:off x="1506538" y="2586038"/>
              <a:ext cx="30163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Line 8"/>
            <p:cNvSpPr>
              <a:spLocks noChangeShapeType="1"/>
            </p:cNvSpPr>
            <p:nvPr/>
          </p:nvSpPr>
          <p:spPr bwMode="auto">
            <a:xfrm flipH="1">
              <a:off x="1477963" y="2587625"/>
              <a:ext cx="28575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Line 9"/>
            <p:cNvSpPr>
              <a:spLocks noChangeShapeType="1"/>
            </p:cNvSpPr>
            <p:nvPr/>
          </p:nvSpPr>
          <p:spPr bwMode="auto">
            <a:xfrm flipH="1">
              <a:off x="1449388" y="2592388"/>
              <a:ext cx="28575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Line 10"/>
            <p:cNvSpPr>
              <a:spLocks noChangeShapeType="1"/>
            </p:cNvSpPr>
            <p:nvPr/>
          </p:nvSpPr>
          <p:spPr bwMode="auto">
            <a:xfrm flipH="1">
              <a:off x="1419225" y="2598738"/>
              <a:ext cx="30163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Line 11"/>
            <p:cNvSpPr>
              <a:spLocks noChangeShapeType="1"/>
            </p:cNvSpPr>
            <p:nvPr/>
          </p:nvSpPr>
          <p:spPr bwMode="auto">
            <a:xfrm flipH="1">
              <a:off x="1392238" y="2606675"/>
              <a:ext cx="26988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Line 12"/>
            <p:cNvSpPr>
              <a:spLocks noChangeShapeType="1"/>
            </p:cNvSpPr>
            <p:nvPr/>
          </p:nvSpPr>
          <p:spPr bwMode="auto">
            <a:xfrm flipH="1">
              <a:off x="1365250" y="2617788"/>
              <a:ext cx="269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Line 13"/>
            <p:cNvSpPr>
              <a:spLocks noChangeShapeType="1"/>
            </p:cNvSpPr>
            <p:nvPr/>
          </p:nvSpPr>
          <p:spPr bwMode="auto">
            <a:xfrm flipH="1">
              <a:off x="1338263" y="2630488"/>
              <a:ext cx="269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Line 14"/>
            <p:cNvSpPr>
              <a:spLocks noChangeShapeType="1"/>
            </p:cNvSpPr>
            <p:nvPr/>
          </p:nvSpPr>
          <p:spPr bwMode="auto">
            <a:xfrm flipH="1">
              <a:off x="1314450" y="2646363"/>
              <a:ext cx="23813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Line 15"/>
            <p:cNvSpPr>
              <a:spLocks noChangeShapeType="1"/>
            </p:cNvSpPr>
            <p:nvPr/>
          </p:nvSpPr>
          <p:spPr bwMode="auto">
            <a:xfrm flipH="1">
              <a:off x="1290638" y="2662238"/>
              <a:ext cx="23813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Line 16"/>
            <p:cNvSpPr>
              <a:spLocks noChangeShapeType="1"/>
            </p:cNvSpPr>
            <p:nvPr/>
          </p:nvSpPr>
          <p:spPr bwMode="auto">
            <a:xfrm flipH="1">
              <a:off x="1268413" y="2682875"/>
              <a:ext cx="22225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Line 17"/>
            <p:cNvSpPr>
              <a:spLocks noChangeShapeType="1"/>
            </p:cNvSpPr>
            <p:nvPr/>
          </p:nvSpPr>
          <p:spPr bwMode="auto">
            <a:xfrm flipH="1">
              <a:off x="1247775" y="2703513"/>
              <a:ext cx="20638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Line 18"/>
            <p:cNvSpPr>
              <a:spLocks noChangeShapeType="1"/>
            </p:cNvSpPr>
            <p:nvPr/>
          </p:nvSpPr>
          <p:spPr bwMode="auto">
            <a:xfrm flipH="1">
              <a:off x="1228725" y="2727325"/>
              <a:ext cx="19050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Line 19"/>
            <p:cNvSpPr>
              <a:spLocks noChangeShapeType="1"/>
            </p:cNvSpPr>
            <p:nvPr/>
          </p:nvSpPr>
          <p:spPr bwMode="auto">
            <a:xfrm flipH="1">
              <a:off x="1211263" y="2751138"/>
              <a:ext cx="17463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Line 20"/>
            <p:cNvSpPr>
              <a:spLocks noChangeShapeType="1"/>
            </p:cNvSpPr>
            <p:nvPr/>
          </p:nvSpPr>
          <p:spPr bwMode="auto">
            <a:xfrm flipH="1">
              <a:off x="1196975" y="2778125"/>
              <a:ext cx="14288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Line 21"/>
            <p:cNvSpPr>
              <a:spLocks noChangeShapeType="1"/>
            </p:cNvSpPr>
            <p:nvPr/>
          </p:nvSpPr>
          <p:spPr bwMode="auto">
            <a:xfrm flipH="1">
              <a:off x="1184275" y="2805113"/>
              <a:ext cx="12700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Line 22"/>
            <p:cNvSpPr>
              <a:spLocks noChangeShapeType="1"/>
            </p:cNvSpPr>
            <p:nvPr/>
          </p:nvSpPr>
          <p:spPr bwMode="auto">
            <a:xfrm flipH="1">
              <a:off x="1174750" y="2832100"/>
              <a:ext cx="9525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Line 23"/>
            <p:cNvSpPr>
              <a:spLocks noChangeShapeType="1"/>
            </p:cNvSpPr>
            <p:nvPr/>
          </p:nvSpPr>
          <p:spPr bwMode="auto">
            <a:xfrm flipH="1">
              <a:off x="1165225" y="2862263"/>
              <a:ext cx="9525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Line 24"/>
            <p:cNvSpPr>
              <a:spLocks noChangeShapeType="1"/>
            </p:cNvSpPr>
            <p:nvPr/>
          </p:nvSpPr>
          <p:spPr bwMode="auto">
            <a:xfrm flipH="1">
              <a:off x="1158875" y="2892425"/>
              <a:ext cx="6350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Line 25"/>
            <p:cNvSpPr>
              <a:spLocks noChangeShapeType="1"/>
            </p:cNvSpPr>
            <p:nvPr/>
          </p:nvSpPr>
          <p:spPr bwMode="auto">
            <a:xfrm flipH="1">
              <a:off x="1155700" y="2922588"/>
              <a:ext cx="3175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Line 26"/>
            <p:cNvSpPr>
              <a:spLocks noChangeShapeType="1"/>
            </p:cNvSpPr>
            <p:nvPr/>
          </p:nvSpPr>
          <p:spPr bwMode="auto">
            <a:xfrm flipH="1">
              <a:off x="1154113" y="2954338"/>
              <a:ext cx="1588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Line 27"/>
            <p:cNvSpPr>
              <a:spLocks noChangeShapeType="1"/>
            </p:cNvSpPr>
            <p:nvPr/>
          </p:nvSpPr>
          <p:spPr bwMode="auto">
            <a:xfrm>
              <a:off x="1154113" y="2986088"/>
              <a:ext cx="1588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Line 28"/>
            <p:cNvSpPr>
              <a:spLocks noChangeShapeType="1"/>
            </p:cNvSpPr>
            <p:nvPr/>
          </p:nvSpPr>
          <p:spPr bwMode="auto">
            <a:xfrm>
              <a:off x="1154113" y="3017838"/>
              <a:ext cx="1588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Line 29"/>
            <p:cNvSpPr>
              <a:spLocks noChangeShapeType="1"/>
            </p:cNvSpPr>
            <p:nvPr/>
          </p:nvSpPr>
          <p:spPr bwMode="auto">
            <a:xfrm>
              <a:off x="1155700" y="3048000"/>
              <a:ext cx="4763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Line 30"/>
            <p:cNvSpPr>
              <a:spLocks noChangeShapeType="1"/>
            </p:cNvSpPr>
            <p:nvPr/>
          </p:nvSpPr>
          <p:spPr bwMode="auto">
            <a:xfrm>
              <a:off x="1160463" y="3079750"/>
              <a:ext cx="7938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Line 31"/>
            <p:cNvSpPr>
              <a:spLocks noChangeShapeType="1"/>
            </p:cNvSpPr>
            <p:nvPr/>
          </p:nvSpPr>
          <p:spPr bwMode="auto">
            <a:xfrm>
              <a:off x="1168400" y="3109913"/>
              <a:ext cx="7938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Line 32"/>
            <p:cNvSpPr>
              <a:spLocks noChangeShapeType="1"/>
            </p:cNvSpPr>
            <p:nvPr/>
          </p:nvSpPr>
          <p:spPr bwMode="auto">
            <a:xfrm>
              <a:off x="1176338" y="3140075"/>
              <a:ext cx="11113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Line 33"/>
            <p:cNvSpPr>
              <a:spLocks noChangeShapeType="1"/>
            </p:cNvSpPr>
            <p:nvPr/>
          </p:nvSpPr>
          <p:spPr bwMode="auto">
            <a:xfrm>
              <a:off x="1187450" y="3170238"/>
              <a:ext cx="14288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Line 34"/>
            <p:cNvSpPr>
              <a:spLocks noChangeShapeType="1"/>
            </p:cNvSpPr>
            <p:nvPr/>
          </p:nvSpPr>
          <p:spPr bwMode="auto">
            <a:xfrm>
              <a:off x="1201738" y="3197225"/>
              <a:ext cx="14288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Line 35"/>
            <p:cNvSpPr>
              <a:spLocks noChangeShapeType="1"/>
            </p:cNvSpPr>
            <p:nvPr/>
          </p:nvSpPr>
          <p:spPr bwMode="auto">
            <a:xfrm>
              <a:off x="1216025" y="3225800"/>
              <a:ext cx="17463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Line 36"/>
            <p:cNvSpPr>
              <a:spLocks noChangeShapeType="1"/>
            </p:cNvSpPr>
            <p:nvPr/>
          </p:nvSpPr>
          <p:spPr bwMode="auto">
            <a:xfrm>
              <a:off x="1233488" y="3251200"/>
              <a:ext cx="20638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Line 37"/>
            <p:cNvSpPr>
              <a:spLocks noChangeShapeType="1"/>
            </p:cNvSpPr>
            <p:nvPr/>
          </p:nvSpPr>
          <p:spPr bwMode="auto">
            <a:xfrm>
              <a:off x="1254125" y="3276600"/>
              <a:ext cx="20638" cy="222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Line 38"/>
            <p:cNvSpPr>
              <a:spLocks noChangeShapeType="1"/>
            </p:cNvSpPr>
            <p:nvPr/>
          </p:nvSpPr>
          <p:spPr bwMode="auto">
            <a:xfrm>
              <a:off x="1274763" y="3298825"/>
              <a:ext cx="23813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Line 39"/>
            <p:cNvSpPr>
              <a:spLocks noChangeShapeType="1"/>
            </p:cNvSpPr>
            <p:nvPr/>
          </p:nvSpPr>
          <p:spPr bwMode="auto">
            <a:xfrm>
              <a:off x="1298575" y="3319463"/>
              <a:ext cx="23813" cy="190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Line 40"/>
            <p:cNvSpPr>
              <a:spLocks noChangeShapeType="1"/>
            </p:cNvSpPr>
            <p:nvPr/>
          </p:nvSpPr>
          <p:spPr bwMode="auto">
            <a:xfrm>
              <a:off x="1322388" y="3338513"/>
              <a:ext cx="269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Line 41"/>
            <p:cNvSpPr>
              <a:spLocks noChangeShapeType="1"/>
            </p:cNvSpPr>
            <p:nvPr/>
          </p:nvSpPr>
          <p:spPr bwMode="auto">
            <a:xfrm>
              <a:off x="1349375" y="3354388"/>
              <a:ext cx="269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Line 42"/>
            <p:cNvSpPr>
              <a:spLocks noChangeShapeType="1"/>
            </p:cNvSpPr>
            <p:nvPr/>
          </p:nvSpPr>
          <p:spPr bwMode="auto">
            <a:xfrm>
              <a:off x="1376363" y="3368675"/>
              <a:ext cx="28575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Line 43"/>
            <p:cNvSpPr>
              <a:spLocks noChangeShapeType="1"/>
            </p:cNvSpPr>
            <p:nvPr/>
          </p:nvSpPr>
          <p:spPr bwMode="auto">
            <a:xfrm>
              <a:off x="1404938" y="3381375"/>
              <a:ext cx="2857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Line 44"/>
            <p:cNvSpPr>
              <a:spLocks noChangeShapeType="1"/>
            </p:cNvSpPr>
            <p:nvPr/>
          </p:nvSpPr>
          <p:spPr bwMode="auto">
            <a:xfrm>
              <a:off x="1433513" y="3392488"/>
              <a:ext cx="30163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Line 45"/>
            <p:cNvSpPr>
              <a:spLocks noChangeShapeType="1"/>
            </p:cNvSpPr>
            <p:nvPr/>
          </p:nvSpPr>
          <p:spPr bwMode="auto">
            <a:xfrm>
              <a:off x="1463675" y="3398838"/>
              <a:ext cx="30163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Line 46"/>
            <p:cNvSpPr>
              <a:spLocks noChangeShapeType="1"/>
            </p:cNvSpPr>
            <p:nvPr/>
          </p:nvSpPr>
          <p:spPr bwMode="auto">
            <a:xfrm>
              <a:off x="1493838" y="3405188"/>
              <a:ext cx="30163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Line 47"/>
            <p:cNvSpPr>
              <a:spLocks noChangeShapeType="1"/>
            </p:cNvSpPr>
            <p:nvPr/>
          </p:nvSpPr>
          <p:spPr bwMode="auto">
            <a:xfrm>
              <a:off x="1524000" y="3406775"/>
              <a:ext cx="30163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Line 48"/>
            <p:cNvSpPr>
              <a:spLocks noChangeShapeType="1"/>
            </p:cNvSpPr>
            <p:nvPr/>
          </p:nvSpPr>
          <p:spPr bwMode="auto">
            <a:xfrm flipV="1">
              <a:off x="1554163" y="3403600"/>
              <a:ext cx="31750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Line 49"/>
            <p:cNvSpPr>
              <a:spLocks noChangeShapeType="1"/>
            </p:cNvSpPr>
            <p:nvPr/>
          </p:nvSpPr>
          <p:spPr bwMode="auto">
            <a:xfrm flipV="1">
              <a:off x="1585913" y="3398838"/>
              <a:ext cx="30163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Line 50"/>
            <p:cNvSpPr>
              <a:spLocks noChangeShapeType="1"/>
            </p:cNvSpPr>
            <p:nvPr/>
          </p:nvSpPr>
          <p:spPr bwMode="auto">
            <a:xfrm flipV="1">
              <a:off x="1616075" y="3390900"/>
              <a:ext cx="30163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Line 51"/>
            <p:cNvSpPr>
              <a:spLocks noChangeShapeType="1"/>
            </p:cNvSpPr>
            <p:nvPr/>
          </p:nvSpPr>
          <p:spPr bwMode="auto">
            <a:xfrm flipV="1">
              <a:off x="1646238" y="3379788"/>
              <a:ext cx="30163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Line 52"/>
            <p:cNvSpPr>
              <a:spLocks noChangeShapeType="1"/>
            </p:cNvSpPr>
            <p:nvPr/>
          </p:nvSpPr>
          <p:spPr bwMode="auto">
            <a:xfrm flipV="1">
              <a:off x="1676400" y="3367088"/>
              <a:ext cx="269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Line 53"/>
            <p:cNvSpPr>
              <a:spLocks noChangeShapeType="1"/>
            </p:cNvSpPr>
            <p:nvPr/>
          </p:nvSpPr>
          <p:spPr bwMode="auto">
            <a:xfrm flipV="1">
              <a:off x="1703388" y="3351213"/>
              <a:ext cx="269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Line 54"/>
            <p:cNvSpPr>
              <a:spLocks noChangeShapeType="1"/>
            </p:cNvSpPr>
            <p:nvPr/>
          </p:nvSpPr>
          <p:spPr bwMode="auto">
            <a:xfrm flipV="1">
              <a:off x="1730375" y="3333750"/>
              <a:ext cx="25400" cy="174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Line 55"/>
            <p:cNvSpPr>
              <a:spLocks noChangeShapeType="1"/>
            </p:cNvSpPr>
            <p:nvPr/>
          </p:nvSpPr>
          <p:spPr bwMode="auto">
            <a:xfrm flipV="1">
              <a:off x="1755775" y="3313113"/>
              <a:ext cx="25400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Line 56"/>
            <p:cNvSpPr>
              <a:spLocks noChangeShapeType="1"/>
            </p:cNvSpPr>
            <p:nvPr/>
          </p:nvSpPr>
          <p:spPr bwMode="auto">
            <a:xfrm flipV="1">
              <a:off x="1781175" y="3290888"/>
              <a:ext cx="22225" cy="222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Line 57"/>
            <p:cNvSpPr>
              <a:spLocks noChangeShapeType="1"/>
            </p:cNvSpPr>
            <p:nvPr/>
          </p:nvSpPr>
          <p:spPr bwMode="auto">
            <a:xfrm flipV="1">
              <a:off x="1803400" y="3267075"/>
              <a:ext cx="20638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Line 58"/>
            <p:cNvSpPr>
              <a:spLocks noChangeShapeType="1"/>
            </p:cNvSpPr>
            <p:nvPr/>
          </p:nvSpPr>
          <p:spPr bwMode="auto">
            <a:xfrm flipV="1">
              <a:off x="1824038" y="3241675"/>
              <a:ext cx="19050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Line 59"/>
            <p:cNvSpPr>
              <a:spLocks noChangeShapeType="1"/>
            </p:cNvSpPr>
            <p:nvPr/>
          </p:nvSpPr>
          <p:spPr bwMode="auto">
            <a:xfrm flipV="1">
              <a:off x="1843088" y="3216275"/>
              <a:ext cx="17463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Line 60"/>
            <p:cNvSpPr>
              <a:spLocks noChangeShapeType="1"/>
            </p:cNvSpPr>
            <p:nvPr/>
          </p:nvSpPr>
          <p:spPr bwMode="auto">
            <a:xfrm flipV="1">
              <a:off x="1860550" y="3187700"/>
              <a:ext cx="15875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Line 61"/>
            <p:cNvSpPr>
              <a:spLocks noChangeShapeType="1"/>
            </p:cNvSpPr>
            <p:nvPr/>
          </p:nvSpPr>
          <p:spPr bwMode="auto">
            <a:xfrm flipV="1">
              <a:off x="1876425" y="3159125"/>
              <a:ext cx="12700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Line 62"/>
            <p:cNvSpPr>
              <a:spLocks noChangeShapeType="1"/>
            </p:cNvSpPr>
            <p:nvPr/>
          </p:nvSpPr>
          <p:spPr bwMode="auto">
            <a:xfrm>
              <a:off x="1889125" y="3159125"/>
              <a:ext cx="96838" cy="555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Line 63"/>
            <p:cNvSpPr>
              <a:spLocks noChangeShapeType="1"/>
            </p:cNvSpPr>
            <p:nvPr/>
          </p:nvSpPr>
          <p:spPr bwMode="auto">
            <a:xfrm>
              <a:off x="1985963" y="3214688"/>
              <a:ext cx="9525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Line 64"/>
            <p:cNvSpPr>
              <a:spLocks noChangeShapeType="1"/>
            </p:cNvSpPr>
            <p:nvPr/>
          </p:nvSpPr>
          <p:spPr bwMode="auto">
            <a:xfrm>
              <a:off x="1995488" y="3219450"/>
              <a:ext cx="793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Line 65"/>
            <p:cNvSpPr>
              <a:spLocks noChangeShapeType="1"/>
            </p:cNvSpPr>
            <p:nvPr/>
          </p:nvSpPr>
          <p:spPr bwMode="auto">
            <a:xfrm>
              <a:off x="2003425" y="3221038"/>
              <a:ext cx="6350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Line 66"/>
            <p:cNvSpPr>
              <a:spLocks noChangeShapeType="1"/>
            </p:cNvSpPr>
            <p:nvPr/>
          </p:nvSpPr>
          <p:spPr bwMode="auto">
            <a:xfrm flipV="1">
              <a:off x="2009775" y="3217863"/>
              <a:ext cx="6350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Line 67"/>
            <p:cNvSpPr>
              <a:spLocks noChangeShapeType="1"/>
            </p:cNvSpPr>
            <p:nvPr/>
          </p:nvSpPr>
          <p:spPr bwMode="auto">
            <a:xfrm flipV="1">
              <a:off x="2016125" y="3213100"/>
              <a:ext cx="4763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Line 68"/>
            <p:cNvSpPr>
              <a:spLocks noChangeShapeType="1"/>
            </p:cNvSpPr>
            <p:nvPr/>
          </p:nvSpPr>
          <p:spPr bwMode="auto">
            <a:xfrm flipV="1">
              <a:off x="2020888" y="3208338"/>
              <a:ext cx="4763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" name="Line 69"/>
            <p:cNvSpPr>
              <a:spLocks noChangeShapeType="1"/>
            </p:cNvSpPr>
            <p:nvPr/>
          </p:nvSpPr>
          <p:spPr bwMode="auto">
            <a:xfrm flipV="1">
              <a:off x="2025650" y="3200400"/>
              <a:ext cx="3175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Line 70"/>
            <p:cNvSpPr>
              <a:spLocks noChangeShapeType="1"/>
            </p:cNvSpPr>
            <p:nvPr/>
          </p:nvSpPr>
          <p:spPr bwMode="auto">
            <a:xfrm flipV="1">
              <a:off x="2028825" y="3192463"/>
              <a:ext cx="1588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Line 71"/>
            <p:cNvSpPr>
              <a:spLocks noChangeShapeType="1"/>
            </p:cNvSpPr>
            <p:nvPr/>
          </p:nvSpPr>
          <p:spPr bwMode="auto">
            <a:xfrm flipV="1">
              <a:off x="2030413" y="3184525"/>
              <a:ext cx="1588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Line 72"/>
            <p:cNvSpPr>
              <a:spLocks noChangeShapeType="1"/>
            </p:cNvSpPr>
            <p:nvPr/>
          </p:nvSpPr>
          <p:spPr bwMode="auto">
            <a:xfrm flipH="1" flipV="1">
              <a:off x="2028825" y="3079750"/>
              <a:ext cx="1588" cy="1047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Line 73"/>
            <p:cNvSpPr>
              <a:spLocks noChangeShapeType="1"/>
            </p:cNvSpPr>
            <p:nvPr/>
          </p:nvSpPr>
          <p:spPr bwMode="auto">
            <a:xfrm>
              <a:off x="2028825" y="3079750"/>
              <a:ext cx="111125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Line 74"/>
            <p:cNvSpPr>
              <a:spLocks noChangeShapeType="1"/>
            </p:cNvSpPr>
            <p:nvPr/>
          </p:nvSpPr>
          <p:spPr bwMode="auto">
            <a:xfrm>
              <a:off x="2139950" y="3081338"/>
              <a:ext cx="74613" cy="714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Line 75"/>
            <p:cNvSpPr>
              <a:spLocks noChangeShapeType="1"/>
            </p:cNvSpPr>
            <p:nvPr/>
          </p:nvSpPr>
          <p:spPr bwMode="auto">
            <a:xfrm flipV="1">
              <a:off x="2214563" y="3052763"/>
              <a:ext cx="98425" cy="1000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Line 76"/>
            <p:cNvSpPr>
              <a:spLocks noChangeShapeType="1"/>
            </p:cNvSpPr>
            <p:nvPr/>
          </p:nvSpPr>
          <p:spPr bwMode="auto">
            <a:xfrm>
              <a:off x="2312988" y="3052763"/>
              <a:ext cx="88900" cy="857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Line 77"/>
            <p:cNvSpPr>
              <a:spLocks noChangeShapeType="1"/>
            </p:cNvSpPr>
            <p:nvPr/>
          </p:nvSpPr>
          <p:spPr bwMode="auto">
            <a:xfrm>
              <a:off x="2401888" y="3138488"/>
              <a:ext cx="66675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Line 78"/>
            <p:cNvSpPr>
              <a:spLocks noChangeShapeType="1"/>
            </p:cNvSpPr>
            <p:nvPr/>
          </p:nvSpPr>
          <p:spPr bwMode="auto">
            <a:xfrm flipV="1">
              <a:off x="2468563" y="3046413"/>
              <a:ext cx="92075" cy="920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Line 79"/>
            <p:cNvSpPr>
              <a:spLocks noChangeShapeType="1"/>
            </p:cNvSpPr>
            <p:nvPr/>
          </p:nvSpPr>
          <p:spPr bwMode="auto">
            <a:xfrm>
              <a:off x="2560638" y="3046413"/>
              <a:ext cx="66675" cy="571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Line 80"/>
            <p:cNvSpPr>
              <a:spLocks noChangeShapeType="1"/>
            </p:cNvSpPr>
            <p:nvPr/>
          </p:nvSpPr>
          <p:spPr bwMode="auto">
            <a:xfrm flipV="1">
              <a:off x="2627313" y="3098800"/>
              <a:ext cx="8413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Line 81"/>
            <p:cNvSpPr>
              <a:spLocks noChangeShapeType="1"/>
            </p:cNvSpPr>
            <p:nvPr/>
          </p:nvSpPr>
          <p:spPr bwMode="auto">
            <a:xfrm flipV="1">
              <a:off x="2711450" y="3028950"/>
              <a:ext cx="73025" cy="698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Line 82"/>
            <p:cNvSpPr>
              <a:spLocks noChangeShapeType="1"/>
            </p:cNvSpPr>
            <p:nvPr/>
          </p:nvSpPr>
          <p:spPr bwMode="auto">
            <a:xfrm flipV="1">
              <a:off x="2784475" y="2955925"/>
              <a:ext cx="79375" cy="730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Line 83"/>
            <p:cNvSpPr>
              <a:spLocks noChangeShapeType="1"/>
            </p:cNvSpPr>
            <p:nvPr/>
          </p:nvSpPr>
          <p:spPr bwMode="auto">
            <a:xfrm flipH="1" flipV="1">
              <a:off x="2857500" y="2940050"/>
              <a:ext cx="6350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Line 84"/>
            <p:cNvSpPr>
              <a:spLocks noChangeShapeType="1"/>
            </p:cNvSpPr>
            <p:nvPr/>
          </p:nvSpPr>
          <p:spPr bwMode="auto">
            <a:xfrm flipH="1" flipV="1">
              <a:off x="2849563" y="2924175"/>
              <a:ext cx="793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Line 85"/>
            <p:cNvSpPr>
              <a:spLocks noChangeShapeType="1"/>
            </p:cNvSpPr>
            <p:nvPr/>
          </p:nvSpPr>
          <p:spPr bwMode="auto">
            <a:xfrm flipH="1" flipV="1">
              <a:off x="2838450" y="2911475"/>
              <a:ext cx="11113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Line 86"/>
            <p:cNvSpPr>
              <a:spLocks noChangeShapeType="1"/>
            </p:cNvSpPr>
            <p:nvPr/>
          </p:nvSpPr>
          <p:spPr bwMode="auto">
            <a:xfrm flipH="1" flipV="1">
              <a:off x="2824163" y="2898775"/>
              <a:ext cx="142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Line 87"/>
            <p:cNvSpPr>
              <a:spLocks noChangeShapeType="1"/>
            </p:cNvSpPr>
            <p:nvPr/>
          </p:nvSpPr>
          <p:spPr bwMode="auto">
            <a:xfrm flipH="1" flipV="1">
              <a:off x="2808288" y="2886075"/>
              <a:ext cx="15875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Line 88"/>
            <p:cNvSpPr>
              <a:spLocks noChangeShapeType="1"/>
            </p:cNvSpPr>
            <p:nvPr/>
          </p:nvSpPr>
          <p:spPr bwMode="auto">
            <a:xfrm flipH="1" flipV="1">
              <a:off x="2789238" y="2874963"/>
              <a:ext cx="19050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" name="Line 89"/>
            <p:cNvSpPr>
              <a:spLocks noChangeShapeType="1"/>
            </p:cNvSpPr>
            <p:nvPr/>
          </p:nvSpPr>
          <p:spPr bwMode="auto">
            <a:xfrm flipH="1" flipV="1">
              <a:off x="2767013" y="2863850"/>
              <a:ext cx="2222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" name="Line 90"/>
            <p:cNvSpPr>
              <a:spLocks noChangeShapeType="1"/>
            </p:cNvSpPr>
            <p:nvPr/>
          </p:nvSpPr>
          <p:spPr bwMode="auto">
            <a:xfrm flipH="1" flipV="1">
              <a:off x="2741613" y="2851150"/>
              <a:ext cx="2540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" name="Line 91"/>
            <p:cNvSpPr>
              <a:spLocks noChangeShapeType="1"/>
            </p:cNvSpPr>
            <p:nvPr/>
          </p:nvSpPr>
          <p:spPr bwMode="auto">
            <a:xfrm flipH="1">
              <a:off x="2024063" y="2851150"/>
              <a:ext cx="717550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Line 92"/>
            <p:cNvSpPr>
              <a:spLocks noChangeShapeType="1"/>
            </p:cNvSpPr>
            <p:nvPr/>
          </p:nvSpPr>
          <p:spPr bwMode="auto">
            <a:xfrm flipH="1" flipV="1">
              <a:off x="2019300" y="2778125"/>
              <a:ext cx="4763" cy="793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" name="Line 93"/>
            <p:cNvSpPr>
              <a:spLocks noChangeShapeType="1"/>
            </p:cNvSpPr>
            <p:nvPr/>
          </p:nvSpPr>
          <p:spPr bwMode="auto">
            <a:xfrm flipH="1" flipV="1">
              <a:off x="2017713" y="2768600"/>
              <a:ext cx="1588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" name="Line 94"/>
            <p:cNvSpPr>
              <a:spLocks noChangeShapeType="1"/>
            </p:cNvSpPr>
            <p:nvPr/>
          </p:nvSpPr>
          <p:spPr bwMode="auto">
            <a:xfrm flipH="1" flipV="1">
              <a:off x="2014538" y="2762250"/>
              <a:ext cx="3175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" name="Line 95"/>
            <p:cNvSpPr>
              <a:spLocks noChangeShapeType="1"/>
            </p:cNvSpPr>
            <p:nvPr/>
          </p:nvSpPr>
          <p:spPr bwMode="auto">
            <a:xfrm flipH="1" flipV="1">
              <a:off x="2009775" y="2755900"/>
              <a:ext cx="4763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" name="Line 96"/>
            <p:cNvSpPr>
              <a:spLocks noChangeShapeType="1"/>
            </p:cNvSpPr>
            <p:nvPr/>
          </p:nvSpPr>
          <p:spPr bwMode="auto">
            <a:xfrm flipH="1" flipV="1">
              <a:off x="2001838" y="2751138"/>
              <a:ext cx="793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" name="Line 97"/>
            <p:cNvSpPr>
              <a:spLocks noChangeShapeType="1"/>
            </p:cNvSpPr>
            <p:nvPr/>
          </p:nvSpPr>
          <p:spPr bwMode="auto">
            <a:xfrm flipH="1" flipV="1">
              <a:off x="1995488" y="2747963"/>
              <a:ext cx="6350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" name="Line 98"/>
            <p:cNvSpPr>
              <a:spLocks noChangeShapeType="1"/>
            </p:cNvSpPr>
            <p:nvPr/>
          </p:nvSpPr>
          <p:spPr bwMode="auto">
            <a:xfrm flipH="1" flipV="1">
              <a:off x="1985963" y="2746375"/>
              <a:ext cx="9525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Line 99"/>
            <p:cNvSpPr>
              <a:spLocks noChangeShapeType="1"/>
            </p:cNvSpPr>
            <p:nvPr/>
          </p:nvSpPr>
          <p:spPr bwMode="auto">
            <a:xfrm flipH="1">
              <a:off x="1978025" y="2746375"/>
              <a:ext cx="793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" name="Line 100"/>
            <p:cNvSpPr>
              <a:spLocks noChangeShapeType="1"/>
            </p:cNvSpPr>
            <p:nvPr/>
          </p:nvSpPr>
          <p:spPr bwMode="auto">
            <a:xfrm flipH="1">
              <a:off x="1970088" y="2746375"/>
              <a:ext cx="793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Line 101"/>
            <p:cNvSpPr>
              <a:spLocks noChangeShapeType="1"/>
            </p:cNvSpPr>
            <p:nvPr/>
          </p:nvSpPr>
          <p:spPr bwMode="auto">
            <a:xfrm flipH="1">
              <a:off x="1962150" y="2747963"/>
              <a:ext cx="793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" name="Line 102"/>
            <p:cNvSpPr>
              <a:spLocks noChangeShapeType="1"/>
            </p:cNvSpPr>
            <p:nvPr/>
          </p:nvSpPr>
          <p:spPr bwMode="auto">
            <a:xfrm flipH="1">
              <a:off x="1881188" y="2752725"/>
              <a:ext cx="80963" cy="666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" name="Line 103"/>
            <p:cNvSpPr>
              <a:spLocks noChangeShapeType="1"/>
            </p:cNvSpPr>
            <p:nvPr/>
          </p:nvSpPr>
          <p:spPr bwMode="auto">
            <a:xfrm flipH="1" flipV="1">
              <a:off x="1868488" y="2790825"/>
              <a:ext cx="12700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Line 104"/>
            <p:cNvSpPr>
              <a:spLocks noChangeShapeType="1"/>
            </p:cNvSpPr>
            <p:nvPr/>
          </p:nvSpPr>
          <p:spPr bwMode="auto">
            <a:xfrm flipH="1" flipV="1">
              <a:off x="1852613" y="2765425"/>
              <a:ext cx="15875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Line 105"/>
            <p:cNvSpPr>
              <a:spLocks noChangeShapeType="1"/>
            </p:cNvSpPr>
            <p:nvPr/>
          </p:nvSpPr>
          <p:spPr bwMode="auto">
            <a:xfrm flipH="1" flipV="1">
              <a:off x="1835150" y="2740025"/>
              <a:ext cx="17463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Line 106"/>
            <p:cNvSpPr>
              <a:spLocks noChangeShapeType="1"/>
            </p:cNvSpPr>
            <p:nvPr/>
          </p:nvSpPr>
          <p:spPr bwMode="auto">
            <a:xfrm flipH="1" flipV="1">
              <a:off x="1816100" y="2716213"/>
              <a:ext cx="19050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" name="Line 107"/>
            <p:cNvSpPr>
              <a:spLocks noChangeShapeType="1"/>
            </p:cNvSpPr>
            <p:nvPr/>
          </p:nvSpPr>
          <p:spPr bwMode="auto">
            <a:xfrm flipH="1" flipV="1">
              <a:off x="1795463" y="2693988"/>
              <a:ext cx="20638" cy="222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" name="Line 108"/>
            <p:cNvSpPr>
              <a:spLocks noChangeShapeType="1"/>
            </p:cNvSpPr>
            <p:nvPr/>
          </p:nvSpPr>
          <p:spPr bwMode="auto">
            <a:xfrm flipH="1" flipV="1">
              <a:off x="1773238" y="2673350"/>
              <a:ext cx="22225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" name="Line 109"/>
            <p:cNvSpPr>
              <a:spLocks noChangeShapeType="1"/>
            </p:cNvSpPr>
            <p:nvPr/>
          </p:nvSpPr>
          <p:spPr bwMode="auto">
            <a:xfrm flipH="1" flipV="1">
              <a:off x="1749425" y="2655888"/>
              <a:ext cx="23813" cy="174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" name="Line 110"/>
            <p:cNvSpPr>
              <a:spLocks noChangeShapeType="1"/>
            </p:cNvSpPr>
            <p:nvPr/>
          </p:nvSpPr>
          <p:spPr bwMode="auto">
            <a:xfrm flipH="1" flipV="1">
              <a:off x="1724025" y="2638425"/>
              <a:ext cx="25400" cy="174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Line 111"/>
            <p:cNvSpPr>
              <a:spLocks noChangeShapeType="1"/>
            </p:cNvSpPr>
            <p:nvPr/>
          </p:nvSpPr>
          <p:spPr bwMode="auto">
            <a:xfrm flipH="1" flipV="1">
              <a:off x="1697038" y="2624138"/>
              <a:ext cx="269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" name="Line 112"/>
            <p:cNvSpPr>
              <a:spLocks noChangeShapeType="1"/>
            </p:cNvSpPr>
            <p:nvPr/>
          </p:nvSpPr>
          <p:spPr bwMode="auto">
            <a:xfrm flipH="1" flipV="1">
              <a:off x="1670050" y="2611438"/>
              <a:ext cx="269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Line 113"/>
            <p:cNvSpPr>
              <a:spLocks noChangeShapeType="1"/>
            </p:cNvSpPr>
            <p:nvPr/>
          </p:nvSpPr>
          <p:spPr bwMode="auto">
            <a:xfrm flipH="1" flipV="1">
              <a:off x="1644650" y="2601913"/>
              <a:ext cx="25400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Line 114"/>
            <p:cNvSpPr>
              <a:spLocks noChangeShapeType="1"/>
            </p:cNvSpPr>
            <p:nvPr/>
          </p:nvSpPr>
          <p:spPr bwMode="auto">
            <a:xfrm flipH="1" flipV="1">
              <a:off x="1617663" y="2595563"/>
              <a:ext cx="26988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Line 115"/>
            <p:cNvSpPr>
              <a:spLocks noChangeShapeType="1"/>
            </p:cNvSpPr>
            <p:nvPr/>
          </p:nvSpPr>
          <p:spPr bwMode="auto">
            <a:xfrm flipH="1" flipV="1">
              <a:off x="1590675" y="2590800"/>
              <a:ext cx="2698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Line 116"/>
            <p:cNvSpPr>
              <a:spLocks noChangeShapeType="1"/>
            </p:cNvSpPr>
            <p:nvPr/>
          </p:nvSpPr>
          <p:spPr bwMode="auto">
            <a:xfrm flipH="1" flipV="1">
              <a:off x="1563688" y="2587625"/>
              <a:ext cx="269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Line 117"/>
            <p:cNvSpPr>
              <a:spLocks noChangeShapeType="1"/>
            </p:cNvSpPr>
            <p:nvPr/>
          </p:nvSpPr>
          <p:spPr bwMode="auto">
            <a:xfrm flipH="1" flipV="1">
              <a:off x="1536700" y="2586038"/>
              <a:ext cx="269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118"/>
            <p:cNvSpPr>
              <a:spLocks/>
            </p:cNvSpPr>
            <p:nvPr/>
          </p:nvSpPr>
          <p:spPr bwMode="auto">
            <a:xfrm>
              <a:off x="1276350" y="2895600"/>
              <a:ext cx="174625" cy="17780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65" y="1"/>
                </a:cxn>
                <a:cxn ang="0">
                  <a:pos x="74" y="4"/>
                </a:cxn>
                <a:cxn ang="0">
                  <a:pos x="82" y="8"/>
                </a:cxn>
                <a:cxn ang="0">
                  <a:pos x="90" y="13"/>
                </a:cxn>
                <a:cxn ang="0">
                  <a:pos x="96" y="19"/>
                </a:cxn>
                <a:cxn ang="0">
                  <a:pos x="102" y="27"/>
                </a:cxn>
                <a:cxn ang="0">
                  <a:pos x="106" y="35"/>
                </a:cxn>
                <a:cxn ang="0">
                  <a:pos x="109" y="44"/>
                </a:cxn>
                <a:cxn ang="0">
                  <a:pos x="110" y="53"/>
                </a:cxn>
                <a:cxn ang="0">
                  <a:pos x="110" y="54"/>
                </a:cxn>
                <a:cxn ang="0">
                  <a:pos x="110" y="56"/>
                </a:cxn>
                <a:cxn ang="0">
                  <a:pos x="109" y="66"/>
                </a:cxn>
                <a:cxn ang="0">
                  <a:pos x="107" y="75"/>
                </a:cxn>
                <a:cxn ang="0">
                  <a:pos x="102" y="84"/>
                </a:cxn>
                <a:cxn ang="0">
                  <a:pos x="96" y="93"/>
                </a:cxn>
                <a:cxn ang="0">
                  <a:pos x="89" y="100"/>
                </a:cxn>
                <a:cxn ang="0">
                  <a:pos x="81" y="105"/>
                </a:cxn>
                <a:cxn ang="0">
                  <a:pos x="72" y="109"/>
                </a:cxn>
                <a:cxn ang="0">
                  <a:pos x="62" y="111"/>
                </a:cxn>
                <a:cxn ang="0">
                  <a:pos x="53" y="112"/>
                </a:cxn>
                <a:cxn ang="0">
                  <a:pos x="43" y="110"/>
                </a:cxn>
                <a:cxn ang="0">
                  <a:pos x="34" y="108"/>
                </a:cxn>
                <a:cxn ang="0">
                  <a:pos x="26" y="103"/>
                </a:cxn>
                <a:cxn ang="0">
                  <a:pos x="18" y="98"/>
                </a:cxn>
                <a:cxn ang="0">
                  <a:pos x="12" y="91"/>
                </a:cxn>
                <a:cxn ang="0">
                  <a:pos x="7" y="83"/>
                </a:cxn>
                <a:cxn ang="0">
                  <a:pos x="3" y="75"/>
                </a:cxn>
                <a:cxn ang="0">
                  <a:pos x="1" y="66"/>
                </a:cxn>
                <a:cxn ang="0">
                  <a:pos x="0" y="57"/>
                </a:cxn>
                <a:cxn ang="0">
                  <a:pos x="0" y="48"/>
                </a:cxn>
                <a:cxn ang="0">
                  <a:pos x="2" y="39"/>
                </a:cxn>
                <a:cxn ang="0">
                  <a:pos x="6" y="31"/>
                </a:cxn>
                <a:cxn ang="0">
                  <a:pos x="10" y="23"/>
                </a:cxn>
                <a:cxn ang="0">
                  <a:pos x="16" y="16"/>
                </a:cxn>
                <a:cxn ang="0">
                  <a:pos x="23" y="10"/>
                </a:cxn>
                <a:cxn ang="0">
                  <a:pos x="31" y="6"/>
                </a:cxn>
                <a:cxn ang="0">
                  <a:pos x="39" y="3"/>
                </a:cxn>
                <a:cxn ang="0">
                  <a:pos x="48" y="1"/>
                </a:cxn>
                <a:cxn ang="0">
                  <a:pos x="56" y="0"/>
                </a:cxn>
              </a:cxnLst>
              <a:rect l="0" t="0" r="r" b="b"/>
              <a:pathLst>
                <a:path w="110" h="112">
                  <a:moveTo>
                    <a:pt x="56" y="0"/>
                  </a:moveTo>
                  <a:lnTo>
                    <a:pt x="65" y="1"/>
                  </a:lnTo>
                  <a:lnTo>
                    <a:pt x="74" y="4"/>
                  </a:lnTo>
                  <a:lnTo>
                    <a:pt x="82" y="8"/>
                  </a:lnTo>
                  <a:lnTo>
                    <a:pt x="90" y="13"/>
                  </a:lnTo>
                  <a:lnTo>
                    <a:pt x="96" y="19"/>
                  </a:lnTo>
                  <a:lnTo>
                    <a:pt x="102" y="27"/>
                  </a:lnTo>
                  <a:lnTo>
                    <a:pt x="106" y="35"/>
                  </a:lnTo>
                  <a:lnTo>
                    <a:pt x="109" y="44"/>
                  </a:lnTo>
                  <a:lnTo>
                    <a:pt x="110" y="53"/>
                  </a:lnTo>
                  <a:lnTo>
                    <a:pt x="110" y="54"/>
                  </a:lnTo>
                  <a:lnTo>
                    <a:pt x="110" y="56"/>
                  </a:lnTo>
                  <a:lnTo>
                    <a:pt x="109" y="66"/>
                  </a:lnTo>
                  <a:lnTo>
                    <a:pt x="107" y="75"/>
                  </a:lnTo>
                  <a:lnTo>
                    <a:pt x="102" y="84"/>
                  </a:lnTo>
                  <a:lnTo>
                    <a:pt x="96" y="93"/>
                  </a:lnTo>
                  <a:lnTo>
                    <a:pt x="89" y="100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2" y="111"/>
                  </a:lnTo>
                  <a:lnTo>
                    <a:pt x="53" y="112"/>
                  </a:lnTo>
                  <a:lnTo>
                    <a:pt x="43" y="110"/>
                  </a:lnTo>
                  <a:lnTo>
                    <a:pt x="34" y="108"/>
                  </a:lnTo>
                  <a:lnTo>
                    <a:pt x="26" y="103"/>
                  </a:lnTo>
                  <a:lnTo>
                    <a:pt x="18" y="98"/>
                  </a:lnTo>
                  <a:lnTo>
                    <a:pt x="12" y="91"/>
                  </a:lnTo>
                  <a:lnTo>
                    <a:pt x="7" y="83"/>
                  </a:lnTo>
                  <a:lnTo>
                    <a:pt x="3" y="75"/>
                  </a:lnTo>
                  <a:lnTo>
                    <a:pt x="1" y="66"/>
                  </a:lnTo>
                  <a:lnTo>
                    <a:pt x="0" y="57"/>
                  </a:lnTo>
                  <a:lnTo>
                    <a:pt x="0" y="48"/>
                  </a:lnTo>
                  <a:lnTo>
                    <a:pt x="2" y="39"/>
                  </a:lnTo>
                  <a:lnTo>
                    <a:pt x="6" y="31"/>
                  </a:lnTo>
                  <a:lnTo>
                    <a:pt x="10" y="23"/>
                  </a:lnTo>
                  <a:lnTo>
                    <a:pt x="16" y="16"/>
                  </a:lnTo>
                  <a:lnTo>
                    <a:pt x="23" y="10"/>
                  </a:lnTo>
                  <a:lnTo>
                    <a:pt x="31" y="6"/>
                  </a:lnTo>
                  <a:lnTo>
                    <a:pt x="39" y="3"/>
                  </a:lnTo>
                  <a:lnTo>
                    <a:pt x="48" y="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Line 119"/>
            <p:cNvSpPr>
              <a:spLocks noChangeShapeType="1"/>
            </p:cNvSpPr>
            <p:nvPr/>
          </p:nvSpPr>
          <p:spPr bwMode="auto">
            <a:xfrm flipH="1">
              <a:off x="1449388" y="2984500"/>
              <a:ext cx="15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Line 120"/>
            <p:cNvSpPr>
              <a:spLocks noChangeShapeType="1"/>
            </p:cNvSpPr>
            <p:nvPr/>
          </p:nvSpPr>
          <p:spPr bwMode="auto">
            <a:xfrm flipH="1">
              <a:off x="1446213" y="3000375"/>
              <a:ext cx="317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Line 121"/>
            <p:cNvSpPr>
              <a:spLocks noChangeShapeType="1"/>
            </p:cNvSpPr>
            <p:nvPr/>
          </p:nvSpPr>
          <p:spPr bwMode="auto">
            <a:xfrm flipH="1">
              <a:off x="1438275" y="3014663"/>
              <a:ext cx="793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Line 122"/>
            <p:cNvSpPr>
              <a:spLocks noChangeShapeType="1"/>
            </p:cNvSpPr>
            <p:nvPr/>
          </p:nvSpPr>
          <p:spPr bwMode="auto">
            <a:xfrm flipH="1">
              <a:off x="1428750" y="3028950"/>
              <a:ext cx="952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Line 123"/>
            <p:cNvSpPr>
              <a:spLocks noChangeShapeType="1"/>
            </p:cNvSpPr>
            <p:nvPr/>
          </p:nvSpPr>
          <p:spPr bwMode="auto">
            <a:xfrm flipH="1">
              <a:off x="1417638" y="3043238"/>
              <a:ext cx="11113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Line 124"/>
            <p:cNvSpPr>
              <a:spLocks noChangeShapeType="1"/>
            </p:cNvSpPr>
            <p:nvPr/>
          </p:nvSpPr>
          <p:spPr bwMode="auto">
            <a:xfrm flipH="1">
              <a:off x="1404938" y="3054350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Line 125"/>
            <p:cNvSpPr>
              <a:spLocks noChangeShapeType="1"/>
            </p:cNvSpPr>
            <p:nvPr/>
          </p:nvSpPr>
          <p:spPr bwMode="auto">
            <a:xfrm flipH="1">
              <a:off x="1390650" y="3062288"/>
              <a:ext cx="14288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" name="Line 126"/>
            <p:cNvSpPr>
              <a:spLocks noChangeShapeType="1"/>
            </p:cNvSpPr>
            <p:nvPr/>
          </p:nvSpPr>
          <p:spPr bwMode="auto">
            <a:xfrm flipH="1">
              <a:off x="1374775" y="3068638"/>
              <a:ext cx="15875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Line 127"/>
            <p:cNvSpPr>
              <a:spLocks noChangeShapeType="1"/>
            </p:cNvSpPr>
            <p:nvPr/>
          </p:nvSpPr>
          <p:spPr bwMode="auto">
            <a:xfrm flipH="1">
              <a:off x="1360488" y="3071813"/>
              <a:ext cx="142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Line 128"/>
            <p:cNvSpPr>
              <a:spLocks noChangeShapeType="1"/>
            </p:cNvSpPr>
            <p:nvPr/>
          </p:nvSpPr>
          <p:spPr bwMode="auto">
            <a:xfrm flipH="1" flipV="1">
              <a:off x="1344613" y="3070225"/>
              <a:ext cx="15875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Line 129"/>
            <p:cNvSpPr>
              <a:spLocks noChangeShapeType="1"/>
            </p:cNvSpPr>
            <p:nvPr/>
          </p:nvSpPr>
          <p:spPr bwMode="auto">
            <a:xfrm flipH="1" flipV="1">
              <a:off x="1330325" y="3067050"/>
              <a:ext cx="142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Line 130"/>
            <p:cNvSpPr>
              <a:spLocks noChangeShapeType="1"/>
            </p:cNvSpPr>
            <p:nvPr/>
          </p:nvSpPr>
          <p:spPr bwMode="auto">
            <a:xfrm flipH="1" flipV="1">
              <a:off x="1317625" y="3059113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Line 131"/>
            <p:cNvSpPr>
              <a:spLocks noChangeShapeType="1"/>
            </p:cNvSpPr>
            <p:nvPr/>
          </p:nvSpPr>
          <p:spPr bwMode="auto">
            <a:xfrm flipH="1" flipV="1">
              <a:off x="1304925" y="3051175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Line 132"/>
            <p:cNvSpPr>
              <a:spLocks noChangeShapeType="1"/>
            </p:cNvSpPr>
            <p:nvPr/>
          </p:nvSpPr>
          <p:spPr bwMode="auto">
            <a:xfrm flipH="1" flipV="1">
              <a:off x="1295400" y="3040063"/>
              <a:ext cx="952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Line 133"/>
            <p:cNvSpPr>
              <a:spLocks noChangeShapeType="1"/>
            </p:cNvSpPr>
            <p:nvPr/>
          </p:nvSpPr>
          <p:spPr bwMode="auto">
            <a:xfrm flipH="1" flipV="1">
              <a:off x="1287463" y="3027363"/>
              <a:ext cx="793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Line 134"/>
            <p:cNvSpPr>
              <a:spLocks noChangeShapeType="1"/>
            </p:cNvSpPr>
            <p:nvPr/>
          </p:nvSpPr>
          <p:spPr bwMode="auto">
            <a:xfrm flipH="1" flipV="1">
              <a:off x="1281113" y="301466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Line 135"/>
            <p:cNvSpPr>
              <a:spLocks noChangeShapeType="1"/>
            </p:cNvSpPr>
            <p:nvPr/>
          </p:nvSpPr>
          <p:spPr bwMode="auto">
            <a:xfrm flipH="1" flipV="1">
              <a:off x="1277938" y="3000375"/>
              <a:ext cx="317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" name="Line 136"/>
            <p:cNvSpPr>
              <a:spLocks noChangeShapeType="1"/>
            </p:cNvSpPr>
            <p:nvPr/>
          </p:nvSpPr>
          <p:spPr bwMode="auto">
            <a:xfrm flipH="1" flipV="1">
              <a:off x="1276350" y="2986088"/>
              <a:ext cx="15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Line 137"/>
            <p:cNvSpPr>
              <a:spLocks noChangeShapeType="1"/>
            </p:cNvSpPr>
            <p:nvPr/>
          </p:nvSpPr>
          <p:spPr bwMode="auto">
            <a:xfrm flipV="1">
              <a:off x="1276350" y="2971800"/>
              <a:ext cx="15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Line 138"/>
            <p:cNvSpPr>
              <a:spLocks noChangeShapeType="1"/>
            </p:cNvSpPr>
            <p:nvPr/>
          </p:nvSpPr>
          <p:spPr bwMode="auto">
            <a:xfrm flipV="1">
              <a:off x="1276350" y="2957513"/>
              <a:ext cx="317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" name="Line 139"/>
            <p:cNvSpPr>
              <a:spLocks noChangeShapeType="1"/>
            </p:cNvSpPr>
            <p:nvPr/>
          </p:nvSpPr>
          <p:spPr bwMode="auto">
            <a:xfrm flipV="1">
              <a:off x="1279525" y="294481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" name="Line 140"/>
            <p:cNvSpPr>
              <a:spLocks noChangeShapeType="1"/>
            </p:cNvSpPr>
            <p:nvPr/>
          </p:nvSpPr>
          <p:spPr bwMode="auto">
            <a:xfrm flipV="1">
              <a:off x="1285875" y="293211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" name="Line 141"/>
            <p:cNvSpPr>
              <a:spLocks noChangeShapeType="1"/>
            </p:cNvSpPr>
            <p:nvPr/>
          </p:nvSpPr>
          <p:spPr bwMode="auto">
            <a:xfrm flipV="1">
              <a:off x="1292225" y="2921000"/>
              <a:ext cx="952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" name="Line 142"/>
            <p:cNvSpPr>
              <a:spLocks noChangeShapeType="1"/>
            </p:cNvSpPr>
            <p:nvPr/>
          </p:nvSpPr>
          <p:spPr bwMode="auto">
            <a:xfrm flipV="1">
              <a:off x="1301750" y="2911475"/>
              <a:ext cx="11113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Line 143"/>
            <p:cNvSpPr>
              <a:spLocks noChangeShapeType="1"/>
            </p:cNvSpPr>
            <p:nvPr/>
          </p:nvSpPr>
          <p:spPr bwMode="auto">
            <a:xfrm flipV="1">
              <a:off x="1312863" y="2905125"/>
              <a:ext cx="12700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Line 144"/>
            <p:cNvSpPr>
              <a:spLocks noChangeShapeType="1"/>
            </p:cNvSpPr>
            <p:nvPr/>
          </p:nvSpPr>
          <p:spPr bwMode="auto">
            <a:xfrm flipV="1">
              <a:off x="1325563" y="2900363"/>
              <a:ext cx="12700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Line 145"/>
            <p:cNvSpPr>
              <a:spLocks noChangeShapeType="1"/>
            </p:cNvSpPr>
            <p:nvPr/>
          </p:nvSpPr>
          <p:spPr bwMode="auto">
            <a:xfrm flipV="1">
              <a:off x="1338263" y="2897188"/>
              <a:ext cx="142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Line 146"/>
            <p:cNvSpPr>
              <a:spLocks noChangeShapeType="1"/>
            </p:cNvSpPr>
            <p:nvPr/>
          </p:nvSpPr>
          <p:spPr bwMode="auto">
            <a:xfrm flipV="1">
              <a:off x="1352550" y="2895600"/>
              <a:ext cx="12700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Line 147"/>
            <p:cNvSpPr>
              <a:spLocks noChangeShapeType="1"/>
            </p:cNvSpPr>
            <p:nvPr/>
          </p:nvSpPr>
          <p:spPr bwMode="auto">
            <a:xfrm>
              <a:off x="1365250" y="2895600"/>
              <a:ext cx="142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Line 148"/>
            <p:cNvSpPr>
              <a:spLocks noChangeShapeType="1"/>
            </p:cNvSpPr>
            <p:nvPr/>
          </p:nvSpPr>
          <p:spPr bwMode="auto">
            <a:xfrm>
              <a:off x="1379538" y="2897188"/>
              <a:ext cx="1428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Line 149"/>
            <p:cNvSpPr>
              <a:spLocks noChangeShapeType="1"/>
            </p:cNvSpPr>
            <p:nvPr/>
          </p:nvSpPr>
          <p:spPr bwMode="auto">
            <a:xfrm>
              <a:off x="1393825" y="2901950"/>
              <a:ext cx="12700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Line 150"/>
            <p:cNvSpPr>
              <a:spLocks noChangeShapeType="1"/>
            </p:cNvSpPr>
            <p:nvPr/>
          </p:nvSpPr>
          <p:spPr bwMode="auto">
            <a:xfrm>
              <a:off x="1406525" y="2908300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Line 151"/>
            <p:cNvSpPr>
              <a:spLocks noChangeShapeType="1"/>
            </p:cNvSpPr>
            <p:nvPr/>
          </p:nvSpPr>
          <p:spPr bwMode="auto">
            <a:xfrm>
              <a:off x="1419225" y="2916238"/>
              <a:ext cx="9525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Line 152"/>
            <p:cNvSpPr>
              <a:spLocks noChangeShapeType="1"/>
            </p:cNvSpPr>
            <p:nvPr/>
          </p:nvSpPr>
          <p:spPr bwMode="auto">
            <a:xfrm>
              <a:off x="1428750" y="2925763"/>
              <a:ext cx="9525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Line 153"/>
            <p:cNvSpPr>
              <a:spLocks noChangeShapeType="1"/>
            </p:cNvSpPr>
            <p:nvPr/>
          </p:nvSpPr>
          <p:spPr bwMode="auto">
            <a:xfrm>
              <a:off x="1438275" y="293846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Line 154"/>
            <p:cNvSpPr>
              <a:spLocks noChangeShapeType="1"/>
            </p:cNvSpPr>
            <p:nvPr/>
          </p:nvSpPr>
          <p:spPr bwMode="auto">
            <a:xfrm>
              <a:off x="1444625" y="2951163"/>
              <a:ext cx="4763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Line 155"/>
            <p:cNvSpPr>
              <a:spLocks noChangeShapeType="1"/>
            </p:cNvSpPr>
            <p:nvPr/>
          </p:nvSpPr>
          <p:spPr bwMode="auto">
            <a:xfrm>
              <a:off x="1449388" y="2965450"/>
              <a:ext cx="15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Line 156"/>
            <p:cNvSpPr>
              <a:spLocks noChangeShapeType="1"/>
            </p:cNvSpPr>
            <p:nvPr/>
          </p:nvSpPr>
          <p:spPr bwMode="auto">
            <a:xfrm>
              <a:off x="1450975" y="2979738"/>
              <a:ext cx="15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Line 157"/>
            <p:cNvSpPr>
              <a:spLocks noChangeShapeType="1"/>
            </p:cNvSpPr>
            <p:nvPr/>
          </p:nvSpPr>
          <p:spPr bwMode="auto">
            <a:xfrm>
              <a:off x="1450975" y="2981325"/>
              <a:ext cx="15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Freeform 158"/>
            <p:cNvSpPr>
              <a:spLocks/>
            </p:cNvSpPr>
            <p:nvPr/>
          </p:nvSpPr>
          <p:spPr bwMode="auto">
            <a:xfrm>
              <a:off x="1851025" y="2973388"/>
              <a:ext cx="992188" cy="47625"/>
            </a:xfrm>
            <a:custGeom>
              <a:avLst/>
              <a:gdLst/>
              <a:ahLst/>
              <a:cxnLst>
                <a:cxn ang="0">
                  <a:pos x="625" y="0"/>
                </a:cxn>
                <a:cxn ang="0">
                  <a:pos x="596" y="22"/>
                </a:cxn>
                <a:cxn ang="0">
                  <a:pos x="69" y="30"/>
                </a:cxn>
                <a:cxn ang="0">
                  <a:pos x="0" y="8"/>
                </a:cxn>
                <a:cxn ang="0">
                  <a:pos x="625" y="0"/>
                </a:cxn>
              </a:cxnLst>
              <a:rect l="0" t="0" r="r" b="b"/>
              <a:pathLst>
                <a:path w="625" h="30">
                  <a:moveTo>
                    <a:pt x="625" y="0"/>
                  </a:moveTo>
                  <a:lnTo>
                    <a:pt x="596" y="22"/>
                  </a:lnTo>
                  <a:lnTo>
                    <a:pt x="69" y="30"/>
                  </a:lnTo>
                  <a:lnTo>
                    <a:pt x="0" y="8"/>
                  </a:lnTo>
                  <a:lnTo>
                    <a:pt x="6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Line 159"/>
            <p:cNvSpPr>
              <a:spLocks noChangeShapeType="1"/>
            </p:cNvSpPr>
            <p:nvPr/>
          </p:nvSpPr>
          <p:spPr bwMode="auto">
            <a:xfrm flipV="1">
              <a:off x="1851025" y="2973388"/>
              <a:ext cx="992188" cy="12700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Line 160"/>
            <p:cNvSpPr>
              <a:spLocks noChangeShapeType="1"/>
            </p:cNvSpPr>
            <p:nvPr/>
          </p:nvSpPr>
          <p:spPr bwMode="auto">
            <a:xfrm flipH="1">
              <a:off x="2797175" y="2973388"/>
              <a:ext cx="46038" cy="34925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Line 161"/>
            <p:cNvSpPr>
              <a:spLocks noChangeShapeType="1"/>
            </p:cNvSpPr>
            <p:nvPr/>
          </p:nvSpPr>
          <p:spPr bwMode="auto">
            <a:xfrm flipH="1">
              <a:off x="1960563" y="3008313"/>
              <a:ext cx="836613" cy="12700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5" name="Gruppieren 326"/>
          <p:cNvGrpSpPr/>
          <p:nvPr/>
        </p:nvGrpSpPr>
        <p:grpSpPr>
          <a:xfrm>
            <a:off x="3286116" y="4857760"/>
            <a:ext cx="1735138" cy="858838"/>
            <a:chOff x="3286125" y="2571750"/>
            <a:chExt cx="1735138" cy="858838"/>
          </a:xfrm>
        </p:grpSpPr>
        <p:sp>
          <p:nvSpPr>
            <p:cNvPr id="496" name="AutoShape 163"/>
            <p:cNvSpPr>
              <a:spLocks noChangeAspect="1" noChangeArrowheads="1" noTextEdit="1"/>
            </p:cNvSpPr>
            <p:nvPr/>
          </p:nvSpPr>
          <p:spPr bwMode="auto">
            <a:xfrm>
              <a:off x="3286125" y="2571750"/>
              <a:ext cx="1735138" cy="858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Rectangle 165"/>
            <p:cNvSpPr>
              <a:spLocks noChangeArrowheads="1"/>
            </p:cNvSpPr>
            <p:nvPr/>
          </p:nvSpPr>
          <p:spPr bwMode="auto">
            <a:xfrm>
              <a:off x="3286125" y="2571750"/>
              <a:ext cx="1735138" cy="85725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Freeform 166"/>
            <p:cNvSpPr>
              <a:spLocks/>
            </p:cNvSpPr>
            <p:nvPr/>
          </p:nvSpPr>
          <p:spPr bwMode="auto">
            <a:xfrm>
              <a:off x="3297238" y="2586038"/>
              <a:ext cx="1709738" cy="820738"/>
            </a:xfrm>
            <a:custGeom>
              <a:avLst/>
              <a:gdLst/>
              <a:ahLst/>
              <a:cxnLst>
                <a:cxn ang="0">
                  <a:pos x="258" y="1"/>
                </a:cxn>
                <a:cxn ang="0">
                  <a:pos x="292" y="6"/>
                </a:cxn>
                <a:cxn ang="0">
                  <a:pos x="325" y="16"/>
                </a:cxn>
                <a:cxn ang="0">
                  <a:pos x="359" y="33"/>
                </a:cxn>
                <a:cxn ang="0">
                  <a:pos x="390" y="55"/>
                </a:cxn>
                <a:cxn ang="0">
                  <a:pos x="417" y="82"/>
                </a:cxn>
                <a:cxn ang="0">
                  <a:pos x="440" y="113"/>
                </a:cxn>
                <a:cxn ang="0">
                  <a:pos x="458" y="147"/>
                </a:cxn>
                <a:cxn ang="0">
                  <a:pos x="514" y="102"/>
                </a:cxn>
                <a:cxn ang="0">
                  <a:pos x="524" y="101"/>
                </a:cxn>
                <a:cxn ang="0">
                  <a:pos x="534" y="104"/>
                </a:cxn>
                <a:cxn ang="0">
                  <a:pos x="542" y="111"/>
                </a:cxn>
                <a:cxn ang="0">
                  <a:pos x="545" y="121"/>
                </a:cxn>
                <a:cxn ang="0">
                  <a:pos x="1000" y="167"/>
                </a:cxn>
                <a:cxn ang="0">
                  <a:pos x="1030" y="182"/>
                </a:cxn>
                <a:cxn ang="0">
                  <a:pos x="1052" y="197"/>
                </a:cxn>
                <a:cxn ang="0">
                  <a:pos x="1068" y="213"/>
                </a:cxn>
                <a:cxn ang="0">
                  <a:pos x="1077" y="233"/>
                </a:cxn>
                <a:cxn ang="0">
                  <a:pos x="981" y="323"/>
                </a:cxn>
                <a:cxn ang="0">
                  <a:pos x="886" y="290"/>
                </a:cxn>
                <a:cxn ang="0">
                  <a:pos x="786" y="348"/>
                </a:cxn>
                <a:cxn ang="0">
                  <a:pos x="668" y="357"/>
                </a:cxn>
                <a:cxn ang="0">
                  <a:pos x="551" y="311"/>
                </a:cxn>
                <a:cxn ang="0">
                  <a:pos x="552" y="382"/>
                </a:cxn>
                <a:cxn ang="0">
                  <a:pos x="549" y="392"/>
                </a:cxn>
                <a:cxn ang="0">
                  <a:pos x="543" y="398"/>
                </a:cxn>
                <a:cxn ang="0">
                  <a:pos x="535" y="400"/>
                </a:cxn>
                <a:cxn ang="0">
                  <a:pos x="524" y="396"/>
                </a:cxn>
                <a:cxn ang="0">
                  <a:pos x="455" y="379"/>
                </a:cxn>
                <a:cxn ang="0">
                  <a:pos x="434" y="413"/>
                </a:cxn>
                <a:cxn ang="0">
                  <a:pos x="409" y="444"/>
                </a:cxn>
                <a:cxn ang="0">
                  <a:pos x="379" y="471"/>
                </a:cxn>
                <a:cxn ang="0">
                  <a:pos x="346" y="492"/>
                </a:cxn>
                <a:cxn ang="0">
                  <a:pos x="310" y="507"/>
                </a:cxn>
                <a:cxn ang="0">
                  <a:pos x="272" y="515"/>
                </a:cxn>
                <a:cxn ang="0">
                  <a:pos x="233" y="517"/>
                </a:cxn>
                <a:cxn ang="0">
                  <a:pos x="195" y="512"/>
                </a:cxn>
                <a:cxn ang="0">
                  <a:pos x="158" y="501"/>
                </a:cxn>
                <a:cxn ang="0">
                  <a:pos x="123" y="484"/>
                </a:cxn>
                <a:cxn ang="0">
                  <a:pos x="91" y="462"/>
                </a:cxn>
                <a:cxn ang="0">
                  <a:pos x="63" y="435"/>
                </a:cxn>
                <a:cxn ang="0">
                  <a:pos x="39" y="403"/>
                </a:cxn>
                <a:cxn ang="0">
                  <a:pos x="21" y="368"/>
                </a:cxn>
                <a:cxn ang="0">
                  <a:pos x="9" y="330"/>
                </a:cxn>
                <a:cxn ang="0">
                  <a:pos x="1" y="291"/>
                </a:cxn>
                <a:cxn ang="0">
                  <a:pos x="0" y="252"/>
                </a:cxn>
                <a:cxn ang="0">
                  <a:pos x="3" y="212"/>
                </a:cxn>
                <a:cxn ang="0">
                  <a:pos x="13" y="174"/>
                </a:cxn>
                <a:cxn ang="0">
                  <a:pos x="27" y="138"/>
                </a:cxn>
                <a:cxn ang="0">
                  <a:pos x="47" y="104"/>
                </a:cxn>
                <a:cxn ang="0">
                  <a:pos x="72" y="74"/>
                </a:cxn>
                <a:cxn ang="0">
                  <a:pos x="101" y="48"/>
                </a:cxn>
                <a:cxn ang="0">
                  <a:pos x="133" y="28"/>
                </a:cxn>
                <a:cxn ang="0">
                  <a:pos x="167" y="13"/>
                </a:cxn>
                <a:cxn ang="0">
                  <a:pos x="204" y="4"/>
                </a:cxn>
                <a:cxn ang="0">
                  <a:pos x="241" y="0"/>
                </a:cxn>
              </a:cxnLst>
              <a:rect l="0" t="0" r="r" b="b"/>
              <a:pathLst>
                <a:path w="1077" h="517">
                  <a:moveTo>
                    <a:pt x="241" y="0"/>
                  </a:moveTo>
                  <a:lnTo>
                    <a:pt x="258" y="1"/>
                  </a:lnTo>
                  <a:lnTo>
                    <a:pt x="275" y="3"/>
                  </a:lnTo>
                  <a:lnTo>
                    <a:pt x="292" y="6"/>
                  </a:lnTo>
                  <a:lnTo>
                    <a:pt x="309" y="10"/>
                  </a:lnTo>
                  <a:lnTo>
                    <a:pt x="325" y="16"/>
                  </a:lnTo>
                  <a:lnTo>
                    <a:pt x="342" y="24"/>
                  </a:lnTo>
                  <a:lnTo>
                    <a:pt x="359" y="33"/>
                  </a:lnTo>
                  <a:lnTo>
                    <a:pt x="375" y="44"/>
                  </a:lnTo>
                  <a:lnTo>
                    <a:pt x="390" y="55"/>
                  </a:lnTo>
                  <a:lnTo>
                    <a:pt x="404" y="68"/>
                  </a:lnTo>
                  <a:lnTo>
                    <a:pt x="417" y="82"/>
                  </a:lnTo>
                  <a:lnTo>
                    <a:pt x="429" y="97"/>
                  </a:lnTo>
                  <a:lnTo>
                    <a:pt x="440" y="113"/>
                  </a:lnTo>
                  <a:lnTo>
                    <a:pt x="450" y="129"/>
                  </a:lnTo>
                  <a:lnTo>
                    <a:pt x="458" y="147"/>
                  </a:lnTo>
                  <a:lnTo>
                    <a:pt x="509" y="105"/>
                  </a:lnTo>
                  <a:lnTo>
                    <a:pt x="514" y="102"/>
                  </a:lnTo>
                  <a:lnTo>
                    <a:pt x="519" y="101"/>
                  </a:lnTo>
                  <a:lnTo>
                    <a:pt x="524" y="101"/>
                  </a:lnTo>
                  <a:lnTo>
                    <a:pt x="530" y="102"/>
                  </a:lnTo>
                  <a:lnTo>
                    <a:pt x="534" y="104"/>
                  </a:lnTo>
                  <a:lnTo>
                    <a:pt x="539" y="107"/>
                  </a:lnTo>
                  <a:lnTo>
                    <a:pt x="542" y="111"/>
                  </a:lnTo>
                  <a:lnTo>
                    <a:pt x="544" y="115"/>
                  </a:lnTo>
                  <a:lnTo>
                    <a:pt x="545" y="121"/>
                  </a:lnTo>
                  <a:lnTo>
                    <a:pt x="548" y="171"/>
                  </a:lnTo>
                  <a:lnTo>
                    <a:pt x="1000" y="167"/>
                  </a:lnTo>
                  <a:lnTo>
                    <a:pt x="1016" y="175"/>
                  </a:lnTo>
                  <a:lnTo>
                    <a:pt x="1030" y="182"/>
                  </a:lnTo>
                  <a:lnTo>
                    <a:pt x="1042" y="189"/>
                  </a:lnTo>
                  <a:lnTo>
                    <a:pt x="1052" y="197"/>
                  </a:lnTo>
                  <a:lnTo>
                    <a:pt x="1061" y="205"/>
                  </a:lnTo>
                  <a:lnTo>
                    <a:pt x="1068" y="213"/>
                  </a:lnTo>
                  <a:lnTo>
                    <a:pt x="1073" y="223"/>
                  </a:lnTo>
                  <a:lnTo>
                    <a:pt x="1077" y="233"/>
                  </a:lnTo>
                  <a:lnTo>
                    <a:pt x="1027" y="279"/>
                  </a:lnTo>
                  <a:lnTo>
                    <a:pt x="981" y="323"/>
                  </a:lnTo>
                  <a:lnTo>
                    <a:pt x="928" y="326"/>
                  </a:lnTo>
                  <a:lnTo>
                    <a:pt x="886" y="290"/>
                  </a:lnTo>
                  <a:lnTo>
                    <a:pt x="828" y="348"/>
                  </a:lnTo>
                  <a:lnTo>
                    <a:pt x="786" y="348"/>
                  </a:lnTo>
                  <a:lnTo>
                    <a:pt x="730" y="294"/>
                  </a:lnTo>
                  <a:lnTo>
                    <a:pt x="668" y="357"/>
                  </a:lnTo>
                  <a:lnTo>
                    <a:pt x="621" y="312"/>
                  </a:lnTo>
                  <a:lnTo>
                    <a:pt x="551" y="311"/>
                  </a:lnTo>
                  <a:lnTo>
                    <a:pt x="552" y="377"/>
                  </a:lnTo>
                  <a:lnTo>
                    <a:pt x="552" y="382"/>
                  </a:lnTo>
                  <a:lnTo>
                    <a:pt x="551" y="387"/>
                  </a:lnTo>
                  <a:lnTo>
                    <a:pt x="549" y="392"/>
                  </a:lnTo>
                  <a:lnTo>
                    <a:pt x="546" y="395"/>
                  </a:lnTo>
                  <a:lnTo>
                    <a:pt x="543" y="398"/>
                  </a:lnTo>
                  <a:lnTo>
                    <a:pt x="539" y="400"/>
                  </a:lnTo>
                  <a:lnTo>
                    <a:pt x="535" y="400"/>
                  </a:lnTo>
                  <a:lnTo>
                    <a:pt x="530" y="399"/>
                  </a:lnTo>
                  <a:lnTo>
                    <a:pt x="524" y="396"/>
                  </a:lnTo>
                  <a:lnTo>
                    <a:pt x="463" y="361"/>
                  </a:lnTo>
                  <a:lnTo>
                    <a:pt x="455" y="379"/>
                  </a:lnTo>
                  <a:lnTo>
                    <a:pt x="445" y="397"/>
                  </a:lnTo>
                  <a:lnTo>
                    <a:pt x="434" y="413"/>
                  </a:lnTo>
                  <a:lnTo>
                    <a:pt x="422" y="429"/>
                  </a:lnTo>
                  <a:lnTo>
                    <a:pt x="409" y="444"/>
                  </a:lnTo>
                  <a:lnTo>
                    <a:pt x="395" y="458"/>
                  </a:lnTo>
                  <a:lnTo>
                    <a:pt x="379" y="471"/>
                  </a:lnTo>
                  <a:lnTo>
                    <a:pt x="363" y="482"/>
                  </a:lnTo>
                  <a:lnTo>
                    <a:pt x="346" y="492"/>
                  </a:lnTo>
                  <a:lnTo>
                    <a:pt x="329" y="500"/>
                  </a:lnTo>
                  <a:lnTo>
                    <a:pt x="310" y="507"/>
                  </a:lnTo>
                  <a:lnTo>
                    <a:pt x="291" y="512"/>
                  </a:lnTo>
                  <a:lnTo>
                    <a:pt x="272" y="515"/>
                  </a:lnTo>
                  <a:lnTo>
                    <a:pt x="252" y="517"/>
                  </a:lnTo>
                  <a:lnTo>
                    <a:pt x="233" y="517"/>
                  </a:lnTo>
                  <a:lnTo>
                    <a:pt x="214" y="516"/>
                  </a:lnTo>
                  <a:lnTo>
                    <a:pt x="195" y="512"/>
                  </a:lnTo>
                  <a:lnTo>
                    <a:pt x="176" y="508"/>
                  </a:lnTo>
                  <a:lnTo>
                    <a:pt x="158" y="501"/>
                  </a:lnTo>
                  <a:lnTo>
                    <a:pt x="140" y="493"/>
                  </a:lnTo>
                  <a:lnTo>
                    <a:pt x="123" y="484"/>
                  </a:lnTo>
                  <a:lnTo>
                    <a:pt x="106" y="474"/>
                  </a:lnTo>
                  <a:lnTo>
                    <a:pt x="91" y="462"/>
                  </a:lnTo>
                  <a:lnTo>
                    <a:pt x="76" y="449"/>
                  </a:lnTo>
                  <a:lnTo>
                    <a:pt x="63" y="435"/>
                  </a:lnTo>
                  <a:lnTo>
                    <a:pt x="50" y="419"/>
                  </a:lnTo>
                  <a:lnTo>
                    <a:pt x="39" y="403"/>
                  </a:lnTo>
                  <a:lnTo>
                    <a:pt x="30" y="385"/>
                  </a:lnTo>
                  <a:lnTo>
                    <a:pt x="21" y="368"/>
                  </a:lnTo>
                  <a:lnTo>
                    <a:pt x="14" y="349"/>
                  </a:lnTo>
                  <a:lnTo>
                    <a:pt x="9" y="330"/>
                  </a:lnTo>
                  <a:lnTo>
                    <a:pt x="4" y="311"/>
                  </a:lnTo>
                  <a:lnTo>
                    <a:pt x="1" y="291"/>
                  </a:lnTo>
                  <a:lnTo>
                    <a:pt x="0" y="272"/>
                  </a:lnTo>
                  <a:lnTo>
                    <a:pt x="0" y="252"/>
                  </a:lnTo>
                  <a:lnTo>
                    <a:pt x="1" y="232"/>
                  </a:lnTo>
                  <a:lnTo>
                    <a:pt x="3" y="212"/>
                  </a:lnTo>
                  <a:lnTo>
                    <a:pt x="7" y="193"/>
                  </a:lnTo>
                  <a:lnTo>
                    <a:pt x="13" y="174"/>
                  </a:lnTo>
                  <a:lnTo>
                    <a:pt x="19" y="155"/>
                  </a:lnTo>
                  <a:lnTo>
                    <a:pt x="27" y="138"/>
                  </a:lnTo>
                  <a:lnTo>
                    <a:pt x="36" y="121"/>
                  </a:lnTo>
                  <a:lnTo>
                    <a:pt x="47" y="104"/>
                  </a:lnTo>
                  <a:lnTo>
                    <a:pt x="59" y="89"/>
                  </a:lnTo>
                  <a:lnTo>
                    <a:pt x="72" y="74"/>
                  </a:lnTo>
                  <a:lnTo>
                    <a:pt x="86" y="61"/>
                  </a:lnTo>
                  <a:lnTo>
                    <a:pt x="101" y="48"/>
                  </a:lnTo>
                  <a:lnTo>
                    <a:pt x="116" y="38"/>
                  </a:lnTo>
                  <a:lnTo>
                    <a:pt x="133" y="28"/>
                  </a:lnTo>
                  <a:lnTo>
                    <a:pt x="150" y="20"/>
                  </a:lnTo>
                  <a:lnTo>
                    <a:pt x="167" y="13"/>
                  </a:lnTo>
                  <a:lnTo>
                    <a:pt x="186" y="8"/>
                  </a:lnTo>
                  <a:lnTo>
                    <a:pt x="204" y="4"/>
                  </a:lnTo>
                  <a:lnTo>
                    <a:pt x="222" y="1"/>
                  </a:lnTo>
                  <a:lnTo>
                    <a:pt x="241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Bob</a:t>
              </a:r>
              <a:endParaRPr lang="en-US" dirty="0"/>
            </a:p>
          </p:txBody>
        </p:sp>
        <p:sp>
          <p:nvSpPr>
            <p:cNvPr id="499" name="Line 167"/>
            <p:cNvSpPr>
              <a:spLocks noChangeShapeType="1"/>
            </p:cNvSpPr>
            <p:nvPr/>
          </p:nvSpPr>
          <p:spPr bwMode="auto">
            <a:xfrm flipH="1">
              <a:off x="3649663" y="2586038"/>
              <a:ext cx="30163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Line 168"/>
            <p:cNvSpPr>
              <a:spLocks noChangeShapeType="1"/>
            </p:cNvSpPr>
            <p:nvPr/>
          </p:nvSpPr>
          <p:spPr bwMode="auto">
            <a:xfrm flipH="1">
              <a:off x="3621088" y="2587625"/>
              <a:ext cx="28575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Line 169"/>
            <p:cNvSpPr>
              <a:spLocks noChangeShapeType="1"/>
            </p:cNvSpPr>
            <p:nvPr/>
          </p:nvSpPr>
          <p:spPr bwMode="auto">
            <a:xfrm flipH="1">
              <a:off x="3592513" y="2592388"/>
              <a:ext cx="28575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Line 170"/>
            <p:cNvSpPr>
              <a:spLocks noChangeShapeType="1"/>
            </p:cNvSpPr>
            <p:nvPr/>
          </p:nvSpPr>
          <p:spPr bwMode="auto">
            <a:xfrm flipH="1">
              <a:off x="3562350" y="2598738"/>
              <a:ext cx="30163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Line 171"/>
            <p:cNvSpPr>
              <a:spLocks noChangeShapeType="1"/>
            </p:cNvSpPr>
            <p:nvPr/>
          </p:nvSpPr>
          <p:spPr bwMode="auto">
            <a:xfrm flipH="1">
              <a:off x="3535363" y="2606675"/>
              <a:ext cx="26988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Line 172"/>
            <p:cNvSpPr>
              <a:spLocks noChangeShapeType="1"/>
            </p:cNvSpPr>
            <p:nvPr/>
          </p:nvSpPr>
          <p:spPr bwMode="auto">
            <a:xfrm flipH="1">
              <a:off x="3508375" y="2617788"/>
              <a:ext cx="269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Line 173"/>
            <p:cNvSpPr>
              <a:spLocks noChangeShapeType="1"/>
            </p:cNvSpPr>
            <p:nvPr/>
          </p:nvSpPr>
          <p:spPr bwMode="auto">
            <a:xfrm flipH="1">
              <a:off x="3481388" y="2630488"/>
              <a:ext cx="269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Line 174"/>
            <p:cNvSpPr>
              <a:spLocks noChangeShapeType="1"/>
            </p:cNvSpPr>
            <p:nvPr/>
          </p:nvSpPr>
          <p:spPr bwMode="auto">
            <a:xfrm flipH="1">
              <a:off x="3457575" y="2646363"/>
              <a:ext cx="23813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Line 175"/>
            <p:cNvSpPr>
              <a:spLocks noChangeShapeType="1"/>
            </p:cNvSpPr>
            <p:nvPr/>
          </p:nvSpPr>
          <p:spPr bwMode="auto">
            <a:xfrm flipH="1">
              <a:off x="3433763" y="2662238"/>
              <a:ext cx="23813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" name="Line 176"/>
            <p:cNvSpPr>
              <a:spLocks noChangeShapeType="1"/>
            </p:cNvSpPr>
            <p:nvPr/>
          </p:nvSpPr>
          <p:spPr bwMode="auto">
            <a:xfrm flipH="1">
              <a:off x="3411538" y="2682875"/>
              <a:ext cx="22225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Line 177"/>
            <p:cNvSpPr>
              <a:spLocks noChangeShapeType="1"/>
            </p:cNvSpPr>
            <p:nvPr/>
          </p:nvSpPr>
          <p:spPr bwMode="auto">
            <a:xfrm flipH="1">
              <a:off x="3390900" y="2703513"/>
              <a:ext cx="20638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Line 178"/>
            <p:cNvSpPr>
              <a:spLocks noChangeShapeType="1"/>
            </p:cNvSpPr>
            <p:nvPr/>
          </p:nvSpPr>
          <p:spPr bwMode="auto">
            <a:xfrm flipH="1">
              <a:off x="3371850" y="2727325"/>
              <a:ext cx="19050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Line 179"/>
            <p:cNvSpPr>
              <a:spLocks noChangeShapeType="1"/>
            </p:cNvSpPr>
            <p:nvPr/>
          </p:nvSpPr>
          <p:spPr bwMode="auto">
            <a:xfrm flipH="1">
              <a:off x="3354388" y="2751138"/>
              <a:ext cx="17463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Line 180"/>
            <p:cNvSpPr>
              <a:spLocks noChangeShapeType="1"/>
            </p:cNvSpPr>
            <p:nvPr/>
          </p:nvSpPr>
          <p:spPr bwMode="auto">
            <a:xfrm flipH="1">
              <a:off x="3340100" y="2778125"/>
              <a:ext cx="14288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Line 181"/>
            <p:cNvSpPr>
              <a:spLocks noChangeShapeType="1"/>
            </p:cNvSpPr>
            <p:nvPr/>
          </p:nvSpPr>
          <p:spPr bwMode="auto">
            <a:xfrm flipH="1">
              <a:off x="3327400" y="2805113"/>
              <a:ext cx="12700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" name="Line 182"/>
            <p:cNvSpPr>
              <a:spLocks noChangeShapeType="1"/>
            </p:cNvSpPr>
            <p:nvPr/>
          </p:nvSpPr>
          <p:spPr bwMode="auto">
            <a:xfrm flipH="1">
              <a:off x="3317875" y="2832100"/>
              <a:ext cx="9525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" name="Line 183"/>
            <p:cNvSpPr>
              <a:spLocks noChangeShapeType="1"/>
            </p:cNvSpPr>
            <p:nvPr/>
          </p:nvSpPr>
          <p:spPr bwMode="auto">
            <a:xfrm flipH="1">
              <a:off x="3308350" y="2862263"/>
              <a:ext cx="9525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" name="Line 184"/>
            <p:cNvSpPr>
              <a:spLocks noChangeShapeType="1"/>
            </p:cNvSpPr>
            <p:nvPr/>
          </p:nvSpPr>
          <p:spPr bwMode="auto">
            <a:xfrm flipH="1">
              <a:off x="3302000" y="2892425"/>
              <a:ext cx="6350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" name="Line 185"/>
            <p:cNvSpPr>
              <a:spLocks noChangeShapeType="1"/>
            </p:cNvSpPr>
            <p:nvPr/>
          </p:nvSpPr>
          <p:spPr bwMode="auto">
            <a:xfrm flipH="1">
              <a:off x="3298825" y="2922588"/>
              <a:ext cx="3175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" name="Line 186"/>
            <p:cNvSpPr>
              <a:spLocks noChangeShapeType="1"/>
            </p:cNvSpPr>
            <p:nvPr/>
          </p:nvSpPr>
          <p:spPr bwMode="auto">
            <a:xfrm flipH="1">
              <a:off x="3297238" y="2954338"/>
              <a:ext cx="1588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" name="Line 187"/>
            <p:cNvSpPr>
              <a:spLocks noChangeShapeType="1"/>
            </p:cNvSpPr>
            <p:nvPr/>
          </p:nvSpPr>
          <p:spPr bwMode="auto">
            <a:xfrm>
              <a:off x="3297238" y="2986088"/>
              <a:ext cx="1588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" name="Line 188"/>
            <p:cNvSpPr>
              <a:spLocks noChangeShapeType="1"/>
            </p:cNvSpPr>
            <p:nvPr/>
          </p:nvSpPr>
          <p:spPr bwMode="auto">
            <a:xfrm>
              <a:off x="3297238" y="3017838"/>
              <a:ext cx="1588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Line 189"/>
            <p:cNvSpPr>
              <a:spLocks noChangeShapeType="1"/>
            </p:cNvSpPr>
            <p:nvPr/>
          </p:nvSpPr>
          <p:spPr bwMode="auto">
            <a:xfrm>
              <a:off x="3298825" y="3048000"/>
              <a:ext cx="4763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Line 190"/>
            <p:cNvSpPr>
              <a:spLocks noChangeShapeType="1"/>
            </p:cNvSpPr>
            <p:nvPr/>
          </p:nvSpPr>
          <p:spPr bwMode="auto">
            <a:xfrm>
              <a:off x="3303588" y="3079750"/>
              <a:ext cx="7938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Line 191"/>
            <p:cNvSpPr>
              <a:spLocks noChangeShapeType="1"/>
            </p:cNvSpPr>
            <p:nvPr/>
          </p:nvSpPr>
          <p:spPr bwMode="auto">
            <a:xfrm>
              <a:off x="3311525" y="3109913"/>
              <a:ext cx="7938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Line 192"/>
            <p:cNvSpPr>
              <a:spLocks noChangeShapeType="1"/>
            </p:cNvSpPr>
            <p:nvPr/>
          </p:nvSpPr>
          <p:spPr bwMode="auto">
            <a:xfrm>
              <a:off x="3319463" y="3140075"/>
              <a:ext cx="11113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Line 193"/>
            <p:cNvSpPr>
              <a:spLocks noChangeShapeType="1"/>
            </p:cNvSpPr>
            <p:nvPr/>
          </p:nvSpPr>
          <p:spPr bwMode="auto">
            <a:xfrm>
              <a:off x="3330575" y="3170238"/>
              <a:ext cx="14288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" name="Line 194"/>
            <p:cNvSpPr>
              <a:spLocks noChangeShapeType="1"/>
            </p:cNvSpPr>
            <p:nvPr/>
          </p:nvSpPr>
          <p:spPr bwMode="auto">
            <a:xfrm>
              <a:off x="3344863" y="3197225"/>
              <a:ext cx="14288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" name="Line 195"/>
            <p:cNvSpPr>
              <a:spLocks noChangeShapeType="1"/>
            </p:cNvSpPr>
            <p:nvPr/>
          </p:nvSpPr>
          <p:spPr bwMode="auto">
            <a:xfrm>
              <a:off x="3359150" y="3225800"/>
              <a:ext cx="17463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" name="Line 196"/>
            <p:cNvSpPr>
              <a:spLocks noChangeShapeType="1"/>
            </p:cNvSpPr>
            <p:nvPr/>
          </p:nvSpPr>
          <p:spPr bwMode="auto">
            <a:xfrm>
              <a:off x="3376613" y="3251200"/>
              <a:ext cx="20638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" name="Line 197"/>
            <p:cNvSpPr>
              <a:spLocks noChangeShapeType="1"/>
            </p:cNvSpPr>
            <p:nvPr/>
          </p:nvSpPr>
          <p:spPr bwMode="auto">
            <a:xfrm>
              <a:off x="3397250" y="3276600"/>
              <a:ext cx="20638" cy="222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Line 198"/>
            <p:cNvSpPr>
              <a:spLocks noChangeShapeType="1"/>
            </p:cNvSpPr>
            <p:nvPr/>
          </p:nvSpPr>
          <p:spPr bwMode="auto">
            <a:xfrm>
              <a:off x="3417888" y="3298825"/>
              <a:ext cx="23813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" name="Line 199"/>
            <p:cNvSpPr>
              <a:spLocks noChangeShapeType="1"/>
            </p:cNvSpPr>
            <p:nvPr/>
          </p:nvSpPr>
          <p:spPr bwMode="auto">
            <a:xfrm>
              <a:off x="3441700" y="3319463"/>
              <a:ext cx="23813" cy="190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" name="Line 200"/>
            <p:cNvSpPr>
              <a:spLocks noChangeShapeType="1"/>
            </p:cNvSpPr>
            <p:nvPr/>
          </p:nvSpPr>
          <p:spPr bwMode="auto">
            <a:xfrm>
              <a:off x="3465513" y="3338513"/>
              <a:ext cx="269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" name="Line 201"/>
            <p:cNvSpPr>
              <a:spLocks noChangeShapeType="1"/>
            </p:cNvSpPr>
            <p:nvPr/>
          </p:nvSpPr>
          <p:spPr bwMode="auto">
            <a:xfrm>
              <a:off x="3492500" y="3354388"/>
              <a:ext cx="269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" name="Line 202"/>
            <p:cNvSpPr>
              <a:spLocks noChangeShapeType="1"/>
            </p:cNvSpPr>
            <p:nvPr/>
          </p:nvSpPr>
          <p:spPr bwMode="auto">
            <a:xfrm>
              <a:off x="3519488" y="3368675"/>
              <a:ext cx="28575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" name="Line 203"/>
            <p:cNvSpPr>
              <a:spLocks noChangeShapeType="1"/>
            </p:cNvSpPr>
            <p:nvPr/>
          </p:nvSpPr>
          <p:spPr bwMode="auto">
            <a:xfrm>
              <a:off x="3548063" y="3381375"/>
              <a:ext cx="2857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" name="Line 204"/>
            <p:cNvSpPr>
              <a:spLocks noChangeShapeType="1"/>
            </p:cNvSpPr>
            <p:nvPr/>
          </p:nvSpPr>
          <p:spPr bwMode="auto">
            <a:xfrm>
              <a:off x="3576638" y="3392488"/>
              <a:ext cx="30163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" name="Line 205"/>
            <p:cNvSpPr>
              <a:spLocks noChangeShapeType="1"/>
            </p:cNvSpPr>
            <p:nvPr/>
          </p:nvSpPr>
          <p:spPr bwMode="auto">
            <a:xfrm>
              <a:off x="3606800" y="3398838"/>
              <a:ext cx="30163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" name="Line 206"/>
            <p:cNvSpPr>
              <a:spLocks noChangeShapeType="1"/>
            </p:cNvSpPr>
            <p:nvPr/>
          </p:nvSpPr>
          <p:spPr bwMode="auto">
            <a:xfrm>
              <a:off x="3636963" y="3405188"/>
              <a:ext cx="30163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" name="Line 207"/>
            <p:cNvSpPr>
              <a:spLocks noChangeShapeType="1"/>
            </p:cNvSpPr>
            <p:nvPr/>
          </p:nvSpPr>
          <p:spPr bwMode="auto">
            <a:xfrm>
              <a:off x="3667125" y="3406775"/>
              <a:ext cx="30163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" name="Line 208"/>
            <p:cNvSpPr>
              <a:spLocks noChangeShapeType="1"/>
            </p:cNvSpPr>
            <p:nvPr/>
          </p:nvSpPr>
          <p:spPr bwMode="auto">
            <a:xfrm flipV="1">
              <a:off x="3697288" y="3403600"/>
              <a:ext cx="31750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" name="Line 209"/>
            <p:cNvSpPr>
              <a:spLocks noChangeShapeType="1"/>
            </p:cNvSpPr>
            <p:nvPr/>
          </p:nvSpPr>
          <p:spPr bwMode="auto">
            <a:xfrm flipV="1">
              <a:off x="3729038" y="3398838"/>
              <a:ext cx="30163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" name="Line 210"/>
            <p:cNvSpPr>
              <a:spLocks noChangeShapeType="1"/>
            </p:cNvSpPr>
            <p:nvPr/>
          </p:nvSpPr>
          <p:spPr bwMode="auto">
            <a:xfrm flipV="1">
              <a:off x="3759200" y="3390900"/>
              <a:ext cx="30163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" name="Line 211"/>
            <p:cNvSpPr>
              <a:spLocks noChangeShapeType="1"/>
            </p:cNvSpPr>
            <p:nvPr/>
          </p:nvSpPr>
          <p:spPr bwMode="auto">
            <a:xfrm flipV="1">
              <a:off x="3789363" y="3379788"/>
              <a:ext cx="30163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4" name="Line 212"/>
            <p:cNvSpPr>
              <a:spLocks noChangeShapeType="1"/>
            </p:cNvSpPr>
            <p:nvPr/>
          </p:nvSpPr>
          <p:spPr bwMode="auto">
            <a:xfrm flipV="1">
              <a:off x="3819525" y="3367088"/>
              <a:ext cx="269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5" name="Line 213"/>
            <p:cNvSpPr>
              <a:spLocks noChangeShapeType="1"/>
            </p:cNvSpPr>
            <p:nvPr/>
          </p:nvSpPr>
          <p:spPr bwMode="auto">
            <a:xfrm flipV="1">
              <a:off x="3846513" y="3351213"/>
              <a:ext cx="269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6" name="Line 214"/>
            <p:cNvSpPr>
              <a:spLocks noChangeShapeType="1"/>
            </p:cNvSpPr>
            <p:nvPr/>
          </p:nvSpPr>
          <p:spPr bwMode="auto">
            <a:xfrm flipV="1">
              <a:off x="3873500" y="3333750"/>
              <a:ext cx="25400" cy="174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7" name="Line 215"/>
            <p:cNvSpPr>
              <a:spLocks noChangeShapeType="1"/>
            </p:cNvSpPr>
            <p:nvPr/>
          </p:nvSpPr>
          <p:spPr bwMode="auto">
            <a:xfrm flipV="1">
              <a:off x="3898900" y="3313113"/>
              <a:ext cx="25400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8" name="Line 216"/>
            <p:cNvSpPr>
              <a:spLocks noChangeShapeType="1"/>
            </p:cNvSpPr>
            <p:nvPr/>
          </p:nvSpPr>
          <p:spPr bwMode="auto">
            <a:xfrm flipV="1">
              <a:off x="3924300" y="3290888"/>
              <a:ext cx="22225" cy="222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9" name="Line 217"/>
            <p:cNvSpPr>
              <a:spLocks noChangeShapeType="1"/>
            </p:cNvSpPr>
            <p:nvPr/>
          </p:nvSpPr>
          <p:spPr bwMode="auto">
            <a:xfrm flipV="1">
              <a:off x="3946525" y="3267075"/>
              <a:ext cx="20638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0" name="Line 218"/>
            <p:cNvSpPr>
              <a:spLocks noChangeShapeType="1"/>
            </p:cNvSpPr>
            <p:nvPr/>
          </p:nvSpPr>
          <p:spPr bwMode="auto">
            <a:xfrm flipV="1">
              <a:off x="3967163" y="3241675"/>
              <a:ext cx="19050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1" name="Line 219"/>
            <p:cNvSpPr>
              <a:spLocks noChangeShapeType="1"/>
            </p:cNvSpPr>
            <p:nvPr/>
          </p:nvSpPr>
          <p:spPr bwMode="auto">
            <a:xfrm flipV="1">
              <a:off x="3986213" y="3216275"/>
              <a:ext cx="17463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2" name="Line 220"/>
            <p:cNvSpPr>
              <a:spLocks noChangeShapeType="1"/>
            </p:cNvSpPr>
            <p:nvPr/>
          </p:nvSpPr>
          <p:spPr bwMode="auto">
            <a:xfrm flipV="1">
              <a:off x="4003675" y="3187700"/>
              <a:ext cx="15875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" name="Line 221"/>
            <p:cNvSpPr>
              <a:spLocks noChangeShapeType="1"/>
            </p:cNvSpPr>
            <p:nvPr/>
          </p:nvSpPr>
          <p:spPr bwMode="auto">
            <a:xfrm flipV="1">
              <a:off x="4019550" y="3159125"/>
              <a:ext cx="12700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4" name="Line 222"/>
            <p:cNvSpPr>
              <a:spLocks noChangeShapeType="1"/>
            </p:cNvSpPr>
            <p:nvPr/>
          </p:nvSpPr>
          <p:spPr bwMode="auto">
            <a:xfrm>
              <a:off x="4032250" y="3159125"/>
              <a:ext cx="96838" cy="555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" name="Line 223"/>
            <p:cNvSpPr>
              <a:spLocks noChangeShapeType="1"/>
            </p:cNvSpPr>
            <p:nvPr/>
          </p:nvSpPr>
          <p:spPr bwMode="auto">
            <a:xfrm>
              <a:off x="4129088" y="3214688"/>
              <a:ext cx="9525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" name="Line 224"/>
            <p:cNvSpPr>
              <a:spLocks noChangeShapeType="1"/>
            </p:cNvSpPr>
            <p:nvPr/>
          </p:nvSpPr>
          <p:spPr bwMode="auto">
            <a:xfrm>
              <a:off x="4138613" y="3219450"/>
              <a:ext cx="793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7" name="Line 225"/>
            <p:cNvSpPr>
              <a:spLocks noChangeShapeType="1"/>
            </p:cNvSpPr>
            <p:nvPr/>
          </p:nvSpPr>
          <p:spPr bwMode="auto">
            <a:xfrm>
              <a:off x="4146550" y="3221038"/>
              <a:ext cx="6350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8" name="Line 226"/>
            <p:cNvSpPr>
              <a:spLocks noChangeShapeType="1"/>
            </p:cNvSpPr>
            <p:nvPr/>
          </p:nvSpPr>
          <p:spPr bwMode="auto">
            <a:xfrm flipV="1">
              <a:off x="4152900" y="3217863"/>
              <a:ext cx="6350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9" name="Line 227"/>
            <p:cNvSpPr>
              <a:spLocks noChangeShapeType="1"/>
            </p:cNvSpPr>
            <p:nvPr/>
          </p:nvSpPr>
          <p:spPr bwMode="auto">
            <a:xfrm flipV="1">
              <a:off x="4159250" y="3213100"/>
              <a:ext cx="4763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" name="Line 228"/>
            <p:cNvSpPr>
              <a:spLocks noChangeShapeType="1"/>
            </p:cNvSpPr>
            <p:nvPr/>
          </p:nvSpPr>
          <p:spPr bwMode="auto">
            <a:xfrm flipV="1">
              <a:off x="4164013" y="3208338"/>
              <a:ext cx="4763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" name="Line 229"/>
            <p:cNvSpPr>
              <a:spLocks noChangeShapeType="1"/>
            </p:cNvSpPr>
            <p:nvPr/>
          </p:nvSpPr>
          <p:spPr bwMode="auto">
            <a:xfrm flipV="1">
              <a:off x="4168775" y="3200400"/>
              <a:ext cx="3175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2" name="Line 230"/>
            <p:cNvSpPr>
              <a:spLocks noChangeShapeType="1"/>
            </p:cNvSpPr>
            <p:nvPr/>
          </p:nvSpPr>
          <p:spPr bwMode="auto">
            <a:xfrm flipV="1">
              <a:off x="4171950" y="3192463"/>
              <a:ext cx="1588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" name="Line 231"/>
            <p:cNvSpPr>
              <a:spLocks noChangeShapeType="1"/>
            </p:cNvSpPr>
            <p:nvPr/>
          </p:nvSpPr>
          <p:spPr bwMode="auto">
            <a:xfrm flipV="1">
              <a:off x="4173538" y="3184525"/>
              <a:ext cx="1588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" name="Line 232"/>
            <p:cNvSpPr>
              <a:spLocks noChangeShapeType="1"/>
            </p:cNvSpPr>
            <p:nvPr/>
          </p:nvSpPr>
          <p:spPr bwMode="auto">
            <a:xfrm flipH="1" flipV="1">
              <a:off x="4171950" y="3079750"/>
              <a:ext cx="1588" cy="1047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" name="Line 233"/>
            <p:cNvSpPr>
              <a:spLocks noChangeShapeType="1"/>
            </p:cNvSpPr>
            <p:nvPr/>
          </p:nvSpPr>
          <p:spPr bwMode="auto">
            <a:xfrm>
              <a:off x="4171950" y="3079750"/>
              <a:ext cx="111125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" name="Line 234"/>
            <p:cNvSpPr>
              <a:spLocks noChangeShapeType="1"/>
            </p:cNvSpPr>
            <p:nvPr/>
          </p:nvSpPr>
          <p:spPr bwMode="auto">
            <a:xfrm>
              <a:off x="4283075" y="3081338"/>
              <a:ext cx="74613" cy="714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" name="Line 235"/>
            <p:cNvSpPr>
              <a:spLocks noChangeShapeType="1"/>
            </p:cNvSpPr>
            <p:nvPr/>
          </p:nvSpPr>
          <p:spPr bwMode="auto">
            <a:xfrm flipV="1">
              <a:off x="4357688" y="3052763"/>
              <a:ext cx="98425" cy="1000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" name="Line 236"/>
            <p:cNvSpPr>
              <a:spLocks noChangeShapeType="1"/>
            </p:cNvSpPr>
            <p:nvPr/>
          </p:nvSpPr>
          <p:spPr bwMode="auto">
            <a:xfrm>
              <a:off x="4456113" y="3052763"/>
              <a:ext cx="88900" cy="857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" name="Line 237"/>
            <p:cNvSpPr>
              <a:spLocks noChangeShapeType="1"/>
            </p:cNvSpPr>
            <p:nvPr/>
          </p:nvSpPr>
          <p:spPr bwMode="auto">
            <a:xfrm>
              <a:off x="4545013" y="3138488"/>
              <a:ext cx="66675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0" name="Line 238"/>
            <p:cNvSpPr>
              <a:spLocks noChangeShapeType="1"/>
            </p:cNvSpPr>
            <p:nvPr/>
          </p:nvSpPr>
          <p:spPr bwMode="auto">
            <a:xfrm flipV="1">
              <a:off x="4611688" y="3046413"/>
              <a:ext cx="92075" cy="920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1" name="Line 239"/>
            <p:cNvSpPr>
              <a:spLocks noChangeShapeType="1"/>
            </p:cNvSpPr>
            <p:nvPr/>
          </p:nvSpPr>
          <p:spPr bwMode="auto">
            <a:xfrm>
              <a:off x="4703763" y="3046413"/>
              <a:ext cx="66675" cy="571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2" name="Line 240"/>
            <p:cNvSpPr>
              <a:spLocks noChangeShapeType="1"/>
            </p:cNvSpPr>
            <p:nvPr/>
          </p:nvSpPr>
          <p:spPr bwMode="auto">
            <a:xfrm flipV="1">
              <a:off x="4770438" y="3098800"/>
              <a:ext cx="8413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" name="Line 241"/>
            <p:cNvSpPr>
              <a:spLocks noChangeShapeType="1"/>
            </p:cNvSpPr>
            <p:nvPr/>
          </p:nvSpPr>
          <p:spPr bwMode="auto">
            <a:xfrm flipV="1">
              <a:off x="4854575" y="3028950"/>
              <a:ext cx="73025" cy="698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4" name="Line 242"/>
            <p:cNvSpPr>
              <a:spLocks noChangeShapeType="1"/>
            </p:cNvSpPr>
            <p:nvPr/>
          </p:nvSpPr>
          <p:spPr bwMode="auto">
            <a:xfrm flipV="1">
              <a:off x="4927600" y="2955925"/>
              <a:ext cx="79375" cy="730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5" name="Line 243"/>
            <p:cNvSpPr>
              <a:spLocks noChangeShapeType="1"/>
            </p:cNvSpPr>
            <p:nvPr/>
          </p:nvSpPr>
          <p:spPr bwMode="auto">
            <a:xfrm flipH="1" flipV="1">
              <a:off x="5000625" y="2940050"/>
              <a:ext cx="6350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6" name="Line 244"/>
            <p:cNvSpPr>
              <a:spLocks noChangeShapeType="1"/>
            </p:cNvSpPr>
            <p:nvPr/>
          </p:nvSpPr>
          <p:spPr bwMode="auto">
            <a:xfrm flipH="1" flipV="1">
              <a:off x="4992688" y="2924175"/>
              <a:ext cx="793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7" name="Line 245"/>
            <p:cNvSpPr>
              <a:spLocks noChangeShapeType="1"/>
            </p:cNvSpPr>
            <p:nvPr/>
          </p:nvSpPr>
          <p:spPr bwMode="auto">
            <a:xfrm flipH="1" flipV="1">
              <a:off x="4981575" y="2911475"/>
              <a:ext cx="11113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8" name="Line 246"/>
            <p:cNvSpPr>
              <a:spLocks noChangeShapeType="1"/>
            </p:cNvSpPr>
            <p:nvPr/>
          </p:nvSpPr>
          <p:spPr bwMode="auto">
            <a:xfrm flipH="1" flipV="1">
              <a:off x="4967288" y="2898775"/>
              <a:ext cx="142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9" name="Line 247"/>
            <p:cNvSpPr>
              <a:spLocks noChangeShapeType="1"/>
            </p:cNvSpPr>
            <p:nvPr/>
          </p:nvSpPr>
          <p:spPr bwMode="auto">
            <a:xfrm flipH="1" flipV="1">
              <a:off x="4951413" y="2886075"/>
              <a:ext cx="15875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0" name="Line 248"/>
            <p:cNvSpPr>
              <a:spLocks noChangeShapeType="1"/>
            </p:cNvSpPr>
            <p:nvPr/>
          </p:nvSpPr>
          <p:spPr bwMode="auto">
            <a:xfrm flipH="1" flipV="1">
              <a:off x="4932363" y="2874963"/>
              <a:ext cx="19050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1" name="Line 249"/>
            <p:cNvSpPr>
              <a:spLocks noChangeShapeType="1"/>
            </p:cNvSpPr>
            <p:nvPr/>
          </p:nvSpPr>
          <p:spPr bwMode="auto">
            <a:xfrm flipH="1" flipV="1">
              <a:off x="4910138" y="2863850"/>
              <a:ext cx="2222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2" name="Line 250"/>
            <p:cNvSpPr>
              <a:spLocks noChangeShapeType="1"/>
            </p:cNvSpPr>
            <p:nvPr/>
          </p:nvSpPr>
          <p:spPr bwMode="auto">
            <a:xfrm flipH="1" flipV="1">
              <a:off x="4884738" y="2851150"/>
              <a:ext cx="2540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" name="Line 251"/>
            <p:cNvSpPr>
              <a:spLocks noChangeShapeType="1"/>
            </p:cNvSpPr>
            <p:nvPr/>
          </p:nvSpPr>
          <p:spPr bwMode="auto">
            <a:xfrm flipH="1">
              <a:off x="4167188" y="2851150"/>
              <a:ext cx="717550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" name="Line 252"/>
            <p:cNvSpPr>
              <a:spLocks noChangeShapeType="1"/>
            </p:cNvSpPr>
            <p:nvPr/>
          </p:nvSpPr>
          <p:spPr bwMode="auto">
            <a:xfrm flipH="1" flipV="1">
              <a:off x="4162425" y="2778125"/>
              <a:ext cx="4763" cy="793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" name="Line 253"/>
            <p:cNvSpPr>
              <a:spLocks noChangeShapeType="1"/>
            </p:cNvSpPr>
            <p:nvPr/>
          </p:nvSpPr>
          <p:spPr bwMode="auto">
            <a:xfrm flipH="1" flipV="1">
              <a:off x="4160838" y="2768600"/>
              <a:ext cx="1588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" name="Line 254"/>
            <p:cNvSpPr>
              <a:spLocks noChangeShapeType="1"/>
            </p:cNvSpPr>
            <p:nvPr/>
          </p:nvSpPr>
          <p:spPr bwMode="auto">
            <a:xfrm flipH="1" flipV="1">
              <a:off x="4157663" y="2762250"/>
              <a:ext cx="3175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" name="Line 255"/>
            <p:cNvSpPr>
              <a:spLocks noChangeShapeType="1"/>
            </p:cNvSpPr>
            <p:nvPr/>
          </p:nvSpPr>
          <p:spPr bwMode="auto">
            <a:xfrm flipH="1" flipV="1">
              <a:off x="4152900" y="2755900"/>
              <a:ext cx="4763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8" name="Line 256"/>
            <p:cNvSpPr>
              <a:spLocks noChangeShapeType="1"/>
            </p:cNvSpPr>
            <p:nvPr/>
          </p:nvSpPr>
          <p:spPr bwMode="auto">
            <a:xfrm flipH="1" flipV="1">
              <a:off x="4144963" y="2751138"/>
              <a:ext cx="793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9" name="Line 257"/>
            <p:cNvSpPr>
              <a:spLocks noChangeShapeType="1"/>
            </p:cNvSpPr>
            <p:nvPr/>
          </p:nvSpPr>
          <p:spPr bwMode="auto">
            <a:xfrm flipH="1" flipV="1">
              <a:off x="4138613" y="2747963"/>
              <a:ext cx="6350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0" name="Line 258"/>
            <p:cNvSpPr>
              <a:spLocks noChangeShapeType="1"/>
            </p:cNvSpPr>
            <p:nvPr/>
          </p:nvSpPr>
          <p:spPr bwMode="auto">
            <a:xfrm flipH="1" flipV="1">
              <a:off x="4129088" y="2746375"/>
              <a:ext cx="9525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1" name="Line 259"/>
            <p:cNvSpPr>
              <a:spLocks noChangeShapeType="1"/>
            </p:cNvSpPr>
            <p:nvPr/>
          </p:nvSpPr>
          <p:spPr bwMode="auto">
            <a:xfrm flipH="1">
              <a:off x="4121150" y="2746375"/>
              <a:ext cx="793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2" name="Line 260"/>
            <p:cNvSpPr>
              <a:spLocks noChangeShapeType="1"/>
            </p:cNvSpPr>
            <p:nvPr/>
          </p:nvSpPr>
          <p:spPr bwMode="auto">
            <a:xfrm flipH="1">
              <a:off x="4113213" y="2746375"/>
              <a:ext cx="793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3" name="Line 261"/>
            <p:cNvSpPr>
              <a:spLocks noChangeShapeType="1"/>
            </p:cNvSpPr>
            <p:nvPr/>
          </p:nvSpPr>
          <p:spPr bwMode="auto">
            <a:xfrm flipH="1">
              <a:off x="4105275" y="2747963"/>
              <a:ext cx="793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" name="Line 262"/>
            <p:cNvSpPr>
              <a:spLocks noChangeShapeType="1"/>
            </p:cNvSpPr>
            <p:nvPr/>
          </p:nvSpPr>
          <p:spPr bwMode="auto">
            <a:xfrm flipH="1">
              <a:off x="4024313" y="2752725"/>
              <a:ext cx="80963" cy="666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5" name="Line 263"/>
            <p:cNvSpPr>
              <a:spLocks noChangeShapeType="1"/>
            </p:cNvSpPr>
            <p:nvPr/>
          </p:nvSpPr>
          <p:spPr bwMode="auto">
            <a:xfrm flipH="1" flipV="1">
              <a:off x="4011613" y="2790825"/>
              <a:ext cx="12700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6" name="Line 264"/>
            <p:cNvSpPr>
              <a:spLocks noChangeShapeType="1"/>
            </p:cNvSpPr>
            <p:nvPr/>
          </p:nvSpPr>
          <p:spPr bwMode="auto">
            <a:xfrm flipH="1" flipV="1">
              <a:off x="3995738" y="2765425"/>
              <a:ext cx="15875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7" name="Line 265"/>
            <p:cNvSpPr>
              <a:spLocks noChangeShapeType="1"/>
            </p:cNvSpPr>
            <p:nvPr/>
          </p:nvSpPr>
          <p:spPr bwMode="auto">
            <a:xfrm flipH="1" flipV="1">
              <a:off x="3978275" y="2740025"/>
              <a:ext cx="17463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8" name="Line 266"/>
            <p:cNvSpPr>
              <a:spLocks noChangeShapeType="1"/>
            </p:cNvSpPr>
            <p:nvPr/>
          </p:nvSpPr>
          <p:spPr bwMode="auto">
            <a:xfrm flipH="1" flipV="1">
              <a:off x="3959225" y="2716213"/>
              <a:ext cx="19050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9" name="Line 267"/>
            <p:cNvSpPr>
              <a:spLocks noChangeShapeType="1"/>
            </p:cNvSpPr>
            <p:nvPr/>
          </p:nvSpPr>
          <p:spPr bwMode="auto">
            <a:xfrm flipH="1" flipV="1">
              <a:off x="3938588" y="2693988"/>
              <a:ext cx="20638" cy="222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0" name="Line 268"/>
            <p:cNvSpPr>
              <a:spLocks noChangeShapeType="1"/>
            </p:cNvSpPr>
            <p:nvPr/>
          </p:nvSpPr>
          <p:spPr bwMode="auto">
            <a:xfrm flipH="1" flipV="1">
              <a:off x="3916363" y="2673350"/>
              <a:ext cx="22225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1" name="Line 269"/>
            <p:cNvSpPr>
              <a:spLocks noChangeShapeType="1"/>
            </p:cNvSpPr>
            <p:nvPr/>
          </p:nvSpPr>
          <p:spPr bwMode="auto">
            <a:xfrm flipH="1" flipV="1">
              <a:off x="3892550" y="2655888"/>
              <a:ext cx="23813" cy="174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" name="Line 270"/>
            <p:cNvSpPr>
              <a:spLocks noChangeShapeType="1"/>
            </p:cNvSpPr>
            <p:nvPr/>
          </p:nvSpPr>
          <p:spPr bwMode="auto">
            <a:xfrm flipH="1" flipV="1">
              <a:off x="3867150" y="2638425"/>
              <a:ext cx="25400" cy="174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3" name="Line 271"/>
            <p:cNvSpPr>
              <a:spLocks noChangeShapeType="1"/>
            </p:cNvSpPr>
            <p:nvPr/>
          </p:nvSpPr>
          <p:spPr bwMode="auto">
            <a:xfrm flipH="1" flipV="1">
              <a:off x="3840163" y="2624138"/>
              <a:ext cx="269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" name="Line 272"/>
            <p:cNvSpPr>
              <a:spLocks noChangeShapeType="1"/>
            </p:cNvSpPr>
            <p:nvPr/>
          </p:nvSpPr>
          <p:spPr bwMode="auto">
            <a:xfrm flipH="1" flipV="1">
              <a:off x="3813175" y="2611438"/>
              <a:ext cx="269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5" name="Line 273"/>
            <p:cNvSpPr>
              <a:spLocks noChangeShapeType="1"/>
            </p:cNvSpPr>
            <p:nvPr/>
          </p:nvSpPr>
          <p:spPr bwMode="auto">
            <a:xfrm flipH="1" flipV="1">
              <a:off x="3787775" y="2601913"/>
              <a:ext cx="25400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6" name="Line 274"/>
            <p:cNvSpPr>
              <a:spLocks noChangeShapeType="1"/>
            </p:cNvSpPr>
            <p:nvPr/>
          </p:nvSpPr>
          <p:spPr bwMode="auto">
            <a:xfrm flipH="1" flipV="1">
              <a:off x="3760788" y="2595563"/>
              <a:ext cx="26988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7" name="Line 275"/>
            <p:cNvSpPr>
              <a:spLocks noChangeShapeType="1"/>
            </p:cNvSpPr>
            <p:nvPr/>
          </p:nvSpPr>
          <p:spPr bwMode="auto">
            <a:xfrm flipH="1" flipV="1">
              <a:off x="3733800" y="2590800"/>
              <a:ext cx="2698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8" name="Line 276"/>
            <p:cNvSpPr>
              <a:spLocks noChangeShapeType="1"/>
            </p:cNvSpPr>
            <p:nvPr/>
          </p:nvSpPr>
          <p:spPr bwMode="auto">
            <a:xfrm flipH="1" flipV="1">
              <a:off x="3706813" y="2587625"/>
              <a:ext cx="269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9" name="Line 277"/>
            <p:cNvSpPr>
              <a:spLocks noChangeShapeType="1"/>
            </p:cNvSpPr>
            <p:nvPr/>
          </p:nvSpPr>
          <p:spPr bwMode="auto">
            <a:xfrm flipH="1" flipV="1">
              <a:off x="3679825" y="2586038"/>
              <a:ext cx="269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0" name="Freeform 278"/>
            <p:cNvSpPr>
              <a:spLocks/>
            </p:cNvSpPr>
            <p:nvPr/>
          </p:nvSpPr>
          <p:spPr bwMode="auto">
            <a:xfrm>
              <a:off x="3419475" y="2895600"/>
              <a:ext cx="174625" cy="17780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65" y="1"/>
                </a:cxn>
                <a:cxn ang="0">
                  <a:pos x="74" y="4"/>
                </a:cxn>
                <a:cxn ang="0">
                  <a:pos x="82" y="8"/>
                </a:cxn>
                <a:cxn ang="0">
                  <a:pos x="90" y="13"/>
                </a:cxn>
                <a:cxn ang="0">
                  <a:pos x="96" y="19"/>
                </a:cxn>
                <a:cxn ang="0">
                  <a:pos x="102" y="27"/>
                </a:cxn>
                <a:cxn ang="0">
                  <a:pos x="106" y="35"/>
                </a:cxn>
                <a:cxn ang="0">
                  <a:pos x="109" y="44"/>
                </a:cxn>
                <a:cxn ang="0">
                  <a:pos x="110" y="53"/>
                </a:cxn>
                <a:cxn ang="0">
                  <a:pos x="110" y="54"/>
                </a:cxn>
                <a:cxn ang="0">
                  <a:pos x="110" y="56"/>
                </a:cxn>
                <a:cxn ang="0">
                  <a:pos x="109" y="66"/>
                </a:cxn>
                <a:cxn ang="0">
                  <a:pos x="107" y="75"/>
                </a:cxn>
                <a:cxn ang="0">
                  <a:pos x="102" y="84"/>
                </a:cxn>
                <a:cxn ang="0">
                  <a:pos x="96" y="93"/>
                </a:cxn>
                <a:cxn ang="0">
                  <a:pos x="89" y="100"/>
                </a:cxn>
                <a:cxn ang="0">
                  <a:pos x="81" y="105"/>
                </a:cxn>
                <a:cxn ang="0">
                  <a:pos x="72" y="109"/>
                </a:cxn>
                <a:cxn ang="0">
                  <a:pos x="62" y="111"/>
                </a:cxn>
                <a:cxn ang="0">
                  <a:pos x="53" y="112"/>
                </a:cxn>
                <a:cxn ang="0">
                  <a:pos x="43" y="110"/>
                </a:cxn>
                <a:cxn ang="0">
                  <a:pos x="34" y="108"/>
                </a:cxn>
                <a:cxn ang="0">
                  <a:pos x="26" y="103"/>
                </a:cxn>
                <a:cxn ang="0">
                  <a:pos x="18" y="98"/>
                </a:cxn>
                <a:cxn ang="0">
                  <a:pos x="12" y="91"/>
                </a:cxn>
                <a:cxn ang="0">
                  <a:pos x="7" y="83"/>
                </a:cxn>
                <a:cxn ang="0">
                  <a:pos x="3" y="75"/>
                </a:cxn>
                <a:cxn ang="0">
                  <a:pos x="1" y="66"/>
                </a:cxn>
                <a:cxn ang="0">
                  <a:pos x="0" y="57"/>
                </a:cxn>
                <a:cxn ang="0">
                  <a:pos x="0" y="48"/>
                </a:cxn>
                <a:cxn ang="0">
                  <a:pos x="2" y="39"/>
                </a:cxn>
                <a:cxn ang="0">
                  <a:pos x="6" y="31"/>
                </a:cxn>
                <a:cxn ang="0">
                  <a:pos x="10" y="23"/>
                </a:cxn>
                <a:cxn ang="0">
                  <a:pos x="16" y="16"/>
                </a:cxn>
                <a:cxn ang="0">
                  <a:pos x="23" y="10"/>
                </a:cxn>
                <a:cxn ang="0">
                  <a:pos x="31" y="6"/>
                </a:cxn>
                <a:cxn ang="0">
                  <a:pos x="39" y="3"/>
                </a:cxn>
                <a:cxn ang="0">
                  <a:pos x="48" y="1"/>
                </a:cxn>
                <a:cxn ang="0">
                  <a:pos x="56" y="0"/>
                </a:cxn>
              </a:cxnLst>
              <a:rect l="0" t="0" r="r" b="b"/>
              <a:pathLst>
                <a:path w="110" h="112">
                  <a:moveTo>
                    <a:pt x="56" y="0"/>
                  </a:moveTo>
                  <a:lnTo>
                    <a:pt x="65" y="1"/>
                  </a:lnTo>
                  <a:lnTo>
                    <a:pt x="74" y="4"/>
                  </a:lnTo>
                  <a:lnTo>
                    <a:pt x="82" y="8"/>
                  </a:lnTo>
                  <a:lnTo>
                    <a:pt x="90" y="13"/>
                  </a:lnTo>
                  <a:lnTo>
                    <a:pt x="96" y="19"/>
                  </a:lnTo>
                  <a:lnTo>
                    <a:pt x="102" y="27"/>
                  </a:lnTo>
                  <a:lnTo>
                    <a:pt x="106" y="35"/>
                  </a:lnTo>
                  <a:lnTo>
                    <a:pt x="109" y="44"/>
                  </a:lnTo>
                  <a:lnTo>
                    <a:pt x="110" y="53"/>
                  </a:lnTo>
                  <a:lnTo>
                    <a:pt x="110" y="54"/>
                  </a:lnTo>
                  <a:lnTo>
                    <a:pt x="110" y="56"/>
                  </a:lnTo>
                  <a:lnTo>
                    <a:pt x="109" y="66"/>
                  </a:lnTo>
                  <a:lnTo>
                    <a:pt x="107" y="75"/>
                  </a:lnTo>
                  <a:lnTo>
                    <a:pt x="102" y="84"/>
                  </a:lnTo>
                  <a:lnTo>
                    <a:pt x="96" y="93"/>
                  </a:lnTo>
                  <a:lnTo>
                    <a:pt x="89" y="100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2" y="111"/>
                  </a:lnTo>
                  <a:lnTo>
                    <a:pt x="53" y="112"/>
                  </a:lnTo>
                  <a:lnTo>
                    <a:pt x="43" y="110"/>
                  </a:lnTo>
                  <a:lnTo>
                    <a:pt x="34" y="108"/>
                  </a:lnTo>
                  <a:lnTo>
                    <a:pt x="26" y="103"/>
                  </a:lnTo>
                  <a:lnTo>
                    <a:pt x="18" y="98"/>
                  </a:lnTo>
                  <a:lnTo>
                    <a:pt x="12" y="91"/>
                  </a:lnTo>
                  <a:lnTo>
                    <a:pt x="7" y="83"/>
                  </a:lnTo>
                  <a:lnTo>
                    <a:pt x="3" y="75"/>
                  </a:lnTo>
                  <a:lnTo>
                    <a:pt x="1" y="66"/>
                  </a:lnTo>
                  <a:lnTo>
                    <a:pt x="0" y="57"/>
                  </a:lnTo>
                  <a:lnTo>
                    <a:pt x="0" y="48"/>
                  </a:lnTo>
                  <a:lnTo>
                    <a:pt x="2" y="39"/>
                  </a:lnTo>
                  <a:lnTo>
                    <a:pt x="6" y="31"/>
                  </a:lnTo>
                  <a:lnTo>
                    <a:pt x="10" y="23"/>
                  </a:lnTo>
                  <a:lnTo>
                    <a:pt x="16" y="16"/>
                  </a:lnTo>
                  <a:lnTo>
                    <a:pt x="23" y="10"/>
                  </a:lnTo>
                  <a:lnTo>
                    <a:pt x="31" y="6"/>
                  </a:lnTo>
                  <a:lnTo>
                    <a:pt x="39" y="3"/>
                  </a:lnTo>
                  <a:lnTo>
                    <a:pt x="48" y="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1" name="Line 279"/>
            <p:cNvSpPr>
              <a:spLocks noChangeShapeType="1"/>
            </p:cNvSpPr>
            <p:nvPr/>
          </p:nvSpPr>
          <p:spPr bwMode="auto">
            <a:xfrm flipH="1">
              <a:off x="3592513" y="2984500"/>
              <a:ext cx="15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" name="Line 280"/>
            <p:cNvSpPr>
              <a:spLocks noChangeShapeType="1"/>
            </p:cNvSpPr>
            <p:nvPr/>
          </p:nvSpPr>
          <p:spPr bwMode="auto">
            <a:xfrm flipH="1">
              <a:off x="3589338" y="3000375"/>
              <a:ext cx="317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" name="Line 281"/>
            <p:cNvSpPr>
              <a:spLocks noChangeShapeType="1"/>
            </p:cNvSpPr>
            <p:nvPr/>
          </p:nvSpPr>
          <p:spPr bwMode="auto">
            <a:xfrm flipH="1">
              <a:off x="3581400" y="3014663"/>
              <a:ext cx="793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" name="Line 282"/>
            <p:cNvSpPr>
              <a:spLocks noChangeShapeType="1"/>
            </p:cNvSpPr>
            <p:nvPr/>
          </p:nvSpPr>
          <p:spPr bwMode="auto">
            <a:xfrm flipH="1">
              <a:off x="3571875" y="3028950"/>
              <a:ext cx="952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" name="Line 283"/>
            <p:cNvSpPr>
              <a:spLocks noChangeShapeType="1"/>
            </p:cNvSpPr>
            <p:nvPr/>
          </p:nvSpPr>
          <p:spPr bwMode="auto">
            <a:xfrm flipH="1">
              <a:off x="3560763" y="3043238"/>
              <a:ext cx="11113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" name="Line 284"/>
            <p:cNvSpPr>
              <a:spLocks noChangeShapeType="1"/>
            </p:cNvSpPr>
            <p:nvPr/>
          </p:nvSpPr>
          <p:spPr bwMode="auto">
            <a:xfrm flipH="1">
              <a:off x="3548063" y="3054350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7" name="Line 285"/>
            <p:cNvSpPr>
              <a:spLocks noChangeShapeType="1"/>
            </p:cNvSpPr>
            <p:nvPr/>
          </p:nvSpPr>
          <p:spPr bwMode="auto">
            <a:xfrm flipH="1">
              <a:off x="3533775" y="3062288"/>
              <a:ext cx="14288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8" name="Line 286"/>
            <p:cNvSpPr>
              <a:spLocks noChangeShapeType="1"/>
            </p:cNvSpPr>
            <p:nvPr/>
          </p:nvSpPr>
          <p:spPr bwMode="auto">
            <a:xfrm flipH="1">
              <a:off x="3517900" y="3068638"/>
              <a:ext cx="15875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" name="Line 287"/>
            <p:cNvSpPr>
              <a:spLocks noChangeShapeType="1"/>
            </p:cNvSpPr>
            <p:nvPr/>
          </p:nvSpPr>
          <p:spPr bwMode="auto">
            <a:xfrm flipH="1">
              <a:off x="3503613" y="3071813"/>
              <a:ext cx="142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0" name="Line 288"/>
            <p:cNvSpPr>
              <a:spLocks noChangeShapeType="1"/>
            </p:cNvSpPr>
            <p:nvPr/>
          </p:nvSpPr>
          <p:spPr bwMode="auto">
            <a:xfrm flipH="1" flipV="1">
              <a:off x="3487738" y="3070225"/>
              <a:ext cx="15875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1" name="Line 289"/>
            <p:cNvSpPr>
              <a:spLocks noChangeShapeType="1"/>
            </p:cNvSpPr>
            <p:nvPr/>
          </p:nvSpPr>
          <p:spPr bwMode="auto">
            <a:xfrm flipH="1" flipV="1">
              <a:off x="3473450" y="3067050"/>
              <a:ext cx="142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" name="Line 290"/>
            <p:cNvSpPr>
              <a:spLocks noChangeShapeType="1"/>
            </p:cNvSpPr>
            <p:nvPr/>
          </p:nvSpPr>
          <p:spPr bwMode="auto">
            <a:xfrm flipH="1" flipV="1">
              <a:off x="3460750" y="3059113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" name="Line 291"/>
            <p:cNvSpPr>
              <a:spLocks noChangeShapeType="1"/>
            </p:cNvSpPr>
            <p:nvPr/>
          </p:nvSpPr>
          <p:spPr bwMode="auto">
            <a:xfrm flipH="1" flipV="1">
              <a:off x="3448050" y="3051175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" name="Line 292"/>
            <p:cNvSpPr>
              <a:spLocks noChangeShapeType="1"/>
            </p:cNvSpPr>
            <p:nvPr/>
          </p:nvSpPr>
          <p:spPr bwMode="auto">
            <a:xfrm flipH="1" flipV="1">
              <a:off x="3438525" y="3040063"/>
              <a:ext cx="952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" name="Line 293"/>
            <p:cNvSpPr>
              <a:spLocks noChangeShapeType="1"/>
            </p:cNvSpPr>
            <p:nvPr/>
          </p:nvSpPr>
          <p:spPr bwMode="auto">
            <a:xfrm flipH="1" flipV="1">
              <a:off x="3430588" y="3027363"/>
              <a:ext cx="793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" name="Line 294"/>
            <p:cNvSpPr>
              <a:spLocks noChangeShapeType="1"/>
            </p:cNvSpPr>
            <p:nvPr/>
          </p:nvSpPr>
          <p:spPr bwMode="auto">
            <a:xfrm flipH="1" flipV="1">
              <a:off x="3424238" y="301466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" name="Line 295"/>
            <p:cNvSpPr>
              <a:spLocks noChangeShapeType="1"/>
            </p:cNvSpPr>
            <p:nvPr/>
          </p:nvSpPr>
          <p:spPr bwMode="auto">
            <a:xfrm flipH="1" flipV="1">
              <a:off x="3421063" y="3000375"/>
              <a:ext cx="317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" name="Line 296"/>
            <p:cNvSpPr>
              <a:spLocks noChangeShapeType="1"/>
            </p:cNvSpPr>
            <p:nvPr/>
          </p:nvSpPr>
          <p:spPr bwMode="auto">
            <a:xfrm flipH="1" flipV="1">
              <a:off x="3419475" y="2986088"/>
              <a:ext cx="15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9" name="Line 297"/>
            <p:cNvSpPr>
              <a:spLocks noChangeShapeType="1"/>
            </p:cNvSpPr>
            <p:nvPr/>
          </p:nvSpPr>
          <p:spPr bwMode="auto">
            <a:xfrm flipV="1">
              <a:off x="3419475" y="2971800"/>
              <a:ext cx="15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" name="Line 298"/>
            <p:cNvSpPr>
              <a:spLocks noChangeShapeType="1"/>
            </p:cNvSpPr>
            <p:nvPr/>
          </p:nvSpPr>
          <p:spPr bwMode="auto">
            <a:xfrm flipV="1">
              <a:off x="3419475" y="2957513"/>
              <a:ext cx="317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1" name="Line 299"/>
            <p:cNvSpPr>
              <a:spLocks noChangeShapeType="1"/>
            </p:cNvSpPr>
            <p:nvPr/>
          </p:nvSpPr>
          <p:spPr bwMode="auto">
            <a:xfrm flipV="1">
              <a:off x="3422650" y="294481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2" name="Line 300"/>
            <p:cNvSpPr>
              <a:spLocks noChangeShapeType="1"/>
            </p:cNvSpPr>
            <p:nvPr/>
          </p:nvSpPr>
          <p:spPr bwMode="auto">
            <a:xfrm flipV="1">
              <a:off x="3429000" y="293211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3" name="Line 301"/>
            <p:cNvSpPr>
              <a:spLocks noChangeShapeType="1"/>
            </p:cNvSpPr>
            <p:nvPr/>
          </p:nvSpPr>
          <p:spPr bwMode="auto">
            <a:xfrm flipV="1">
              <a:off x="3435350" y="2921000"/>
              <a:ext cx="952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4" name="Line 302"/>
            <p:cNvSpPr>
              <a:spLocks noChangeShapeType="1"/>
            </p:cNvSpPr>
            <p:nvPr/>
          </p:nvSpPr>
          <p:spPr bwMode="auto">
            <a:xfrm flipV="1">
              <a:off x="3444875" y="2911475"/>
              <a:ext cx="11113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" name="Line 303"/>
            <p:cNvSpPr>
              <a:spLocks noChangeShapeType="1"/>
            </p:cNvSpPr>
            <p:nvPr/>
          </p:nvSpPr>
          <p:spPr bwMode="auto">
            <a:xfrm flipV="1">
              <a:off x="3455988" y="2905125"/>
              <a:ext cx="12700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6" name="Line 304"/>
            <p:cNvSpPr>
              <a:spLocks noChangeShapeType="1"/>
            </p:cNvSpPr>
            <p:nvPr/>
          </p:nvSpPr>
          <p:spPr bwMode="auto">
            <a:xfrm flipV="1">
              <a:off x="3468688" y="2900363"/>
              <a:ext cx="12700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7" name="Line 305"/>
            <p:cNvSpPr>
              <a:spLocks noChangeShapeType="1"/>
            </p:cNvSpPr>
            <p:nvPr/>
          </p:nvSpPr>
          <p:spPr bwMode="auto">
            <a:xfrm flipV="1">
              <a:off x="3481388" y="2897188"/>
              <a:ext cx="142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" name="Line 306"/>
            <p:cNvSpPr>
              <a:spLocks noChangeShapeType="1"/>
            </p:cNvSpPr>
            <p:nvPr/>
          </p:nvSpPr>
          <p:spPr bwMode="auto">
            <a:xfrm flipV="1">
              <a:off x="3495675" y="2895600"/>
              <a:ext cx="12700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" name="Line 307"/>
            <p:cNvSpPr>
              <a:spLocks noChangeShapeType="1"/>
            </p:cNvSpPr>
            <p:nvPr/>
          </p:nvSpPr>
          <p:spPr bwMode="auto">
            <a:xfrm>
              <a:off x="3508375" y="2895600"/>
              <a:ext cx="142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" name="Line 308"/>
            <p:cNvSpPr>
              <a:spLocks noChangeShapeType="1"/>
            </p:cNvSpPr>
            <p:nvPr/>
          </p:nvSpPr>
          <p:spPr bwMode="auto">
            <a:xfrm>
              <a:off x="3522663" y="2897188"/>
              <a:ext cx="1428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1" name="Line 309"/>
            <p:cNvSpPr>
              <a:spLocks noChangeShapeType="1"/>
            </p:cNvSpPr>
            <p:nvPr/>
          </p:nvSpPr>
          <p:spPr bwMode="auto">
            <a:xfrm>
              <a:off x="3536950" y="2901950"/>
              <a:ext cx="12700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" name="Line 310"/>
            <p:cNvSpPr>
              <a:spLocks noChangeShapeType="1"/>
            </p:cNvSpPr>
            <p:nvPr/>
          </p:nvSpPr>
          <p:spPr bwMode="auto">
            <a:xfrm>
              <a:off x="3549650" y="2908300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3" name="Line 311"/>
            <p:cNvSpPr>
              <a:spLocks noChangeShapeType="1"/>
            </p:cNvSpPr>
            <p:nvPr/>
          </p:nvSpPr>
          <p:spPr bwMode="auto">
            <a:xfrm>
              <a:off x="3562350" y="2916238"/>
              <a:ext cx="9525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" name="Line 312"/>
            <p:cNvSpPr>
              <a:spLocks noChangeShapeType="1"/>
            </p:cNvSpPr>
            <p:nvPr/>
          </p:nvSpPr>
          <p:spPr bwMode="auto">
            <a:xfrm>
              <a:off x="3571875" y="2925763"/>
              <a:ext cx="9525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" name="Line 313"/>
            <p:cNvSpPr>
              <a:spLocks noChangeShapeType="1"/>
            </p:cNvSpPr>
            <p:nvPr/>
          </p:nvSpPr>
          <p:spPr bwMode="auto">
            <a:xfrm>
              <a:off x="3581400" y="293846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6" name="Line 314"/>
            <p:cNvSpPr>
              <a:spLocks noChangeShapeType="1"/>
            </p:cNvSpPr>
            <p:nvPr/>
          </p:nvSpPr>
          <p:spPr bwMode="auto">
            <a:xfrm>
              <a:off x="3587750" y="2951163"/>
              <a:ext cx="4763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7" name="Line 315"/>
            <p:cNvSpPr>
              <a:spLocks noChangeShapeType="1"/>
            </p:cNvSpPr>
            <p:nvPr/>
          </p:nvSpPr>
          <p:spPr bwMode="auto">
            <a:xfrm>
              <a:off x="3592513" y="2965450"/>
              <a:ext cx="15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8" name="Line 316"/>
            <p:cNvSpPr>
              <a:spLocks noChangeShapeType="1"/>
            </p:cNvSpPr>
            <p:nvPr/>
          </p:nvSpPr>
          <p:spPr bwMode="auto">
            <a:xfrm>
              <a:off x="3594100" y="2979738"/>
              <a:ext cx="15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9" name="Line 317"/>
            <p:cNvSpPr>
              <a:spLocks noChangeShapeType="1"/>
            </p:cNvSpPr>
            <p:nvPr/>
          </p:nvSpPr>
          <p:spPr bwMode="auto">
            <a:xfrm>
              <a:off x="3594100" y="2981325"/>
              <a:ext cx="15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0" name="Freeform 318"/>
            <p:cNvSpPr>
              <a:spLocks/>
            </p:cNvSpPr>
            <p:nvPr/>
          </p:nvSpPr>
          <p:spPr bwMode="auto">
            <a:xfrm>
              <a:off x="3994150" y="2973388"/>
              <a:ext cx="992188" cy="47625"/>
            </a:xfrm>
            <a:custGeom>
              <a:avLst/>
              <a:gdLst/>
              <a:ahLst/>
              <a:cxnLst>
                <a:cxn ang="0">
                  <a:pos x="625" y="0"/>
                </a:cxn>
                <a:cxn ang="0">
                  <a:pos x="596" y="22"/>
                </a:cxn>
                <a:cxn ang="0">
                  <a:pos x="69" y="30"/>
                </a:cxn>
                <a:cxn ang="0">
                  <a:pos x="0" y="8"/>
                </a:cxn>
                <a:cxn ang="0">
                  <a:pos x="625" y="0"/>
                </a:cxn>
              </a:cxnLst>
              <a:rect l="0" t="0" r="r" b="b"/>
              <a:pathLst>
                <a:path w="625" h="30">
                  <a:moveTo>
                    <a:pt x="625" y="0"/>
                  </a:moveTo>
                  <a:lnTo>
                    <a:pt x="596" y="22"/>
                  </a:lnTo>
                  <a:lnTo>
                    <a:pt x="69" y="30"/>
                  </a:lnTo>
                  <a:lnTo>
                    <a:pt x="0" y="8"/>
                  </a:lnTo>
                  <a:lnTo>
                    <a:pt x="6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1" name="Line 319"/>
            <p:cNvSpPr>
              <a:spLocks noChangeShapeType="1"/>
            </p:cNvSpPr>
            <p:nvPr/>
          </p:nvSpPr>
          <p:spPr bwMode="auto">
            <a:xfrm flipV="1">
              <a:off x="3994150" y="2973388"/>
              <a:ext cx="992188" cy="12700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2" name="Line 320"/>
            <p:cNvSpPr>
              <a:spLocks noChangeShapeType="1"/>
            </p:cNvSpPr>
            <p:nvPr/>
          </p:nvSpPr>
          <p:spPr bwMode="auto">
            <a:xfrm flipH="1">
              <a:off x="4940300" y="2973388"/>
              <a:ext cx="46038" cy="34925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3" name="Line 321"/>
            <p:cNvSpPr>
              <a:spLocks noChangeShapeType="1"/>
            </p:cNvSpPr>
            <p:nvPr/>
          </p:nvSpPr>
          <p:spPr bwMode="auto">
            <a:xfrm flipH="1">
              <a:off x="4103688" y="3008313"/>
              <a:ext cx="836613" cy="12700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55" name="Textfeld 654"/>
          <p:cNvSpPr txBox="1"/>
          <p:nvPr/>
        </p:nvSpPr>
        <p:spPr>
          <a:xfrm>
            <a:off x="3786182" y="3571876"/>
            <a:ext cx="21764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Key derivation</a:t>
            </a:r>
          </a:p>
          <a:p>
            <a:r>
              <a:rPr lang="en-US" sz="2400" dirty="0"/>
              <a:t>u</a:t>
            </a:r>
            <a:r>
              <a:rPr lang="en-US" sz="2400" dirty="0" smtClean="0"/>
              <a:t>sing both keys</a:t>
            </a:r>
            <a:endParaRPr lang="en-US" sz="2400" dirty="0"/>
          </a:p>
        </p:txBody>
      </p:sp>
      <p:sp>
        <p:nvSpPr>
          <p:cNvPr id="816" name="Textfeld 815"/>
          <p:cNvSpPr txBox="1"/>
          <p:nvPr/>
        </p:nvSpPr>
        <p:spPr>
          <a:xfrm>
            <a:off x="3786182" y="5786454"/>
            <a:ext cx="2176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 derivation</a:t>
            </a:r>
          </a:p>
          <a:p>
            <a:r>
              <a:rPr lang="en-US" sz="2400" dirty="0"/>
              <a:t>u</a:t>
            </a:r>
            <a:r>
              <a:rPr lang="en-US" sz="2400" dirty="0" smtClean="0"/>
              <a:t>sing both keys</a:t>
            </a:r>
            <a:endParaRPr lang="en-US" sz="2400" dirty="0"/>
          </a:p>
        </p:txBody>
      </p:sp>
      <p:cxnSp>
        <p:nvCxnSpPr>
          <p:cNvPr id="817" name="Gerade Verbindung mit Pfeil 816"/>
          <p:cNvCxnSpPr/>
          <p:nvPr/>
        </p:nvCxnSpPr>
        <p:spPr>
          <a:xfrm>
            <a:off x="3143240" y="6072206"/>
            <a:ext cx="500066" cy="215902"/>
          </a:xfrm>
          <a:prstGeom prst="straightConnector1">
            <a:avLst/>
          </a:prstGeom>
          <a:ln w="34925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8" name="Gruppieren 326"/>
          <p:cNvGrpSpPr/>
          <p:nvPr/>
        </p:nvGrpSpPr>
        <p:grpSpPr>
          <a:xfrm>
            <a:off x="6357950" y="2571744"/>
            <a:ext cx="1735138" cy="858838"/>
            <a:chOff x="3286125" y="2571750"/>
            <a:chExt cx="1735138" cy="858838"/>
          </a:xfrm>
        </p:grpSpPr>
        <p:sp>
          <p:nvSpPr>
            <p:cNvPr id="819" name="AutoShape 163"/>
            <p:cNvSpPr>
              <a:spLocks noChangeAspect="1" noChangeArrowheads="1" noTextEdit="1"/>
            </p:cNvSpPr>
            <p:nvPr/>
          </p:nvSpPr>
          <p:spPr bwMode="auto">
            <a:xfrm>
              <a:off x="3286125" y="2571750"/>
              <a:ext cx="1735138" cy="8588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0" name="Rectangle 165"/>
            <p:cNvSpPr>
              <a:spLocks noChangeArrowheads="1"/>
            </p:cNvSpPr>
            <p:nvPr/>
          </p:nvSpPr>
          <p:spPr bwMode="auto">
            <a:xfrm>
              <a:off x="3286125" y="2571750"/>
              <a:ext cx="1735138" cy="85725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1" name="Freeform 166"/>
            <p:cNvSpPr>
              <a:spLocks/>
            </p:cNvSpPr>
            <p:nvPr/>
          </p:nvSpPr>
          <p:spPr bwMode="auto">
            <a:xfrm>
              <a:off x="3297238" y="2586038"/>
              <a:ext cx="1709738" cy="820738"/>
            </a:xfrm>
            <a:custGeom>
              <a:avLst/>
              <a:gdLst/>
              <a:ahLst/>
              <a:cxnLst>
                <a:cxn ang="0">
                  <a:pos x="258" y="1"/>
                </a:cxn>
                <a:cxn ang="0">
                  <a:pos x="292" y="6"/>
                </a:cxn>
                <a:cxn ang="0">
                  <a:pos x="325" y="16"/>
                </a:cxn>
                <a:cxn ang="0">
                  <a:pos x="359" y="33"/>
                </a:cxn>
                <a:cxn ang="0">
                  <a:pos x="390" y="55"/>
                </a:cxn>
                <a:cxn ang="0">
                  <a:pos x="417" y="82"/>
                </a:cxn>
                <a:cxn ang="0">
                  <a:pos x="440" y="113"/>
                </a:cxn>
                <a:cxn ang="0">
                  <a:pos x="458" y="147"/>
                </a:cxn>
                <a:cxn ang="0">
                  <a:pos x="514" y="102"/>
                </a:cxn>
                <a:cxn ang="0">
                  <a:pos x="524" y="101"/>
                </a:cxn>
                <a:cxn ang="0">
                  <a:pos x="534" y="104"/>
                </a:cxn>
                <a:cxn ang="0">
                  <a:pos x="542" y="111"/>
                </a:cxn>
                <a:cxn ang="0">
                  <a:pos x="545" y="121"/>
                </a:cxn>
                <a:cxn ang="0">
                  <a:pos x="1000" y="167"/>
                </a:cxn>
                <a:cxn ang="0">
                  <a:pos x="1030" y="182"/>
                </a:cxn>
                <a:cxn ang="0">
                  <a:pos x="1052" y="197"/>
                </a:cxn>
                <a:cxn ang="0">
                  <a:pos x="1068" y="213"/>
                </a:cxn>
                <a:cxn ang="0">
                  <a:pos x="1077" y="233"/>
                </a:cxn>
                <a:cxn ang="0">
                  <a:pos x="981" y="323"/>
                </a:cxn>
                <a:cxn ang="0">
                  <a:pos x="886" y="290"/>
                </a:cxn>
                <a:cxn ang="0">
                  <a:pos x="786" y="348"/>
                </a:cxn>
                <a:cxn ang="0">
                  <a:pos x="668" y="357"/>
                </a:cxn>
                <a:cxn ang="0">
                  <a:pos x="551" y="311"/>
                </a:cxn>
                <a:cxn ang="0">
                  <a:pos x="552" y="382"/>
                </a:cxn>
                <a:cxn ang="0">
                  <a:pos x="549" y="392"/>
                </a:cxn>
                <a:cxn ang="0">
                  <a:pos x="543" y="398"/>
                </a:cxn>
                <a:cxn ang="0">
                  <a:pos x="535" y="400"/>
                </a:cxn>
                <a:cxn ang="0">
                  <a:pos x="524" y="396"/>
                </a:cxn>
                <a:cxn ang="0">
                  <a:pos x="455" y="379"/>
                </a:cxn>
                <a:cxn ang="0">
                  <a:pos x="434" y="413"/>
                </a:cxn>
                <a:cxn ang="0">
                  <a:pos x="409" y="444"/>
                </a:cxn>
                <a:cxn ang="0">
                  <a:pos x="379" y="471"/>
                </a:cxn>
                <a:cxn ang="0">
                  <a:pos x="346" y="492"/>
                </a:cxn>
                <a:cxn ang="0">
                  <a:pos x="310" y="507"/>
                </a:cxn>
                <a:cxn ang="0">
                  <a:pos x="272" y="515"/>
                </a:cxn>
                <a:cxn ang="0">
                  <a:pos x="233" y="517"/>
                </a:cxn>
                <a:cxn ang="0">
                  <a:pos x="195" y="512"/>
                </a:cxn>
                <a:cxn ang="0">
                  <a:pos x="158" y="501"/>
                </a:cxn>
                <a:cxn ang="0">
                  <a:pos x="123" y="484"/>
                </a:cxn>
                <a:cxn ang="0">
                  <a:pos x="91" y="462"/>
                </a:cxn>
                <a:cxn ang="0">
                  <a:pos x="63" y="435"/>
                </a:cxn>
                <a:cxn ang="0">
                  <a:pos x="39" y="403"/>
                </a:cxn>
                <a:cxn ang="0">
                  <a:pos x="21" y="368"/>
                </a:cxn>
                <a:cxn ang="0">
                  <a:pos x="9" y="330"/>
                </a:cxn>
                <a:cxn ang="0">
                  <a:pos x="1" y="291"/>
                </a:cxn>
                <a:cxn ang="0">
                  <a:pos x="0" y="252"/>
                </a:cxn>
                <a:cxn ang="0">
                  <a:pos x="3" y="212"/>
                </a:cxn>
                <a:cxn ang="0">
                  <a:pos x="13" y="174"/>
                </a:cxn>
                <a:cxn ang="0">
                  <a:pos x="27" y="138"/>
                </a:cxn>
                <a:cxn ang="0">
                  <a:pos x="47" y="104"/>
                </a:cxn>
                <a:cxn ang="0">
                  <a:pos x="72" y="74"/>
                </a:cxn>
                <a:cxn ang="0">
                  <a:pos x="101" y="48"/>
                </a:cxn>
                <a:cxn ang="0">
                  <a:pos x="133" y="28"/>
                </a:cxn>
                <a:cxn ang="0">
                  <a:pos x="167" y="13"/>
                </a:cxn>
                <a:cxn ang="0">
                  <a:pos x="204" y="4"/>
                </a:cxn>
                <a:cxn ang="0">
                  <a:pos x="241" y="0"/>
                </a:cxn>
              </a:cxnLst>
              <a:rect l="0" t="0" r="r" b="b"/>
              <a:pathLst>
                <a:path w="1077" h="517">
                  <a:moveTo>
                    <a:pt x="241" y="0"/>
                  </a:moveTo>
                  <a:lnTo>
                    <a:pt x="258" y="1"/>
                  </a:lnTo>
                  <a:lnTo>
                    <a:pt x="275" y="3"/>
                  </a:lnTo>
                  <a:lnTo>
                    <a:pt x="292" y="6"/>
                  </a:lnTo>
                  <a:lnTo>
                    <a:pt x="309" y="10"/>
                  </a:lnTo>
                  <a:lnTo>
                    <a:pt x="325" y="16"/>
                  </a:lnTo>
                  <a:lnTo>
                    <a:pt x="342" y="24"/>
                  </a:lnTo>
                  <a:lnTo>
                    <a:pt x="359" y="33"/>
                  </a:lnTo>
                  <a:lnTo>
                    <a:pt x="375" y="44"/>
                  </a:lnTo>
                  <a:lnTo>
                    <a:pt x="390" y="55"/>
                  </a:lnTo>
                  <a:lnTo>
                    <a:pt x="404" y="68"/>
                  </a:lnTo>
                  <a:lnTo>
                    <a:pt x="417" y="82"/>
                  </a:lnTo>
                  <a:lnTo>
                    <a:pt x="429" y="97"/>
                  </a:lnTo>
                  <a:lnTo>
                    <a:pt x="440" y="113"/>
                  </a:lnTo>
                  <a:lnTo>
                    <a:pt x="450" y="129"/>
                  </a:lnTo>
                  <a:lnTo>
                    <a:pt x="458" y="147"/>
                  </a:lnTo>
                  <a:lnTo>
                    <a:pt x="509" y="105"/>
                  </a:lnTo>
                  <a:lnTo>
                    <a:pt x="514" y="102"/>
                  </a:lnTo>
                  <a:lnTo>
                    <a:pt x="519" y="101"/>
                  </a:lnTo>
                  <a:lnTo>
                    <a:pt x="524" y="101"/>
                  </a:lnTo>
                  <a:lnTo>
                    <a:pt x="530" y="102"/>
                  </a:lnTo>
                  <a:lnTo>
                    <a:pt x="534" y="104"/>
                  </a:lnTo>
                  <a:lnTo>
                    <a:pt x="539" y="107"/>
                  </a:lnTo>
                  <a:lnTo>
                    <a:pt x="542" y="111"/>
                  </a:lnTo>
                  <a:lnTo>
                    <a:pt x="544" y="115"/>
                  </a:lnTo>
                  <a:lnTo>
                    <a:pt x="545" y="121"/>
                  </a:lnTo>
                  <a:lnTo>
                    <a:pt x="548" y="171"/>
                  </a:lnTo>
                  <a:lnTo>
                    <a:pt x="1000" y="167"/>
                  </a:lnTo>
                  <a:lnTo>
                    <a:pt x="1016" y="175"/>
                  </a:lnTo>
                  <a:lnTo>
                    <a:pt x="1030" y="182"/>
                  </a:lnTo>
                  <a:lnTo>
                    <a:pt x="1042" y="189"/>
                  </a:lnTo>
                  <a:lnTo>
                    <a:pt x="1052" y="197"/>
                  </a:lnTo>
                  <a:lnTo>
                    <a:pt x="1061" y="205"/>
                  </a:lnTo>
                  <a:lnTo>
                    <a:pt x="1068" y="213"/>
                  </a:lnTo>
                  <a:lnTo>
                    <a:pt x="1073" y="223"/>
                  </a:lnTo>
                  <a:lnTo>
                    <a:pt x="1077" y="233"/>
                  </a:lnTo>
                  <a:lnTo>
                    <a:pt x="1027" y="279"/>
                  </a:lnTo>
                  <a:lnTo>
                    <a:pt x="981" y="323"/>
                  </a:lnTo>
                  <a:lnTo>
                    <a:pt x="928" y="326"/>
                  </a:lnTo>
                  <a:lnTo>
                    <a:pt x="886" y="290"/>
                  </a:lnTo>
                  <a:lnTo>
                    <a:pt x="828" y="348"/>
                  </a:lnTo>
                  <a:lnTo>
                    <a:pt x="786" y="348"/>
                  </a:lnTo>
                  <a:lnTo>
                    <a:pt x="730" y="294"/>
                  </a:lnTo>
                  <a:lnTo>
                    <a:pt x="668" y="357"/>
                  </a:lnTo>
                  <a:lnTo>
                    <a:pt x="621" y="312"/>
                  </a:lnTo>
                  <a:lnTo>
                    <a:pt x="551" y="311"/>
                  </a:lnTo>
                  <a:lnTo>
                    <a:pt x="552" y="377"/>
                  </a:lnTo>
                  <a:lnTo>
                    <a:pt x="552" y="382"/>
                  </a:lnTo>
                  <a:lnTo>
                    <a:pt x="551" y="387"/>
                  </a:lnTo>
                  <a:lnTo>
                    <a:pt x="549" y="392"/>
                  </a:lnTo>
                  <a:lnTo>
                    <a:pt x="546" y="395"/>
                  </a:lnTo>
                  <a:lnTo>
                    <a:pt x="543" y="398"/>
                  </a:lnTo>
                  <a:lnTo>
                    <a:pt x="539" y="400"/>
                  </a:lnTo>
                  <a:lnTo>
                    <a:pt x="535" y="400"/>
                  </a:lnTo>
                  <a:lnTo>
                    <a:pt x="530" y="399"/>
                  </a:lnTo>
                  <a:lnTo>
                    <a:pt x="524" y="396"/>
                  </a:lnTo>
                  <a:lnTo>
                    <a:pt x="463" y="361"/>
                  </a:lnTo>
                  <a:lnTo>
                    <a:pt x="455" y="379"/>
                  </a:lnTo>
                  <a:lnTo>
                    <a:pt x="445" y="397"/>
                  </a:lnTo>
                  <a:lnTo>
                    <a:pt x="434" y="413"/>
                  </a:lnTo>
                  <a:lnTo>
                    <a:pt x="422" y="429"/>
                  </a:lnTo>
                  <a:lnTo>
                    <a:pt x="409" y="444"/>
                  </a:lnTo>
                  <a:lnTo>
                    <a:pt x="395" y="458"/>
                  </a:lnTo>
                  <a:lnTo>
                    <a:pt x="379" y="471"/>
                  </a:lnTo>
                  <a:lnTo>
                    <a:pt x="363" y="482"/>
                  </a:lnTo>
                  <a:lnTo>
                    <a:pt x="346" y="492"/>
                  </a:lnTo>
                  <a:lnTo>
                    <a:pt x="329" y="500"/>
                  </a:lnTo>
                  <a:lnTo>
                    <a:pt x="310" y="507"/>
                  </a:lnTo>
                  <a:lnTo>
                    <a:pt x="291" y="512"/>
                  </a:lnTo>
                  <a:lnTo>
                    <a:pt x="272" y="515"/>
                  </a:lnTo>
                  <a:lnTo>
                    <a:pt x="252" y="517"/>
                  </a:lnTo>
                  <a:lnTo>
                    <a:pt x="233" y="517"/>
                  </a:lnTo>
                  <a:lnTo>
                    <a:pt x="214" y="516"/>
                  </a:lnTo>
                  <a:lnTo>
                    <a:pt x="195" y="512"/>
                  </a:lnTo>
                  <a:lnTo>
                    <a:pt x="176" y="508"/>
                  </a:lnTo>
                  <a:lnTo>
                    <a:pt x="158" y="501"/>
                  </a:lnTo>
                  <a:lnTo>
                    <a:pt x="140" y="493"/>
                  </a:lnTo>
                  <a:lnTo>
                    <a:pt x="123" y="484"/>
                  </a:lnTo>
                  <a:lnTo>
                    <a:pt x="106" y="474"/>
                  </a:lnTo>
                  <a:lnTo>
                    <a:pt x="91" y="462"/>
                  </a:lnTo>
                  <a:lnTo>
                    <a:pt x="76" y="449"/>
                  </a:lnTo>
                  <a:lnTo>
                    <a:pt x="63" y="435"/>
                  </a:lnTo>
                  <a:lnTo>
                    <a:pt x="50" y="419"/>
                  </a:lnTo>
                  <a:lnTo>
                    <a:pt x="39" y="403"/>
                  </a:lnTo>
                  <a:lnTo>
                    <a:pt x="30" y="385"/>
                  </a:lnTo>
                  <a:lnTo>
                    <a:pt x="21" y="368"/>
                  </a:lnTo>
                  <a:lnTo>
                    <a:pt x="14" y="349"/>
                  </a:lnTo>
                  <a:lnTo>
                    <a:pt x="9" y="330"/>
                  </a:lnTo>
                  <a:lnTo>
                    <a:pt x="4" y="311"/>
                  </a:lnTo>
                  <a:lnTo>
                    <a:pt x="1" y="291"/>
                  </a:lnTo>
                  <a:lnTo>
                    <a:pt x="0" y="272"/>
                  </a:lnTo>
                  <a:lnTo>
                    <a:pt x="0" y="252"/>
                  </a:lnTo>
                  <a:lnTo>
                    <a:pt x="1" y="232"/>
                  </a:lnTo>
                  <a:lnTo>
                    <a:pt x="3" y="212"/>
                  </a:lnTo>
                  <a:lnTo>
                    <a:pt x="7" y="193"/>
                  </a:lnTo>
                  <a:lnTo>
                    <a:pt x="13" y="174"/>
                  </a:lnTo>
                  <a:lnTo>
                    <a:pt x="19" y="155"/>
                  </a:lnTo>
                  <a:lnTo>
                    <a:pt x="27" y="138"/>
                  </a:lnTo>
                  <a:lnTo>
                    <a:pt x="36" y="121"/>
                  </a:lnTo>
                  <a:lnTo>
                    <a:pt x="47" y="104"/>
                  </a:lnTo>
                  <a:lnTo>
                    <a:pt x="59" y="89"/>
                  </a:lnTo>
                  <a:lnTo>
                    <a:pt x="72" y="74"/>
                  </a:lnTo>
                  <a:lnTo>
                    <a:pt x="86" y="61"/>
                  </a:lnTo>
                  <a:lnTo>
                    <a:pt x="101" y="48"/>
                  </a:lnTo>
                  <a:lnTo>
                    <a:pt x="116" y="38"/>
                  </a:lnTo>
                  <a:lnTo>
                    <a:pt x="133" y="28"/>
                  </a:lnTo>
                  <a:lnTo>
                    <a:pt x="150" y="20"/>
                  </a:lnTo>
                  <a:lnTo>
                    <a:pt x="167" y="13"/>
                  </a:lnTo>
                  <a:lnTo>
                    <a:pt x="186" y="8"/>
                  </a:lnTo>
                  <a:lnTo>
                    <a:pt x="204" y="4"/>
                  </a:lnTo>
                  <a:lnTo>
                    <a:pt x="222" y="1"/>
                  </a:lnTo>
                  <a:lnTo>
                    <a:pt x="241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 smtClean="0"/>
                <a:t>Shared Secret</a:t>
              </a:r>
              <a:endParaRPr lang="en-US" dirty="0"/>
            </a:p>
          </p:txBody>
        </p:sp>
        <p:sp>
          <p:nvSpPr>
            <p:cNvPr id="822" name="Line 167"/>
            <p:cNvSpPr>
              <a:spLocks noChangeShapeType="1"/>
            </p:cNvSpPr>
            <p:nvPr/>
          </p:nvSpPr>
          <p:spPr bwMode="auto">
            <a:xfrm flipH="1">
              <a:off x="3649663" y="2586038"/>
              <a:ext cx="30163" cy="15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3" name="Line 168"/>
            <p:cNvSpPr>
              <a:spLocks noChangeShapeType="1"/>
            </p:cNvSpPr>
            <p:nvPr/>
          </p:nvSpPr>
          <p:spPr bwMode="auto">
            <a:xfrm flipH="1">
              <a:off x="3621088" y="2587625"/>
              <a:ext cx="28575" cy="47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4" name="Line 169"/>
            <p:cNvSpPr>
              <a:spLocks noChangeShapeType="1"/>
            </p:cNvSpPr>
            <p:nvPr/>
          </p:nvSpPr>
          <p:spPr bwMode="auto">
            <a:xfrm flipH="1">
              <a:off x="3592513" y="2592388"/>
              <a:ext cx="28575" cy="63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5" name="Line 170"/>
            <p:cNvSpPr>
              <a:spLocks noChangeShapeType="1"/>
            </p:cNvSpPr>
            <p:nvPr/>
          </p:nvSpPr>
          <p:spPr bwMode="auto">
            <a:xfrm flipH="1">
              <a:off x="3562350" y="2598738"/>
              <a:ext cx="30163" cy="79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6" name="Line 171"/>
            <p:cNvSpPr>
              <a:spLocks noChangeShapeType="1"/>
            </p:cNvSpPr>
            <p:nvPr/>
          </p:nvSpPr>
          <p:spPr bwMode="auto">
            <a:xfrm flipH="1">
              <a:off x="3535363" y="2606675"/>
              <a:ext cx="26988" cy="1111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7" name="Line 172"/>
            <p:cNvSpPr>
              <a:spLocks noChangeShapeType="1"/>
            </p:cNvSpPr>
            <p:nvPr/>
          </p:nvSpPr>
          <p:spPr bwMode="auto">
            <a:xfrm flipH="1">
              <a:off x="3508375" y="2617788"/>
              <a:ext cx="26988" cy="127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8" name="Line 173"/>
            <p:cNvSpPr>
              <a:spLocks noChangeShapeType="1"/>
            </p:cNvSpPr>
            <p:nvPr/>
          </p:nvSpPr>
          <p:spPr bwMode="auto">
            <a:xfrm flipH="1">
              <a:off x="3481388" y="2630488"/>
              <a:ext cx="26988" cy="158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" name="Line 174"/>
            <p:cNvSpPr>
              <a:spLocks noChangeShapeType="1"/>
            </p:cNvSpPr>
            <p:nvPr/>
          </p:nvSpPr>
          <p:spPr bwMode="auto">
            <a:xfrm flipH="1">
              <a:off x="3457575" y="2646363"/>
              <a:ext cx="23813" cy="158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" name="Line 175"/>
            <p:cNvSpPr>
              <a:spLocks noChangeShapeType="1"/>
            </p:cNvSpPr>
            <p:nvPr/>
          </p:nvSpPr>
          <p:spPr bwMode="auto">
            <a:xfrm flipH="1">
              <a:off x="3433763" y="2662238"/>
              <a:ext cx="23813" cy="206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1" name="Line 176"/>
            <p:cNvSpPr>
              <a:spLocks noChangeShapeType="1"/>
            </p:cNvSpPr>
            <p:nvPr/>
          </p:nvSpPr>
          <p:spPr bwMode="auto">
            <a:xfrm flipH="1">
              <a:off x="3411538" y="2682875"/>
              <a:ext cx="22225" cy="206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2" name="Line 177"/>
            <p:cNvSpPr>
              <a:spLocks noChangeShapeType="1"/>
            </p:cNvSpPr>
            <p:nvPr/>
          </p:nvSpPr>
          <p:spPr bwMode="auto">
            <a:xfrm flipH="1">
              <a:off x="3390900" y="2703513"/>
              <a:ext cx="20638" cy="2381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3" name="Line 178"/>
            <p:cNvSpPr>
              <a:spLocks noChangeShapeType="1"/>
            </p:cNvSpPr>
            <p:nvPr/>
          </p:nvSpPr>
          <p:spPr bwMode="auto">
            <a:xfrm flipH="1">
              <a:off x="3371850" y="2727325"/>
              <a:ext cx="19050" cy="2381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4" name="Line 179"/>
            <p:cNvSpPr>
              <a:spLocks noChangeShapeType="1"/>
            </p:cNvSpPr>
            <p:nvPr/>
          </p:nvSpPr>
          <p:spPr bwMode="auto">
            <a:xfrm flipH="1">
              <a:off x="3354388" y="2751138"/>
              <a:ext cx="17463" cy="269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5" name="Line 180"/>
            <p:cNvSpPr>
              <a:spLocks noChangeShapeType="1"/>
            </p:cNvSpPr>
            <p:nvPr/>
          </p:nvSpPr>
          <p:spPr bwMode="auto">
            <a:xfrm flipH="1">
              <a:off x="3340100" y="2778125"/>
              <a:ext cx="14288" cy="269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6" name="Line 181"/>
            <p:cNvSpPr>
              <a:spLocks noChangeShapeType="1"/>
            </p:cNvSpPr>
            <p:nvPr/>
          </p:nvSpPr>
          <p:spPr bwMode="auto">
            <a:xfrm flipH="1">
              <a:off x="3327400" y="2805113"/>
              <a:ext cx="12700" cy="269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7" name="Line 182"/>
            <p:cNvSpPr>
              <a:spLocks noChangeShapeType="1"/>
            </p:cNvSpPr>
            <p:nvPr/>
          </p:nvSpPr>
          <p:spPr bwMode="auto">
            <a:xfrm flipH="1">
              <a:off x="3317875" y="2832100"/>
              <a:ext cx="9525" cy="301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8" name="Line 183"/>
            <p:cNvSpPr>
              <a:spLocks noChangeShapeType="1"/>
            </p:cNvSpPr>
            <p:nvPr/>
          </p:nvSpPr>
          <p:spPr bwMode="auto">
            <a:xfrm flipH="1">
              <a:off x="3308350" y="2862263"/>
              <a:ext cx="9525" cy="301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9" name="Line 184"/>
            <p:cNvSpPr>
              <a:spLocks noChangeShapeType="1"/>
            </p:cNvSpPr>
            <p:nvPr/>
          </p:nvSpPr>
          <p:spPr bwMode="auto">
            <a:xfrm flipH="1">
              <a:off x="3302000" y="2892425"/>
              <a:ext cx="6350" cy="301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0" name="Line 185"/>
            <p:cNvSpPr>
              <a:spLocks noChangeShapeType="1"/>
            </p:cNvSpPr>
            <p:nvPr/>
          </p:nvSpPr>
          <p:spPr bwMode="auto">
            <a:xfrm flipH="1">
              <a:off x="3298825" y="2922588"/>
              <a:ext cx="3175" cy="317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1" name="Line 186"/>
            <p:cNvSpPr>
              <a:spLocks noChangeShapeType="1"/>
            </p:cNvSpPr>
            <p:nvPr/>
          </p:nvSpPr>
          <p:spPr bwMode="auto">
            <a:xfrm flipH="1">
              <a:off x="3297238" y="2954338"/>
              <a:ext cx="1588" cy="317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2" name="Line 187"/>
            <p:cNvSpPr>
              <a:spLocks noChangeShapeType="1"/>
            </p:cNvSpPr>
            <p:nvPr/>
          </p:nvSpPr>
          <p:spPr bwMode="auto">
            <a:xfrm>
              <a:off x="3297238" y="2986088"/>
              <a:ext cx="1588" cy="317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3" name="Line 188"/>
            <p:cNvSpPr>
              <a:spLocks noChangeShapeType="1"/>
            </p:cNvSpPr>
            <p:nvPr/>
          </p:nvSpPr>
          <p:spPr bwMode="auto">
            <a:xfrm>
              <a:off x="3297238" y="3017838"/>
              <a:ext cx="1588" cy="301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4" name="Line 189"/>
            <p:cNvSpPr>
              <a:spLocks noChangeShapeType="1"/>
            </p:cNvSpPr>
            <p:nvPr/>
          </p:nvSpPr>
          <p:spPr bwMode="auto">
            <a:xfrm>
              <a:off x="3298825" y="3048000"/>
              <a:ext cx="4763" cy="317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5" name="Line 190"/>
            <p:cNvSpPr>
              <a:spLocks noChangeShapeType="1"/>
            </p:cNvSpPr>
            <p:nvPr/>
          </p:nvSpPr>
          <p:spPr bwMode="auto">
            <a:xfrm>
              <a:off x="3303588" y="3079750"/>
              <a:ext cx="7938" cy="301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6" name="Line 191"/>
            <p:cNvSpPr>
              <a:spLocks noChangeShapeType="1"/>
            </p:cNvSpPr>
            <p:nvPr/>
          </p:nvSpPr>
          <p:spPr bwMode="auto">
            <a:xfrm>
              <a:off x="3311525" y="3109913"/>
              <a:ext cx="7938" cy="301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7" name="Line 192"/>
            <p:cNvSpPr>
              <a:spLocks noChangeShapeType="1"/>
            </p:cNvSpPr>
            <p:nvPr/>
          </p:nvSpPr>
          <p:spPr bwMode="auto">
            <a:xfrm>
              <a:off x="3319463" y="3140075"/>
              <a:ext cx="11113" cy="301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8" name="Line 193"/>
            <p:cNvSpPr>
              <a:spLocks noChangeShapeType="1"/>
            </p:cNvSpPr>
            <p:nvPr/>
          </p:nvSpPr>
          <p:spPr bwMode="auto">
            <a:xfrm>
              <a:off x="3330575" y="3170238"/>
              <a:ext cx="14288" cy="269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9" name="Line 194"/>
            <p:cNvSpPr>
              <a:spLocks noChangeShapeType="1"/>
            </p:cNvSpPr>
            <p:nvPr/>
          </p:nvSpPr>
          <p:spPr bwMode="auto">
            <a:xfrm>
              <a:off x="3344863" y="3197225"/>
              <a:ext cx="14288" cy="285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0" name="Line 195"/>
            <p:cNvSpPr>
              <a:spLocks noChangeShapeType="1"/>
            </p:cNvSpPr>
            <p:nvPr/>
          </p:nvSpPr>
          <p:spPr bwMode="auto">
            <a:xfrm>
              <a:off x="3359150" y="3225800"/>
              <a:ext cx="17463" cy="254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1" name="Line 196"/>
            <p:cNvSpPr>
              <a:spLocks noChangeShapeType="1"/>
            </p:cNvSpPr>
            <p:nvPr/>
          </p:nvSpPr>
          <p:spPr bwMode="auto">
            <a:xfrm>
              <a:off x="3376613" y="3251200"/>
              <a:ext cx="20638" cy="254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2" name="Line 197"/>
            <p:cNvSpPr>
              <a:spLocks noChangeShapeType="1"/>
            </p:cNvSpPr>
            <p:nvPr/>
          </p:nvSpPr>
          <p:spPr bwMode="auto">
            <a:xfrm>
              <a:off x="3397250" y="3276600"/>
              <a:ext cx="20638" cy="222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3" name="Line 198"/>
            <p:cNvSpPr>
              <a:spLocks noChangeShapeType="1"/>
            </p:cNvSpPr>
            <p:nvPr/>
          </p:nvSpPr>
          <p:spPr bwMode="auto">
            <a:xfrm>
              <a:off x="3417888" y="3298825"/>
              <a:ext cx="23813" cy="206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4" name="Line 199"/>
            <p:cNvSpPr>
              <a:spLocks noChangeShapeType="1"/>
            </p:cNvSpPr>
            <p:nvPr/>
          </p:nvSpPr>
          <p:spPr bwMode="auto">
            <a:xfrm>
              <a:off x="3441700" y="3319463"/>
              <a:ext cx="23813" cy="190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5" name="Line 200"/>
            <p:cNvSpPr>
              <a:spLocks noChangeShapeType="1"/>
            </p:cNvSpPr>
            <p:nvPr/>
          </p:nvSpPr>
          <p:spPr bwMode="auto">
            <a:xfrm>
              <a:off x="3465513" y="3338513"/>
              <a:ext cx="26988" cy="158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6" name="Line 201"/>
            <p:cNvSpPr>
              <a:spLocks noChangeShapeType="1"/>
            </p:cNvSpPr>
            <p:nvPr/>
          </p:nvSpPr>
          <p:spPr bwMode="auto">
            <a:xfrm>
              <a:off x="3492500" y="3354388"/>
              <a:ext cx="26988" cy="14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7" name="Line 202"/>
            <p:cNvSpPr>
              <a:spLocks noChangeShapeType="1"/>
            </p:cNvSpPr>
            <p:nvPr/>
          </p:nvSpPr>
          <p:spPr bwMode="auto">
            <a:xfrm>
              <a:off x="3519488" y="3368675"/>
              <a:ext cx="28575" cy="127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8" name="Line 203"/>
            <p:cNvSpPr>
              <a:spLocks noChangeShapeType="1"/>
            </p:cNvSpPr>
            <p:nvPr/>
          </p:nvSpPr>
          <p:spPr bwMode="auto">
            <a:xfrm>
              <a:off x="3548063" y="3381375"/>
              <a:ext cx="28575" cy="1111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9" name="Line 204"/>
            <p:cNvSpPr>
              <a:spLocks noChangeShapeType="1"/>
            </p:cNvSpPr>
            <p:nvPr/>
          </p:nvSpPr>
          <p:spPr bwMode="auto">
            <a:xfrm>
              <a:off x="3576638" y="3392488"/>
              <a:ext cx="30163" cy="63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0" name="Line 205"/>
            <p:cNvSpPr>
              <a:spLocks noChangeShapeType="1"/>
            </p:cNvSpPr>
            <p:nvPr/>
          </p:nvSpPr>
          <p:spPr bwMode="auto">
            <a:xfrm>
              <a:off x="3606800" y="3398838"/>
              <a:ext cx="30163" cy="63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1" name="Line 206"/>
            <p:cNvSpPr>
              <a:spLocks noChangeShapeType="1"/>
            </p:cNvSpPr>
            <p:nvPr/>
          </p:nvSpPr>
          <p:spPr bwMode="auto">
            <a:xfrm>
              <a:off x="3636963" y="3405188"/>
              <a:ext cx="30163" cy="15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2" name="Line 207"/>
            <p:cNvSpPr>
              <a:spLocks noChangeShapeType="1"/>
            </p:cNvSpPr>
            <p:nvPr/>
          </p:nvSpPr>
          <p:spPr bwMode="auto">
            <a:xfrm>
              <a:off x="3667125" y="3406775"/>
              <a:ext cx="30163" cy="15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3" name="Line 208"/>
            <p:cNvSpPr>
              <a:spLocks noChangeShapeType="1"/>
            </p:cNvSpPr>
            <p:nvPr/>
          </p:nvSpPr>
          <p:spPr bwMode="auto">
            <a:xfrm flipV="1">
              <a:off x="3697288" y="3403600"/>
              <a:ext cx="31750" cy="31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4" name="Line 209"/>
            <p:cNvSpPr>
              <a:spLocks noChangeShapeType="1"/>
            </p:cNvSpPr>
            <p:nvPr/>
          </p:nvSpPr>
          <p:spPr bwMode="auto">
            <a:xfrm flipV="1">
              <a:off x="3729038" y="3398838"/>
              <a:ext cx="30163" cy="47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5" name="Line 210"/>
            <p:cNvSpPr>
              <a:spLocks noChangeShapeType="1"/>
            </p:cNvSpPr>
            <p:nvPr/>
          </p:nvSpPr>
          <p:spPr bwMode="auto">
            <a:xfrm flipV="1">
              <a:off x="3759200" y="3390900"/>
              <a:ext cx="30163" cy="79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6" name="Line 211"/>
            <p:cNvSpPr>
              <a:spLocks noChangeShapeType="1"/>
            </p:cNvSpPr>
            <p:nvPr/>
          </p:nvSpPr>
          <p:spPr bwMode="auto">
            <a:xfrm flipV="1">
              <a:off x="3789363" y="3379788"/>
              <a:ext cx="30163" cy="1111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7" name="Line 212"/>
            <p:cNvSpPr>
              <a:spLocks noChangeShapeType="1"/>
            </p:cNvSpPr>
            <p:nvPr/>
          </p:nvSpPr>
          <p:spPr bwMode="auto">
            <a:xfrm flipV="1">
              <a:off x="3819525" y="3367088"/>
              <a:ext cx="26988" cy="127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8" name="Line 213"/>
            <p:cNvSpPr>
              <a:spLocks noChangeShapeType="1"/>
            </p:cNvSpPr>
            <p:nvPr/>
          </p:nvSpPr>
          <p:spPr bwMode="auto">
            <a:xfrm flipV="1">
              <a:off x="3846513" y="3351213"/>
              <a:ext cx="26988" cy="158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9" name="Line 214"/>
            <p:cNvSpPr>
              <a:spLocks noChangeShapeType="1"/>
            </p:cNvSpPr>
            <p:nvPr/>
          </p:nvSpPr>
          <p:spPr bwMode="auto">
            <a:xfrm flipV="1">
              <a:off x="3873500" y="3333750"/>
              <a:ext cx="25400" cy="174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" name="Line 215"/>
            <p:cNvSpPr>
              <a:spLocks noChangeShapeType="1"/>
            </p:cNvSpPr>
            <p:nvPr/>
          </p:nvSpPr>
          <p:spPr bwMode="auto">
            <a:xfrm flipV="1">
              <a:off x="3898900" y="3313113"/>
              <a:ext cx="25400" cy="206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1" name="Line 216"/>
            <p:cNvSpPr>
              <a:spLocks noChangeShapeType="1"/>
            </p:cNvSpPr>
            <p:nvPr/>
          </p:nvSpPr>
          <p:spPr bwMode="auto">
            <a:xfrm flipV="1">
              <a:off x="3924300" y="3290888"/>
              <a:ext cx="22225" cy="222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2" name="Line 217"/>
            <p:cNvSpPr>
              <a:spLocks noChangeShapeType="1"/>
            </p:cNvSpPr>
            <p:nvPr/>
          </p:nvSpPr>
          <p:spPr bwMode="auto">
            <a:xfrm flipV="1">
              <a:off x="3946525" y="3267075"/>
              <a:ext cx="20638" cy="2381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3" name="Line 218"/>
            <p:cNvSpPr>
              <a:spLocks noChangeShapeType="1"/>
            </p:cNvSpPr>
            <p:nvPr/>
          </p:nvSpPr>
          <p:spPr bwMode="auto">
            <a:xfrm flipV="1">
              <a:off x="3967163" y="3241675"/>
              <a:ext cx="19050" cy="254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4" name="Line 219"/>
            <p:cNvSpPr>
              <a:spLocks noChangeShapeType="1"/>
            </p:cNvSpPr>
            <p:nvPr/>
          </p:nvSpPr>
          <p:spPr bwMode="auto">
            <a:xfrm flipV="1">
              <a:off x="3986213" y="3216275"/>
              <a:ext cx="17463" cy="254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5" name="Line 220"/>
            <p:cNvSpPr>
              <a:spLocks noChangeShapeType="1"/>
            </p:cNvSpPr>
            <p:nvPr/>
          </p:nvSpPr>
          <p:spPr bwMode="auto">
            <a:xfrm flipV="1">
              <a:off x="4003675" y="3187700"/>
              <a:ext cx="15875" cy="285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6" name="Line 221"/>
            <p:cNvSpPr>
              <a:spLocks noChangeShapeType="1"/>
            </p:cNvSpPr>
            <p:nvPr/>
          </p:nvSpPr>
          <p:spPr bwMode="auto">
            <a:xfrm flipV="1">
              <a:off x="4019550" y="3159125"/>
              <a:ext cx="12700" cy="285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7" name="Line 222"/>
            <p:cNvSpPr>
              <a:spLocks noChangeShapeType="1"/>
            </p:cNvSpPr>
            <p:nvPr/>
          </p:nvSpPr>
          <p:spPr bwMode="auto">
            <a:xfrm>
              <a:off x="4032250" y="3159125"/>
              <a:ext cx="96838" cy="555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8" name="Line 223"/>
            <p:cNvSpPr>
              <a:spLocks noChangeShapeType="1"/>
            </p:cNvSpPr>
            <p:nvPr/>
          </p:nvSpPr>
          <p:spPr bwMode="auto">
            <a:xfrm>
              <a:off x="4129088" y="3214688"/>
              <a:ext cx="9525" cy="47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9" name="Line 224"/>
            <p:cNvSpPr>
              <a:spLocks noChangeShapeType="1"/>
            </p:cNvSpPr>
            <p:nvPr/>
          </p:nvSpPr>
          <p:spPr bwMode="auto">
            <a:xfrm>
              <a:off x="4138613" y="3219450"/>
              <a:ext cx="7938" cy="15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0" name="Line 225"/>
            <p:cNvSpPr>
              <a:spLocks noChangeShapeType="1"/>
            </p:cNvSpPr>
            <p:nvPr/>
          </p:nvSpPr>
          <p:spPr bwMode="auto">
            <a:xfrm>
              <a:off x="4146550" y="3221038"/>
              <a:ext cx="6350" cy="15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1" name="Line 226"/>
            <p:cNvSpPr>
              <a:spLocks noChangeShapeType="1"/>
            </p:cNvSpPr>
            <p:nvPr/>
          </p:nvSpPr>
          <p:spPr bwMode="auto">
            <a:xfrm flipV="1">
              <a:off x="4152900" y="3217863"/>
              <a:ext cx="6350" cy="31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2" name="Line 227"/>
            <p:cNvSpPr>
              <a:spLocks noChangeShapeType="1"/>
            </p:cNvSpPr>
            <p:nvPr/>
          </p:nvSpPr>
          <p:spPr bwMode="auto">
            <a:xfrm flipV="1">
              <a:off x="4159250" y="3213100"/>
              <a:ext cx="4763" cy="47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3" name="Line 228"/>
            <p:cNvSpPr>
              <a:spLocks noChangeShapeType="1"/>
            </p:cNvSpPr>
            <p:nvPr/>
          </p:nvSpPr>
          <p:spPr bwMode="auto">
            <a:xfrm flipV="1">
              <a:off x="4164013" y="3208338"/>
              <a:ext cx="4763" cy="47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4" name="Line 229"/>
            <p:cNvSpPr>
              <a:spLocks noChangeShapeType="1"/>
            </p:cNvSpPr>
            <p:nvPr/>
          </p:nvSpPr>
          <p:spPr bwMode="auto">
            <a:xfrm flipV="1">
              <a:off x="4168775" y="3200400"/>
              <a:ext cx="3175" cy="79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5" name="Line 230"/>
            <p:cNvSpPr>
              <a:spLocks noChangeShapeType="1"/>
            </p:cNvSpPr>
            <p:nvPr/>
          </p:nvSpPr>
          <p:spPr bwMode="auto">
            <a:xfrm flipV="1">
              <a:off x="4171950" y="3192463"/>
              <a:ext cx="1588" cy="79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6" name="Line 231"/>
            <p:cNvSpPr>
              <a:spLocks noChangeShapeType="1"/>
            </p:cNvSpPr>
            <p:nvPr/>
          </p:nvSpPr>
          <p:spPr bwMode="auto">
            <a:xfrm flipV="1">
              <a:off x="4173538" y="3184525"/>
              <a:ext cx="1588" cy="79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7" name="Line 232"/>
            <p:cNvSpPr>
              <a:spLocks noChangeShapeType="1"/>
            </p:cNvSpPr>
            <p:nvPr/>
          </p:nvSpPr>
          <p:spPr bwMode="auto">
            <a:xfrm flipH="1" flipV="1">
              <a:off x="4171950" y="3079750"/>
              <a:ext cx="1588" cy="1047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8" name="Line 233"/>
            <p:cNvSpPr>
              <a:spLocks noChangeShapeType="1"/>
            </p:cNvSpPr>
            <p:nvPr/>
          </p:nvSpPr>
          <p:spPr bwMode="auto">
            <a:xfrm>
              <a:off x="4171950" y="3079750"/>
              <a:ext cx="111125" cy="15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9" name="Line 234"/>
            <p:cNvSpPr>
              <a:spLocks noChangeShapeType="1"/>
            </p:cNvSpPr>
            <p:nvPr/>
          </p:nvSpPr>
          <p:spPr bwMode="auto">
            <a:xfrm>
              <a:off x="4283075" y="3081338"/>
              <a:ext cx="74613" cy="714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0" name="Line 235"/>
            <p:cNvSpPr>
              <a:spLocks noChangeShapeType="1"/>
            </p:cNvSpPr>
            <p:nvPr/>
          </p:nvSpPr>
          <p:spPr bwMode="auto">
            <a:xfrm flipV="1">
              <a:off x="4357688" y="3052763"/>
              <a:ext cx="98425" cy="10001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1" name="Line 236"/>
            <p:cNvSpPr>
              <a:spLocks noChangeShapeType="1"/>
            </p:cNvSpPr>
            <p:nvPr/>
          </p:nvSpPr>
          <p:spPr bwMode="auto">
            <a:xfrm>
              <a:off x="4456113" y="3052763"/>
              <a:ext cx="88900" cy="857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2" name="Line 237"/>
            <p:cNvSpPr>
              <a:spLocks noChangeShapeType="1"/>
            </p:cNvSpPr>
            <p:nvPr/>
          </p:nvSpPr>
          <p:spPr bwMode="auto">
            <a:xfrm>
              <a:off x="4545013" y="3138488"/>
              <a:ext cx="66675" cy="15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3" name="Line 238"/>
            <p:cNvSpPr>
              <a:spLocks noChangeShapeType="1"/>
            </p:cNvSpPr>
            <p:nvPr/>
          </p:nvSpPr>
          <p:spPr bwMode="auto">
            <a:xfrm flipV="1">
              <a:off x="4611688" y="3046413"/>
              <a:ext cx="92075" cy="920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4" name="Line 239"/>
            <p:cNvSpPr>
              <a:spLocks noChangeShapeType="1"/>
            </p:cNvSpPr>
            <p:nvPr/>
          </p:nvSpPr>
          <p:spPr bwMode="auto">
            <a:xfrm>
              <a:off x="4703763" y="3046413"/>
              <a:ext cx="66675" cy="571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5" name="Line 240"/>
            <p:cNvSpPr>
              <a:spLocks noChangeShapeType="1"/>
            </p:cNvSpPr>
            <p:nvPr/>
          </p:nvSpPr>
          <p:spPr bwMode="auto">
            <a:xfrm flipV="1">
              <a:off x="4770438" y="3098800"/>
              <a:ext cx="84138" cy="47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6" name="Line 241"/>
            <p:cNvSpPr>
              <a:spLocks noChangeShapeType="1"/>
            </p:cNvSpPr>
            <p:nvPr/>
          </p:nvSpPr>
          <p:spPr bwMode="auto">
            <a:xfrm flipV="1">
              <a:off x="4854575" y="3028950"/>
              <a:ext cx="73025" cy="698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7" name="Line 242"/>
            <p:cNvSpPr>
              <a:spLocks noChangeShapeType="1"/>
            </p:cNvSpPr>
            <p:nvPr/>
          </p:nvSpPr>
          <p:spPr bwMode="auto">
            <a:xfrm flipV="1">
              <a:off x="4927600" y="2955925"/>
              <a:ext cx="79375" cy="730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8" name="Line 243"/>
            <p:cNvSpPr>
              <a:spLocks noChangeShapeType="1"/>
            </p:cNvSpPr>
            <p:nvPr/>
          </p:nvSpPr>
          <p:spPr bwMode="auto">
            <a:xfrm flipH="1" flipV="1">
              <a:off x="5000625" y="2940050"/>
              <a:ext cx="6350" cy="158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" name="Line 244"/>
            <p:cNvSpPr>
              <a:spLocks noChangeShapeType="1"/>
            </p:cNvSpPr>
            <p:nvPr/>
          </p:nvSpPr>
          <p:spPr bwMode="auto">
            <a:xfrm flipH="1" flipV="1">
              <a:off x="4992688" y="2924175"/>
              <a:ext cx="7938" cy="158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0" name="Line 245"/>
            <p:cNvSpPr>
              <a:spLocks noChangeShapeType="1"/>
            </p:cNvSpPr>
            <p:nvPr/>
          </p:nvSpPr>
          <p:spPr bwMode="auto">
            <a:xfrm flipH="1" flipV="1">
              <a:off x="4981575" y="2911475"/>
              <a:ext cx="11113" cy="127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1" name="Line 246"/>
            <p:cNvSpPr>
              <a:spLocks noChangeShapeType="1"/>
            </p:cNvSpPr>
            <p:nvPr/>
          </p:nvSpPr>
          <p:spPr bwMode="auto">
            <a:xfrm flipH="1" flipV="1">
              <a:off x="4967288" y="2898775"/>
              <a:ext cx="14288" cy="127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2" name="Line 247"/>
            <p:cNvSpPr>
              <a:spLocks noChangeShapeType="1"/>
            </p:cNvSpPr>
            <p:nvPr/>
          </p:nvSpPr>
          <p:spPr bwMode="auto">
            <a:xfrm flipH="1" flipV="1">
              <a:off x="4951413" y="2886075"/>
              <a:ext cx="15875" cy="127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" name="Line 248"/>
            <p:cNvSpPr>
              <a:spLocks noChangeShapeType="1"/>
            </p:cNvSpPr>
            <p:nvPr/>
          </p:nvSpPr>
          <p:spPr bwMode="auto">
            <a:xfrm flipH="1" flipV="1">
              <a:off x="4932363" y="2874963"/>
              <a:ext cx="19050" cy="1111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4" name="Line 249"/>
            <p:cNvSpPr>
              <a:spLocks noChangeShapeType="1"/>
            </p:cNvSpPr>
            <p:nvPr/>
          </p:nvSpPr>
          <p:spPr bwMode="auto">
            <a:xfrm flipH="1" flipV="1">
              <a:off x="4910138" y="2863850"/>
              <a:ext cx="22225" cy="1111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" name="Line 250"/>
            <p:cNvSpPr>
              <a:spLocks noChangeShapeType="1"/>
            </p:cNvSpPr>
            <p:nvPr/>
          </p:nvSpPr>
          <p:spPr bwMode="auto">
            <a:xfrm flipH="1" flipV="1">
              <a:off x="4884738" y="2851150"/>
              <a:ext cx="25400" cy="127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6" name="Line 251"/>
            <p:cNvSpPr>
              <a:spLocks noChangeShapeType="1"/>
            </p:cNvSpPr>
            <p:nvPr/>
          </p:nvSpPr>
          <p:spPr bwMode="auto">
            <a:xfrm flipH="1">
              <a:off x="4167188" y="2851150"/>
              <a:ext cx="717550" cy="63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" name="Line 252"/>
            <p:cNvSpPr>
              <a:spLocks noChangeShapeType="1"/>
            </p:cNvSpPr>
            <p:nvPr/>
          </p:nvSpPr>
          <p:spPr bwMode="auto">
            <a:xfrm flipH="1" flipV="1">
              <a:off x="4162425" y="2778125"/>
              <a:ext cx="4763" cy="793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8" name="Line 253"/>
            <p:cNvSpPr>
              <a:spLocks noChangeShapeType="1"/>
            </p:cNvSpPr>
            <p:nvPr/>
          </p:nvSpPr>
          <p:spPr bwMode="auto">
            <a:xfrm flipH="1" flipV="1">
              <a:off x="4160838" y="2768600"/>
              <a:ext cx="1588" cy="95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" name="Line 254"/>
            <p:cNvSpPr>
              <a:spLocks noChangeShapeType="1"/>
            </p:cNvSpPr>
            <p:nvPr/>
          </p:nvSpPr>
          <p:spPr bwMode="auto">
            <a:xfrm flipH="1" flipV="1">
              <a:off x="4157663" y="2762250"/>
              <a:ext cx="3175" cy="63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0" name="Line 255"/>
            <p:cNvSpPr>
              <a:spLocks noChangeShapeType="1"/>
            </p:cNvSpPr>
            <p:nvPr/>
          </p:nvSpPr>
          <p:spPr bwMode="auto">
            <a:xfrm flipH="1" flipV="1">
              <a:off x="4152900" y="2755900"/>
              <a:ext cx="4763" cy="63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" name="Line 256"/>
            <p:cNvSpPr>
              <a:spLocks noChangeShapeType="1"/>
            </p:cNvSpPr>
            <p:nvPr/>
          </p:nvSpPr>
          <p:spPr bwMode="auto">
            <a:xfrm flipH="1" flipV="1">
              <a:off x="4144963" y="2751138"/>
              <a:ext cx="7938" cy="47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2" name="Line 257"/>
            <p:cNvSpPr>
              <a:spLocks noChangeShapeType="1"/>
            </p:cNvSpPr>
            <p:nvPr/>
          </p:nvSpPr>
          <p:spPr bwMode="auto">
            <a:xfrm flipH="1" flipV="1">
              <a:off x="4138613" y="2747963"/>
              <a:ext cx="6350" cy="31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3" name="Line 258"/>
            <p:cNvSpPr>
              <a:spLocks noChangeShapeType="1"/>
            </p:cNvSpPr>
            <p:nvPr/>
          </p:nvSpPr>
          <p:spPr bwMode="auto">
            <a:xfrm flipH="1" flipV="1">
              <a:off x="4129088" y="2746375"/>
              <a:ext cx="9525" cy="15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4" name="Line 259"/>
            <p:cNvSpPr>
              <a:spLocks noChangeShapeType="1"/>
            </p:cNvSpPr>
            <p:nvPr/>
          </p:nvSpPr>
          <p:spPr bwMode="auto">
            <a:xfrm flipH="1">
              <a:off x="4121150" y="2746375"/>
              <a:ext cx="7938" cy="15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5" name="Line 260"/>
            <p:cNvSpPr>
              <a:spLocks noChangeShapeType="1"/>
            </p:cNvSpPr>
            <p:nvPr/>
          </p:nvSpPr>
          <p:spPr bwMode="auto">
            <a:xfrm flipH="1">
              <a:off x="4113213" y="2746375"/>
              <a:ext cx="7938" cy="15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6" name="Line 261"/>
            <p:cNvSpPr>
              <a:spLocks noChangeShapeType="1"/>
            </p:cNvSpPr>
            <p:nvPr/>
          </p:nvSpPr>
          <p:spPr bwMode="auto">
            <a:xfrm flipH="1">
              <a:off x="4105275" y="2747963"/>
              <a:ext cx="7938" cy="47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7" name="Line 262"/>
            <p:cNvSpPr>
              <a:spLocks noChangeShapeType="1"/>
            </p:cNvSpPr>
            <p:nvPr/>
          </p:nvSpPr>
          <p:spPr bwMode="auto">
            <a:xfrm flipH="1">
              <a:off x="4024313" y="2752725"/>
              <a:ext cx="80963" cy="666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8" name="Line 263"/>
            <p:cNvSpPr>
              <a:spLocks noChangeShapeType="1"/>
            </p:cNvSpPr>
            <p:nvPr/>
          </p:nvSpPr>
          <p:spPr bwMode="auto">
            <a:xfrm flipH="1" flipV="1">
              <a:off x="4011613" y="2790825"/>
              <a:ext cx="12700" cy="285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9" name="Line 264"/>
            <p:cNvSpPr>
              <a:spLocks noChangeShapeType="1"/>
            </p:cNvSpPr>
            <p:nvPr/>
          </p:nvSpPr>
          <p:spPr bwMode="auto">
            <a:xfrm flipH="1" flipV="1">
              <a:off x="3995738" y="2765425"/>
              <a:ext cx="15875" cy="254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0" name="Line 265"/>
            <p:cNvSpPr>
              <a:spLocks noChangeShapeType="1"/>
            </p:cNvSpPr>
            <p:nvPr/>
          </p:nvSpPr>
          <p:spPr bwMode="auto">
            <a:xfrm flipH="1" flipV="1">
              <a:off x="3978275" y="2740025"/>
              <a:ext cx="17463" cy="254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" name="Line 266"/>
            <p:cNvSpPr>
              <a:spLocks noChangeShapeType="1"/>
            </p:cNvSpPr>
            <p:nvPr/>
          </p:nvSpPr>
          <p:spPr bwMode="auto">
            <a:xfrm flipH="1" flipV="1">
              <a:off x="3959225" y="2716213"/>
              <a:ext cx="19050" cy="2381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2" name="Line 267"/>
            <p:cNvSpPr>
              <a:spLocks noChangeShapeType="1"/>
            </p:cNvSpPr>
            <p:nvPr/>
          </p:nvSpPr>
          <p:spPr bwMode="auto">
            <a:xfrm flipH="1" flipV="1">
              <a:off x="3938588" y="2693988"/>
              <a:ext cx="20638" cy="222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3" name="Line 268"/>
            <p:cNvSpPr>
              <a:spLocks noChangeShapeType="1"/>
            </p:cNvSpPr>
            <p:nvPr/>
          </p:nvSpPr>
          <p:spPr bwMode="auto">
            <a:xfrm flipH="1" flipV="1">
              <a:off x="3916363" y="2673350"/>
              <a:ext cx="22225" cy="206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4" name="Line 269"/>
            <p:cNvSpPr>
              <a:spLocks noChangeShapeType="1"/>
            </p:cNvSpPr>
            <p:nvPr/>
          </p:nvSpPr>
          <p:spPr bwMode="auto">
            <a:xfrm flipH="1" flipV="1">
              <a:off x="3892550" y="2655888"/>
              <a:ext cx="23813" cy="174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5" name="Line 270"/>
            <p:cNvSpPr>
              <a:spLocks noChangeShapeType="1"/>
            </p:cNvSpPr>
            <p:nvPr/>
          </p:nvSpPr>
          <p:spPr bwMode="auto">
            <a:xfrm flipH="1" flipV="1">
              <a:off x="3867150" y="2638425"/>
              <a:ext cx="25400" cy="174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6" name="Line 271"/>
            <p:cNvSpPr>
              <a:spLocks noChangeShapeType="1"/>
            </p:cNvSpPr>
            <p:nvPr/>
          </p:nvSpPr>
          <p:spPr bwMode="auto">
            <a:xfrm flipH="1" flipV="1">
              <a:off x="3840163" y="2624138"/>
              <a:ext cx="26988" cy="14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7" name="Line 272"/>
            <p:cNvSpPr>
              <a:spLocks noChangeShapeType="1"/>
            </p:cNvSpPr>
            <p:nvPr/>
          </p:nvSpPr>
          <p:spPr bwMode="auto">
            <a:xfrm flipH="1" flipV="1">
              <a:off x="3813175" y="2611438"/>
              <a:ext cx="26988" cy="127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8" name="Line 273"/>
            <p:cNvSpPr>
              <a:spLocks noChangeShapeType="1"/>
            </p:cNvSpPr>
            <p:nvPr/>
          </p:nvSpPr>
          <p:spPr bwMode="auto">
            <a:xfrm flipH="1" flipV="1">
              <a:off x="3787775" y="2601913"/>
              <a:ext cx="25400" cy="95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9" name="Line 274"/>
            <p:cNvSpPr>
              <a:spLocks noChangeShapeType="1"/>
            </p:cNvSpPr>
            <p:nvPr/>
          </p:nvSpPr>
          <p:spPr bwMode="auto">
            <a:xfrm flipH="1" flipV="1">
              <a:off x="3760788" y="2595563"/>
              <a:ext cx="26988" cy="63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0" name="Line 275"/>
            <p:cNvSpPr>
              <a:spLocks noChangeShapeType="1"/>
            </p:cNvSpPr>
            <p:nvPr/>
          </p:nvSpPr>
          <p:spPr bwMode="auto">
            <a:xfrm flipH="1" flipV="1">
              <a:off x="3733800" y="2590800"/>
              <a:ext cx="26988" cy="47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" name="Line 276"/>
            <p:cNvSpPr>
              <a:spLocks noChangeShapeType="1"/>
            </p:cNvSpPr>
            <p:nvPr/>
          </p:nvSpPr>
          <p:spPr bwMode="auto">
            <a:xfrm flipH="1" flipV="1">
              <a:off x="3706813" y="2587625"/>
              <a:ext cx="26988" cy="31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2" name="Line 277"/>
            <p:cNvSpPr>
              <a:spLocks noChangeShapeType="1"/>
            </p:cNvSpPr>
            <p:nvPr/>
          </p:nvSpPr>
          <p:spPr bwMode="auto">
            <a:xfrm flipH="1" flipV="1">
              <a:off x="3679825" y="2586038"/>
              <a:ext cx="26988" cy="15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3" name="Freeform 278"/>
            <p:cNvSpPr>
              <a:spLocks/>
            </p:cNvSpPr>
            <p:nvPr/>
          </p:nvSpPr>
          <p:spPr bwMode="auto">
            <a:xfrm>
              <a:off x="3419475" y="2895600"/>
              <a:ext cx="174625" cy="17780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65" y="1"/>
                </a:cxn>
                <a:cxn ang="0">
                  <a:pos x="74" y="4"/>
                </a:cxn>
                <a:cxn ang="0">
                  <a:pos x="82" y="8"/>
                </a:cxn>
                <a:cxn ang="0">
                  <a:pos x="90" y="13"/>
                </a:cxn>
                <a:cxn ang="0">
                  <a:pos x="96" y="19"/>
                </a:cxn>
                <a:cxn ang="0">
                  <a:pos x="102" y="27"/>
                </a:cxn>
                <a:cxn ang="0">
                  <a:pos x="106" y="35"/>
                </a:cxn>
                <a:cxn ang="0">
                  <a:pos x="109" y="44"/>
                </a:cxn>
                <a:cxn ang="0">
                  <a:pos x="110" y="53"/>
                </a:cxn>
                <a:cxn ang="0">
                  <a:pos x="110" y="54"/>
                </a:cxn>
                <a:cxn ang="0">
                  <a:pos x="110" y="56"/>
                </a:cxn>
                <a:cxn ang="0">
                  <a:pos x="109" y="66"/>
                </a:cxn>
                <a:cxn ang="0">
                  <a:pos x="107" y="75"/>
                </a:cxn>
                <a:cxn ang="0">
                  <a:pos x="102" y="84"/>
                </a:cxn>
                <a:cxn ang="0">
                  <a:pos x="96" y="93"/>
                </a:cxn>
                <a:cxn ang="0">
                  <a:pos x="89" y="100"/>
                </a:cxn>
                <a:cxn ang="0">
                  <a:pos x="81" y="105"/>
                </a:cxn>
                <a:cxn ang="0">
                  <a:pos x="72" y="109"/>
                </a:cxn>
                <a:cxn ang="0">
                  <a:pos x="62" y="111"/>
                </a:cxn>
                <a:cxn ang="0">
                  <a:pos x="53" y="112"/>
                </a:cxn>
                <a:cxn ang="0">
                  <a:pos x="43" y="110"/>
                </a:cxn>
                <a:cxn ang="0">
                  <a:pos x="34" y="108"/>
                </a:cxn>
                <a:cxn ang="0">
                  <a:pos x="26" y="103"/>
                </a:cxn>
                <a:cxn ang="0">
                  <a:pos x="18" y="98"/>
                </a:cxn>
                <a:cxn ang="0">
                  <a:pos x="12" y="91"/>
                </a:cxn>
                <a:cxn ang="0">
                  <a:pos x="7" y="83"/>
                </a:cxn>
                <a:cxn ang="0">
                  <a:pos x="3" y="75"/>
                </a:cxn>
                <a:cxn ang="0">
                  <a:pos x="1" y="66"/>
                </a:cxn>
                <a:cxn ang="0">
                  <a:pos x="0" y="57"/>
                </a:cxn>
                <a:cxn ang="0">
                  <a:pos x="0" y="48"/>
                </a:cxn>
                <a:cxn ang="0">
                  <a:pos x="2" y="39"/>
                </a:cxn>
                <a:cxn ang="0">
                  <a:pos x="6" y="31"/>
                </a:cxn>
                <a:cxn ang="0">
                  <a:pos x="10" y="23"/>
                </a:cxn>
                <a:cxn ang="0">
                  <a:pos x="16" y="16"/>
                </a:cxn>
                <a:cxn ang="0">
                  <a:pos x="23" y="10"/>
                </a:cxn>
                <a:cxn ang="0">
                  <a:pos x="31" y="6"/>
                </a:cxn>
                <a:cxn ang="0">
                  <a:pos x="39" y="3"/>
                </a:cxn>
                <a:cxn ang="0">
                  <a:pos x="48" y="1"/>
                </a:cxn>
                <a:cxn ang="0">
                  <a:pos x="56" y="0"/>
                </a:cxn>
              </a:cxnLst>
              <a:rect l="0" t="0" r="r" b="b"/>
              <a:pathLst>
                <a:path w="110" h="112">
                  <a:moveTo>
                    <a:pt x="56" y="0"/>
                  </a:moveTo>
                  <a:lnTo>
                    <a:pt x="65" y="1"/>
                  </a:lnTo>
                  <a:lnTo>
                    <a:pt x="74" y="4"/>
                  </a:lnTo>
                  <a:lnTo>
                    <a:pt x="82" y="8"/>
                  </a:lnTo>
                  <a:lnTo>
                    <a:pt x="90" y="13"/>
                  </a:lnTo>
                  <a:lnTo>
                    <a:pt x="96" y="19"/>
                  </a:lnTo>
                  <a:lnTo>
                    <a:pt x="102" y="27"/>
                  </a:lnTo>
                  <a:lnTo>
                    <a:pt x="106" y="35"/>
                  </a:lnTo>
                  <a:lnTo>
                    <a:pt x="109" y="44"/>
                  </a:lnTo>
                  <a:lnTo>
                    <a:pt x="110" y="53"/>
                  </a:lnTo>
                  <a:lnTo>
                    <a:pt x="110" y="54"/>
                  </a:lnTo>
                  <a:lnTo>
                    <a:pt x="110" y="56"/>
                  </a:lnTo>
                  <a:lnTo>
                    <a:pt x="109" y="66"/>
                  </a:lnTo>
                  <a:lnTo>
                    <a:pt x="107" y="75"/>
                  </a:lnTo>
                  <a:lnTo>
                    <a:pt x="102" y="84"/>
                  </a:lnTo>
                  <a:lnTo>
                    <a:pt x="96" y="93"/>
                  </a:lnTo>
                  <a:lnTo>
                    <a:pt x="89" y="100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2" y="111"/>
                  </a:lnTo>
                  <a:lnTo>
                    <a:pt x="53" y="112"/>
                  </a:lnTo>
                  <a:lnTo>
                    <a:pt x="43" y="110"/>
                  </a:lnTo>
                  <a:lnTo>
                    <a:pt x="34" y="108"/>
                  </a:lnTo>
                  <a:lnTo>
                    <a:pt x="26" y="103"/>
                  </a:lnTo>
                  <a:lnTo>
                    <a:pt x="18" y="98"/>
                  </a:lnTo>
                  <a:lnTo>
                    <a:pt x="12" y="91"/>
                  </a:lnTo>
                  <a:lnTo>
                    <a:pt x="7" y="83"/>
                  </a:lnTo>
                  <a:lnTo>
                    <a:pt x="3" y="75"/>
                  </a:lnTo>
                  <a:lnTo>
                    <a:pt x="1" y="66"/>
                  </a:lnTo>
                  <a:lnTo>
                    <a:pt x="0" y="57"/>
                  </a:lnTo>
                  <a:lnTo>
                    <a:pt x="0" y="48"/>
                  </a:lnTo>
                  <a:lnTo>
                    <a:pt x="2" y="39"/>
                  </a:lnTo>
                  <a:lnTo>
                    <a:pt x="6" y="31"/>
                  </a:lnTo>
                  <a:lnTo>
                    <a:pt x="10" y="23"/>
                  </a:lnTo>
                  <a:lnTo>
                    <a:pt x="16" y="16"/>
                  </a:lnTo>
                  <a:lnTo>
                    <a:pt x="23" y="10"/>
                  </a:lnTo>
                  <a:lnTo>
                    <a:pt x="31" y="6"/>
                  </a:lnTo>
                  <a:lnTo>
                    <a:pt x="39" y="3"/>
                  </a:lnTo>
                  <a:lnTo>
                    <a:pt x="48" y="1"/>
                  </a:lnTo>
                  <a:lnTo>
                    <a:pt x="56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4" name="Line 279"/>
            <p:cNvSpPr>
              <a:spLocks noChangeShapeType="1"/>
            </p:cNvSpPr>
            <p:nvPr/>
          </p:nvSpPr>
          <p:spPr bwMode="auto">
            <a:xfrm flipH="1">
              <a:off x="3592513" y="2984500"/>
              <a:ext cx="1588" cy="158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5" name="Line 280"/>
            <p:cNvSpPr>
              <a:spLocks noChangeShapeType="1"/>
            </p:cNvSpPr>
            <p:nvPr/>
          </p:nvSpPr>
          <p:spPr bwMode="auto">
            <a:xfrm flipH="1">
              <a:off x="3589338" y="3000375"/>
              <a:ext cx="3175" cy="14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6" name="Line 281"/>
            <p:cNvSpPr>
              <a:spLocks noChangeShapeType="1"/>
            </p:cNvSpPr>
            <p:nvPr/>
          </p:nvSpPr>
          <p:spPr bwMode="auto">
            <a:xfrm flipH="1">
              <a:off x="3581400" y="3014663"/>
              <a:ext cx="7938" cy="14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7" name="Line 282"/>
            <p:cNvSpPr>
              <a:spLocks noChangeShapeType="1"/>
            </p:cNvSpPr>
            <p:nvPr/>
          </p:nvSpPr>
          <p:spPr bwMode="auto">
            <a:xfrm flipH="1">
              <a:off x="3571875" y="3028950"/>
              <a:ext cx="9525" cy="14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8" name="Line 283"/>
            <p:cNvSpPr>
              <a:spLocks noChangeShapeType="1"/>
            </p:cNvSpPr>
            <p:nvPr/>
          </p:nvSpPr>
          <p:spPr bwMode="auto">
            <a:xfrm flipH="1">
              <a:off x="3560763" y="3043238"/>
              <a:ext cx="11113" cy="1111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9" name="Line 284"/>
            <p:cNvSpPr>
              <a:spLocks noChangeShapeType="1"/>
            </p:cNvSpPr>
            <p:nvPr/>
          </p:nvSpPr>
          <p:spPr bwMode="auto">
            <a:xfrm flipH="1">
              <a:off x="3548063" y="3054350"/>
              <a:ext cx="12700" cy="79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0" name="Line 285"/>
            <p:cNvSpPr>
              <a:spLocks noChangeShapeType="1"/>
            </p:cNvSpPr>
            <p:nvPr/>
          </p:nvSpPr>
          <p:spPr bwMode="auto">
            <a:xfrm flipH="1">
              <a:off x="3533775" y="3062288"/>
              <a:ext cx="14288" cy="63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1" name="Line 286"/>
            <p:cNvSpPr>
              <a:spLocks noChangeShapeType="1"/>
            </p:cNvSpPr>
            <p:nvPr/>
          </p:nvSpPr>
          <p:spPr bwMode="auto">
            <a:xfrm flipH="1">
              <a:off x="3517900" y="3068638"/>
              <a:ext cx="15875" cy="31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" name="Line 287"/>
            <p:cNvSpPr>
              <a:spLocks noChangeShapeType="1"/>
            </p:cNvSpPr>
            <p:nvPr/>
          </p:nvSpPr>
          <p:spPr bwMode="auto">
            <a:xfrm flipH="1">
              <a:off x="3503613" y="3071813"/>
              <a:ext cx="14288" cy="15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3" name="Line 288"/>
            <p:cNvSpPr>
              <a:spLocks noChangeShapeType="1"/>
            </p:cNvSpPr>
            <p:nvPr/>
          </p:nvSpPr>
          <p:spPr bwMode="auto">
            <a:xfrm flipH="1" flipV="1">
              <a:off x="3487738" y="3070225"/>
              <a:ext cx="15875" cy="31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4" name="Line 289"/>
            <p:cNvSpPr>
              <a:spLocks noChangeShapeType="1"/>
            </p:cNvSpPr>
            <p:nvPr/>
          </p:nvSpPr>
          <p:spPr bwMode="auto">
            <a:xfrm flipH="1" flipV="1">
              <a:off x="3473450" y="3067050"/>
              <a:ext cx="14288" cy="31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5" name="Line 290"/>
            <p:cNvSpPr>
              <a:spLocks noChangeShapeType="1"/>
            </p:cNvSpPr>
            <p:nvPr/>
          </p:nvSpPr>
          <p:spPr bwMode="auto">
            <a:xfrm flipH="1" flipV="1">
              <a:off x="3460750" y="3059113"/>
              <a:ext cx="12700" cy="79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6" name="Line 291"/>
            <p:cNvSpPr>
              <a:spLocks noChangeShapeType="1"/>
            </p:cNvSpPr>
            <p:nvPr/>
          </p:nvSpPr>
          <p:spPr bwMode="auto">
            <a:xfrm flipH="1" flipV="1">
              <a:off x="3448050" y="3051175"/>
              <a:ext cx="12700" cy="79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7" name="Line 292"/>
            <p:cNvSpPr>
              <a:spLocks noChangeShapeType="1"/>
            </p:cNvSpPr>
            <p:nvPr/>
          </p:nvSpPr>
          <p:spPr bwMode="auto">
            <a:xfrm flipH="1" flipV="1">
              <a:off x="3438525" y="3040063"/>
              <a:ext cx="9525" cy="1111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8" name="Line 293"/>
            <p:cNvSpPr>
              <a:spLocks noChangeShapeType="1"/>
            </p:cNvSpPr>
            <p:nvPr/>
          </p:nvSpPr>
          <p:spPr bwMode="auto">
            <a:xfrm flipH="1" flipV="1">
              <a:off x="3430588" y="3027363"/>
              <a:ext cx="7938" cy="127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9" name="Line 294"/>
            <p:cNvSpPr>
              <a:spLocks noChangeShapeType="1"/>
            </p:cNvSpPr>
            <p:nvPr/>
          </p:nvSpPr>
          <p:spPr bwMode="auto">
            <a:xfrm flipH="1" flipV="1">
              <a:off x="3424238" y="3014663"/>
              <a:ext cx="6350" cy="127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0" name="Line 295"/>
            <p:cNvSpPr>
              <a:spLocks noChangeShapeType="1"/>
            </p:cNvSpPr>
            <p:nvPr/>
          </p:nvSpPr>
          <p:spPr bwMode="auto">
            <a:xfrm flipH="1" flipV="1">
              <a:off x="3421063" y="3000375"/>
              <a:ext cx="3175" cy="14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1" name="Line 296"/>
            <p:cNvSpPr>
              <a:spLocks noChangeShapeType="1"/>
            </p:cNvSpPr>
            <p:nvPr/>
          </p:nvSpPr>
          <p:spPr bwMode="auto">
            <a:xfrm flipH="1" flipV="1">
              <a:off x="3419475" y="2986088"/>
              <a:ext cx="1588" cy="14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" name="Line 297"/>
            <p:cNvSpPr>
              <a:spLocks noChangeShapeType="1"/>
            </p:cNvSpPr>
            <p:nvPr/>
          </p:nvSpPr>
          <p:spPr bwMode="auto">
            <a:xfrm flipV="1">
              <a:off x="3419475" y="2971800"/>
              <a:ext cx="1588" cy="14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3" name="Line 298"/>
            <p:cNvSpPr>
              <a:spLocks noChangeShapeType="1"/>
            </p:cNvSpPr>
            <p:nvPr/>
          </p:nvSpPr>
          <p:spPr bwMode="auto">
            <a:xfrm flipV="1">
              <a:off x="3419475" y="2957513"/>
              <a:ext cx="3175" cy="14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4" name="Line 299"/>
            <p:cNvSpPr>
              <a:spLocks noChangeShapeType="1"/>
            </p:cNvSpPr>
            <p:nvPr/>
          </p:nvSpPr>
          <p:spPr bwMode="auto">
            <a:xfrm flipV="1">
              <a:off x="3422650" y="2944813"/>
              <a:ext cx="6350" cy="127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5" name="Line 300"/>
            <p:cNvSpPr>
              <a:spLocks noChangeShapeType="1"/>
            </p:cNvSpPr>
            <p:nvPr/>
          </p:nvSpPr>
          <p:spPr bwMode="auto">
            <a:xfrm flipV="1">
              <a:off x="3429000" y="2932113"/>
              <a:ext cx="6350" cy="127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6" name="Line 301"/>
            <p:cNvSpPr>
              <a:spLocks noChangeShapeType="1"/>
            </p:cNvSpPr>
            <p:nvPr/>
          </p:nvSpPr>
          <p:spPr bwMode="auto">
            <a:xfrm flipV="1">
              <a:off x="3435350" y="2921000"/>
              <a:ext cx="9525" cy="1111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" name="Line 302"/>
            <p:cNvSpPr>
              <a:spLocks noChangeShapeType="1"/>
            </p:cNvSpPr>
            <p:nvPr/>
          </p:nvSpPr>
          <p:spPr bwMode="auto">
            <a:xfrm flipV="1">
              <a:off x="3444875" y="2911475"/>
              <a:ext cx="11113" cy="95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8" name="Line 303"/>
            <p:cNvSpPr>
              <a:spLocks noChangeShapeType="1"/>
            </p:cNvSpPr>
            <p:nvPr/>
          </p:nvSpPr>
          <p:spPr bwMode="auto">
            <a:xfrm flipV="1">
              <a:off x="3455988" y="2905125"/>
              <a:ext cx="12700" cy="63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9" name="Line 304"/>
            <p:cNvSpPr>
              <a:spLocks noChangeShapeType="1"/>
            </p:cNvSpPr>
            <p:nvPr/>
          </p:nvSpPr>
          <p:spPr bwMode="auto">
            <a:xfrm flipV="1">
              <a:off x="3468688" y="2900363"/>
              <a:ext cx="12700" cy="47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05"/>
            <p:cNvSpPr>
              <a:spLocks noChangeShapeType="1"/>
            </p:cNvSpPr>
            <p:nvPr/>
          </p:nvSpPr>
          <p:spPr bwMode="auto">
            <a:xfrm flipV="1">
              <a:off x="3481388" y="2897188"/>
              <a:ext cx="14288" cy="31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06"/>
            <p:cNvSpPr>
              <a:spLocks noChangeShapeType="1"/>
            </p:cNvSpPr>
            <p:nvPr/>
          </p:nvSpPr>
          <p:spPr bwMode="auto">
            <a:xfrm flipV="1">
              <a:off x="3495675" y="2895600"/>
              <a:ext cx="12700" cy="15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07"/>
            <p:cNvSpPr>
              <a:spLocks noChangeShapeType="1"/>
            </p:cNvSpPr>
            <p:nvPr/>
          </p:nvSpPr>
          <p:spPr bwMode="auto">
            <a:xfrm>
              <a:off x="3508375" y="2895600"/>
              <a:ext cx="14288" cy="15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08"/>
            <p:cNvSpPr>
              <a:spLocks noChangeShapeType="1"/>
            </p:cNvSpPr>
            <p:nvPr/>
          </p:nvSpPr>
          <p:spPr bwMode="auto">
            <a:xfrm>
              <a:off x="3522663" y="2897188"/>
              <a:ext cx="14288" cy="47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309"/>
            <p:cNvSpPr>
              <a:spLocks noChangeShapeType="1"/>
            </p:cNvSpPr>
            <p:nvPr/>
          </p:nvSpPr>
          <p:spPr bwMode="auto">
            <a:xfrm>
              <a:off x="3536950" y="2901950"/>
              <a:ext cx="12700" cy="63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310"/>
            <p:cNvSpPr>
              <a:spLocks noChangeShapeType="1"/>
            </p:cNvSpPr>
            <p:nvPr/>
          </p:nvSpPr>
          <p:spPr bwMode="auto">
            <a:xfrm>
              <a:off x="3549650" y="2908300"/>
              <a:ext cx="12700" cy="79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311"/>
            <p:cNvSpPr>
              <a:spLocks noChangeShapeType="1"/>
            </p:cNvSpPr>
            <p:nvPr/>
          </p:nvSpPr>
          <p:spPr bwMode="auto">
            <a:xfrm>
              <a:off x="3562350" y="2916238"/>
              <a:ext cx="9525" cy="95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312"/>
            <p:cNvSpPr>
              <a:spLocks noChangeShapeType="1"/>
            </p:cNvSpPr>
            <p:nvPr/>
          </p:nvSpPr>
          <p:spPr bwMode="auto">
            <a:xfrm>
              <a:off x="3571875" y="2925763"/>
              <a:ext cx="9525" cy="127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313"/>
            <p:cNvSpPr>
              <a:spLocks noChangeShapeType="1"/>
            </p:cNvSpPr>
            <p:nvPr/>
          </p:nvSpPr>
          <p:spPr bwMode="auto">
            <a:xfrm>
              <a:off x="3581400" y="2938463"/>
              <a:ext cx="6350" cy="127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314"/>
            <p:cNvSpPr>
              <a:spLocks noChangeShapeType="1"/>
            </p:cNvSpPr>
            <p:nvPr/>
          </p:nvSpPr>
          <p:spPr bwMode="auto">
            <a:xfrm>
              <a:off x="3587750" y="2951163"/>
              <a:ext cx="4763" cy="14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315"/>
            <p:cNvSpPr>
              <a:spLocks noChangeShapeType="1"/>
            </p:cNvSpPr>
            <p:nvPr/>
          </p:nvSpPr>
          <p:spPr bwMode="auto">
            <a:xfrm>
              <a:off x="3592513" y="2965450"/>
              <a:ext cx="1588" cy="14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1" name="Line 316"/>
            <p:cNvSpPr>
              <a:spLocks noChangeShapeType="1"/>
            </p:cNvSpPr>
            <p:nvPr/>
          </p:nvSpPr>
          <p:spPr bwMode="auto">
            <a:xfrm>
              <a:off x="3594100" y="2979738"/>
              <a:ext cx="1588" cy="15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2" name="Line 317"/>
            <p:cNvSpPr>
              <a:spLocks noChangeShapeType="1"/>
            </p:cNvSpPr>
            <p:nvPr/>
          </p:nvSpPr>
          <p:spPr bwMode="auto">
            <a:xfrm>
              <a:off x="3594100" y="2981325"/>
              <a:ext cx="1588" cy="31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" name="Freeform 318"/>
            <p:cNvSpPr>
              <a:spLocks/>
            </p:cNvSpPr>
            <p:nvPr/>
          </p:nvSpPr>
          <p:spPr bwMode="auto">
            <a:xfrm>
              <a:off x="3994150" y="2973388"/>
              <a:ext cx="992188" cy="47625"/>
            </a:xfrm>
            <a:custGeom>
              <a:avLst/>
              <a:gdLst/>
              <a:ahLst/>
              <a:cxnLst>
                <a:cxn ang="0">
                  <a:pos x="625" y="0"/>
                </a:cxn>
                <a:cxn ang="0">
                  <a:pos x="596" y="22"/>
                </a:cxn>
                <a:cxn ang="0">
                  <a:pos x="69" y="30"/>
                </a:cxn>
                <a:cxn ang="0">
                  <a:pos x="0" y="8"/>
                </a:cxn>
                <a:cxn ang="0">
                  <a:pos x="625" y="0"/>
                </a:cxn>
              </a:cxnLst>
              <a:rect l="0" t="0" r="r" b="b"/>
              <a:pathLst>
                <a:path w="625" h="30">
                  <a:moveTo>
                    <a:pt x="625" y="0"/>
                  </a:moveTo>
                  <a:lnTo>
                    <a:pt x="596" y="22"/>
                  </a:lnTo>
                  <a:lnTo>
                    <a:pt x="69" y="30"/>
                  </a:lnTo>
                  <a:lnTo>
                    <a:pt x="0" y="8"/>
                  </a:lnTo>
                  <a:lnTo>
                    <a:pt x="625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4" name="Line 319"/>
            <p:cNvSpPr>
              <a:spLocks noChangeShapeType="1"/>
            </p:cNvSpPr>
            <p:nvPr/>
          </p:nvSpPr>
          <p:spPr bwMode="auto">
            <a:xfrm flipV="1">
              <a:off x="3994150" y="2973388"/>
              <a:ext cx="992188" cy="127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5" name="Line 320"/>
            <p:cNvSpPr>
              <a:spLocks noChangeShapeType="1"/>
            </p:cNvSpPr>
            <p:nvPr/>
          </p:nvSpPr>
          <p:spPr bwMode="auto">
            <a:xfrm flipH="1">
              <a:off x="4940300" y="2973388"/>
              <a:ext cx="46038" cy="34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6" name="Line 321"/>
            <p:cNvSpPr>
              <a:spLocks noChangeShapeType="1"/>
            </p:cNvSpPr>
            <p:nvPr/>
          </p:nvSpPr>
          <p:spPr bwMode="auto">
            <a:xfrm flipH="1">
              <a:off x="4103688" y="3008313"/>
              <a:ext cx="836613" cy="127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977" name="Gerade Verbindung mit Pfeil 976"/>
          <p:cNvCxnSpPr/>
          <p:nvPr/>
        </p:nvCxnSpPr>
        <p:spPr>
          <a:xfrm flipV="1">
            <a:off x="5929322" y="3643314"/>
            <a:ext cx="500066" cy="285752"/>
          </a:xfrm>
          <a:prstGeom prst="straightConnector1">
            <a:avLst/>
          </a:prstGeom>
          <a:ln w="34925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9" name="Gruppieren 326"/>
          <p:cNvGrpSpPr/>
          <p:nvPr/>
        </p:nvGrpSpPr>
        <p:grpSpPr>
          <a:xfrm>
            <a:off x="6429388" y="4857760"/>
            <a:ext cx="1735138" cy="858838"/>
            <a:chOff x="3286125" y="2571750"/>
            <a:chExt cx="1735138" cy="858838"/>
          </a:xfrm>
        </p:grpSpPr>
        <p:sp>
          <p:nvSpPr>
            <p:cNvPr id="980" name="AutoShape 163"/>
            <p:cNvSpPr>
              <a:spLocks noChangeAspect="1" noChangeArrowheads="1" noTextEdit="1"/>
            </p:cNvSpPr>
            <p:nvPr/>
          </p:nvSpPr>
          <p:spPr bwMode="auto">
            <a:xfrm>
              <a:off x="3286125" y="2571750"/>
              <a:ext cx="1735138" cy="8588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1" name="Rectangle 165"/>
            <p:cNvSpPr>
              <a:spLocks noChangeArrowheads="1"/>
            </p:cNvSpPr>
            <p:nvPr/>
          </p:nvSpPr>
          <p:spPr bwMode="auto">
            <a:xfrm>
              <a:off x="3286125" y="2571750"/>
              <a:ext cx="1735138" cy="85725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2" name="Freeform 166"/>
            <p:cNvSpPr>
              <a:spLocks/>
            </p:cNvSpPr>
            <p:nvPr/>
          </p:nvSpPr>
          <p:spPr bwMode="auto">
            <a:xfrm>
              <a:off x="3297238" y="2586038"/>
              <a:ext cx="1709738" cy="820738"/>
            </a:xfrm>
            <a:custGeom>
              <a:avLst/>
              <a:gdLst/>
              <a:ahLst/>
              <a:cxnLst>
                <a:cxn ang="0">
                  <a:pos x="258" y="1"/>
                </a:cxn>
                <a:cxn ang="0">
                  <a:pos x="292" y="6"/>
                </a:cxn>
                <a:cxn ang="0">
                  <a:pos x="325" y="16"/>
                </a:cxn>
                <a:cxn ang="0">
                  <a:pos x="359" y="33"/>
                </a:cxn>
                <a:cxn ang="0">
                  <a:pos x="390" y="55"/>
                </a:cxn>
                <a:cxn ang="0">
                  <a:pos x="417" y="82"/>
                </a:cxn>
                <a:cxn ang="0">
                  <a:pos x="440" y="113"/>
                </a:cxn>
                <a:cxn ang="0">
                  <a:pos x="458" y="147"/>
                </a:cxn>
                <a:cxn ang="0">
                  <a:pos x="514" y="102"/>
                </a:cxn>
                <a:cxn ang="0">
                  <a:pos x="524" y="101"/>
                </a:cxn>
                <a:cxn ang="0">
                  <a:pos x="534" y="104"/>
                </a:cxn>
                <a:cxn ang="0">
                  <a:pos x="542" y="111"/>
                </a:cxn>
                <a:cxn ang="0">
                  <a:pos x="545" y="121"/>
                </a:cxn>
                <a:cxn ang="0">
                  <a:pos x="1000" y="167"/>
                </a:cxn>
                <a:cxn ang="0">
                  <a:pos x="1030" y="182"/>
                </a:cxn>
                <a:cxn ang="0">
                  <a:pos x="1052" y="197"/>
                </a:cxn>
                <a:cxn ang="0">
                  <a:pos x="1068" y="213"/>
                </a:cxn>
                <a:cxn ang="0">
                  <a:pos x="1077" y="233"/>
                </a:cxn>
                <a:cxn ang="0">
                  <a:pos x="981" y="323"/>
                </a:cxn>
                <a:cxn ang="0">
                  <a:pos x="886" y="290"/>
                </a:cxn>
                <a:cxn ang="0">
                  <a:pos x="786" y="348"/>
                </a:cxn>
                <a:cxn ang="0">
                  <a:pos x="668" y="357"/>
                </a:cxn>
                <a:cxn ang="0">
                  <a:pos x="551" y="311"/>
                </a:cxn>
                <a:cxn ang="0">
                  <a:pos x="552" y="382"/>
                </a:cxn>
                <a:cxn ang="0">
                  <a:pos x="549" y="392"/>
                </a:cxn>
                <a:cxn ang="0">
                  <a:pos x="543" y="398"/>
                </a:cxn>
                <a:cxn ang="0">
                  <a:pos x="535" y="400"/>
                </a:cxn>
                <a:cxn ang="0">
                  <a:pos x="524" y="396"/>
                </a:cxn>
                <a:cxn ang="0">
                  <a:pos x="455" y="379"/>
                </a:cxn>
                <a:cxn ang="0">
                  <a:pos x="434" y="413"/>
                </a:cxn>
                <a:cxn ang="0">
                  <a:pos x="409" y="444"/>
                </a:cxn>
                <a:cxn ang="0">
                  <a:pos x="379" y="471"/>
                </a:cxn>
                <a:cxn ang="0">
                  <a:pos x="346" y="492"/>
                </a:cxn>
                <a:cxn ang="0">
                  <a:pos x="310" y="507"/>
                </a:cxn>
                <a:cxn ang="0">
                  <a:pos x="272" y="515"/>
                </a:cxn>
                <a:cxn ang="0">
                  <a:pos x="233" y="517"/>
                </a:cxn>
                <a:cxn ang="0">
                  <a:pos x="195" y="512"/>
                </a:cxn>
                <a:cxn ang="0">
                  <a:pos x="158" y="501"/>
                </a:cxn>
                <a:cxn ang="0">
                  <a:pos x="123" y="484"/>
                </a:cxn>
                <a:cxn ang="0">
                  <a:pos x="91" y="462"/>
                </a:cxn>
                <a:cxn ang="0">
                  <a:pos x="63" y="435"/>
                </a:cxn>
                <a:cxn ang="0">
                  <a:pos x="39" y="403"/>
                </a:cxn>
                <a:cxn ang="0">
                  <a:pos x="21" y="368"/>
                </a:cxn>
                <a:cxn ang="0">
                  <a:pos x="9" y="330"/>
                </a:cxn>
                <a:cxn ang="0">
                  <a:pos x="1" y="291"/>
                </a:cxn>
                <a:cxn ang="0">
                  <a:pos x="0" y="252"/>
                </a:cxn>
                <a:cxn ang="0">
                  <a:pos x="3" y="212"/>
                </a:cxn>
                <a:cxn ang="0">
                  <a:pos x="13" y="174"/>
                </a:cxn>
                <a:cxn ang="0">
                  <a:pos x="27" y="138"/>
                </a:cxn>
                <a:cxn ang="0">
                  <a:pos x="47" y="104"/>
                </a:cxn>
                <a:cxn ang="0">
                  <a:pos x="72" y="74"/>
                </a:cxn>
                <a:cxn ang="0">
                  <a:pos x="101" y="48"/>
                </a:cxn>
                <a:cxn ang="0">
                  <a:pos x="133" y="28"/>
                </a:cxn>
                <a:cxn ang="0">
                  <a:pos x="167" y="13"/>
                </a:cxn>
                <a:cxn ang="0">
                  <a:pos x="204" y="4"/>
                </a:cxn>
                <a:cxn ang="0">
                  <a:pos x="241" y="0"/>
                </a:cxn>
              </a:cxnLst>
              <a:rect l="0" t="0" r="r" b="b"/>
              <a:pathLst>
                <a:path w="1077" h="517">
                  <a:moveTo>
                    <a:pt x="241" y="0"/>
                  </a:moveTo>
                  <a:lnTo>
                    <a:pt x="258" y="1"/>
                  </a:lnTo>
                  <a:lnTo>
                    <a:pt x="275" y="3"/>
                  </a:lnTo>
                  <a:lnTo>
                    <a:pt x="292" y="6"/>
                  </a:lnTo>
                  <a:lnTo>
                    <a:pt x="309" y="10"/>
                  </a:lnTo>
                  <a:lnTo>
                    <a:pt x="325" y="16"/>
                  </a:lnTo>
                  <a:lnTo>
                    <a:pt x="342" y="24"/>
                  </a:lnTo>
                  <a:lnTo>
                    <a:pt x="359" y="33"/>
                  </a:lnTo>
                  <a:lnTo>
                    <a:pt x="375" y="44"/>
                  </a:lnTo>
                  <a:lnTo>
                    <a:pt x="390" y="55"/>
                  </a:lnTo>
                  <a:lnTo>
                    <a:pt x="404" y="68"/>
                  </a:lnTo>
                  <a:lnTo>
                    <a:pt x="417" y="82"/>
                  </a:lnTo>
                  <a:lnTo>
                    <a:pt x="429" y="97"/>
                  </a:lnTo>
                  <a:lnTo>
                    <a:pt x="440" y="113"/>
                  </a:lnTo>
                  <a:lnTo>
                    <a:pt x="450" y="129"/>
                  </a:lnTo>
                  <a:lnTo>
                    <a:pt x="458" y="147"/>
                  </a:lnTo>
                  <a:lnTo>
                    <a:pt x="509" y="105"/>
                  </a:lnTo>
                  <a:lnTo>
                    <a:pt x="514" y="102"/>
                  </a:lnTo>
                  <a:lnTo>
                    <a:pt x="519" y="101"/>
                  </a:lnTo>
                  <a:lnTo>
                    <a:pt x="524" y="101"/>
                  </a:lnTo>
                  <a:lnTo>
                    <a:pt x="530" y="102"/>
                  </a:lnTo>
                  <a:lnTo>
                    <a:pt x="534" y="104"/>
                  </a:lnTo>
                  <a:lnTo>
                    <a:pt x="539" y="107"/>
                  </a:lnTo>
                  <a:lnTo>
                    <a:pt x="542" y="111"/>
                  </a:lnTo>
                  <a:lnTo>
                    <a:pt x="544" y="115"/>
                  </a:lnTo>
                  <a:lnTo>
                    <a:pt x="545" y="121"/>
                  </a:lnTo>
                  <a:lnTo>
                    <a:pt x="548" y="171"/>
                  </a:lnTo>
                  <a:lnTo>
                    <a:pt x="1000" y="167"/>
                  </a:lnTo>
                  <a:lnTo>
                    <a:pt x="1016" y="175"/>
                  </a:lnTo>
                  <a:lnTo>
                    <a:pt x="1030" y="182"/>
                  </a:lnTo>
                  <a:lnTo>
                    <a:pt x="1042" y="189"/>
                  </a:lnTo>
                  <a:lnTo>
                    <a:pt x="1052" y="197"/>
                  </a:lnTo>
                  <a:lnTo>
                    <a:pt x="1061" y="205"/>
                  </a:lnTo>
                  <a:lnTo>
                    <a:pt x="1068" y="213"/>
                  </a:lnTo>
                  <a:lnTo>
                    <a:pt x="1073" y="223"/>
                  </a:lnTo>
                  <a:lnTo>
                    <a:pt x="1077" y="233"/>
                  </a:lnTo>
                  <a:lnTo>
                    <a:pt x="1027" y="279"/>
                  </a:lnTo>
                  <a:lnTo>
                    <a:pt x="981" y="323"/>
                  </a:lnTo>
                  <a:lnTo>
                    <a:pt x="928" y="326"/>
                  </a:lnTo>
                  <a:lnTo>
                    <a:pt x="886" y="290"/>
                  </a:lnTo>
                  <a:lnTo>
                    <a:pt x="828" y="348"/>
                  </a:lnTo>
                  <a:lnTo>
                    <a:pt x="786" y="348"/>
                  </a:lnTo>
                  <a:lnTo>
                    <a:pt x="730" y="294"/>
                  </a:lnTo>
                  <a:lnTo>
                    <a:pt x="668" y="357"/>
                  </a:lnTo>
                  <a:lnTo>
                    <a:pt x="621" y="312"/>
                  </a:lnTo>
                  <a:lnTo>
                    <a:pt x="551" y="311"/>
                  </a:lnTo>
                  <a:lnTo>
                    <a:pt x="552" y="377"/>
                  </a:lnTo>
                  <a:lnTo>
                    <a:pt x="552" y="382"/>
                  </a:lnTo>
                  <a:lnTo>
                    <a:pt x="551" y="387"/>
                  </a:lnTo>
                  <a:lnTo>
                    <a:pt x="549" y="392"/>
                  </a:lnTo>
                  <a:lnTo>
                    <a:pt x="546" y="395"/>
                  </a:lnTo>
                  <a:lnTo>
                    <a:pt x="543" y="398"/>
                  </a:lnTo>
                  <a:lnTo>
                    <a:pt x="539" y="400"/>
                  </a:lnTo>
                  <a:lnTo>
                    <a:pt x="535" y="400"/>
                  </a:lnTo>
                  <a:lnTo>
                    <a:pt x="530" y="399"/>
                  </a:lnTo>
                  <a:lnTo>
                    <a:pt x="524" y="396"/>
                  </a:lnTo>
                  <a:lnTo>
                    <a:pt x="463" y="361"/>
                  </a:lnTo>
                  <a:lnTo>
                    <a:pt x="455" y="379"/>
                  </a:lnTo>
                  <a:lnTo>
                    <a:pt x="445" y="397"/>
                  </a:lnTo>
                  <a:lnTo>
                    <a:pt x="434" y="413"/>
                  </a:lnTo>
                  <a:lnTo>
                    <a:pt x="422" y="429"/>
                  </a:lnTo>
                  <a:lnTo>
                    <a:pt x="409" y="444"/>
                  </a:lnTo>
                  <a:lnTo>
                    <a:pt x="395" y="458"/>
                  </a:lnTo>
                  <a:lnTo>
                    <a:pt x="379" y="471"/>
                  </a:lnTo>
                  <a:lnTo>
                    <a:pt x="363" y="482"/>
                  </a:lnTo>
                  <a:lnTo>
                    <a:pt x="346" y="492"/>
                  </a:lnTo>
                  <a:lnTo>
                    <a:pt x="329" y="500"/>
                  </a:lnTo>
                  <a:lnTo>
                    <a:pt x="310" y="507"/>
                  </a:lnTo>
                  <a:lnTo>
                    <a:pt x="291" y="512"/>
                  </a:lnTo>
                  <a:lnTo>
                    <a:pt x="272" y="515"/>
                  </a:lnTo>
                  <a:lnTo>
                    <a:pt x="252" y="517"/>
                  </a:lnTo>
                  <a:lnTo>
                    <a:pt x="233" y="517"/>
                  </a:lnTo>
                  <a:lnTo>
                    <a:pt x="214" y="516"/>
                  </a:lnTo>
                  <a:lnTo>
                    <a:pt x="195" y="512"/>
                  </a:lnTo>
                  <a:lnTo>
                    <a:pt x="176" y="508"/>
                  </a:lnTo>
                  <a:lnTo>
                    <a:pt x="158" y="501"/>
                  </a:lnTo>
                  <a:lnTo>
                    <a:pt x="140" y="493"/>
                  </a:lnTo>
                  <a:lnTo>
                    <a:pt x="123" y="484"/>
                  </a:lnTo>
                  <a:lnTo>
                    <a:pt x="106" y="474"/>
                  </a:lnTo>
                  <a:lnTo>
                    <a:pt x="91" y="462"/>
                  </a:lnTo>
                  <a:lnTo>
                    <a:pt x="76" y="449"/>
                  </a:lnTo>
                  <a:lnTo>
                    <a:pt x="63" y="435"/>
                  </a:lnTo>
                  <a:lnTo>
                    <a:pt x="50" y="419"/>
                  </a:lnTo>
                  <a:lnTo>
                    <a:pt x="39" y="403"/>
                  </a:lnTo>
                  <a:lnTo>
                    <a:pt x="30" y="385"/>
                  </a:lnTo>
                  <a:lnTo>
                    <a:pt x="21" y="368"/>
                  </a:lnTo>
                  <a:lnTo>
                    <a:pt x="14" y="349"/>
                  </a:lnTo>
                  <a:lnTo>
                    <a:pt x="9" y="330"/>
                  </a:lnTo>
                  <a:lnTo>
                    <a:pt x="4" y="311"/>
                  </a:lnTo>
                  <a:lnTo>
                    <a:pt x="1" y="291"/>
                  </a:lnTo>
                  <a:lnTo>
                    <a:pt x="0" y="272"/>
                  </a:lnTo>
                  <a:lnTo>
                    <a:pt x="0" y="252"/>
                  </a:lnTo>
                  <a:lnTo>
                    <a:pt x="1" y="232"/>
                  </a:lnTo>
                  <a:lnTo>
                    <a:pt x="3" y="212"/>
                  </a:lnTo>
                  <a:lnTo>
                    <a:pt x="7" y="193"/>
                  </a:lnTo>
                  <a:lnTo>
                    <a:pt x="13" y="174"/>
                  </a:lnTo>
                  <a:lnTo>
                    <a:pt x="19" y="155"/>
                  </a:lnTo>
                  <a:lnTo>
                    <a:pt x="27" y="138"/>
                  </a:lnTo>
                  <a:lnTo>
                    <a:pt x="36" y="121"/>
                  </a:lnTo>
                  <a:lnTo>
                    <a:pt x="47" y="104"/>
                  </a:lnTo>
                  <a:lnTo>
                    <a:pt x="59" y="89"/>
                  </a:lnTo>
                  <a:lnTo>
                    <a:pt x="72" y="74"/>
                  </a:lnTo>
                  <a:lnTo>
                    <a:pt x="86" y="61"/>
                  </a:lnTo>
                  <a:lnTo>
                    <a:pt x="101" y="48"/>
                  </a:lnTo>
                  <a:lnTo>
                    <a:pt x="116" y="38"/>
                  </a:lnTo>
                  <a:lnTo>
                    <a:pt x="133" y="28"/>
                  </a:lnTo>
                  <a:lnTo>
                    <a:pt x="150" y="20"/>
                  </a:lnTo>
                  <a:lnTo>
                    <a:pt x="167" y="13"/>
                  </a:lnTo>
                  <a:lnTo>
                    <a:pt x="186" y="8"/>
                  </a:lnTo>
                  <a:lnTo>
                    <a:pt x="204" y="4"/>
                  </a:lnTo>
                  <a:lnTo>
                    <a:pt x="222" y="1"/>
                  </a:lnTo>
                  <a:lnTo>
                    <a:pt x="241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 smtClean="0"/>
                <a:t>Shared Secret</a:t>
              </a:r>
              <a:endParaRPr lang="en-US" dirty="0"/>
            </a:p>
          </p:txBody>
        </p:sp>
        <p:sp>
          <p:nvSpPr>
            <p:cNvPr id="983" name="Line 167"/>
            <p:cNvSpPr>
              <a:spLocks noChangeShapeType="1"/>
            </p:cNvSpPr>
            <p:nvPr/>
          </p:nvSpPr>
          <p:spPr bwMode="auto">
            <a:xfrm flipH="1">
              <a:off x="3649663" y="2586038"/>
              <a:ext cx="30163" cy="15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4" name="Line 168"/>
            <p:cNvSpPr>
              <a:spLocks noChangeShapeType="1"/>
            </p:cNvSpPr>
            <p:nvPr/>
          </p:nvSpPr>
          <p:spPr bwMode="auto">
            <a:xfrm flipH="1">
              <a:off x="3621088" y="2587625"/>
              <a:ext cx="28575" cy="47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5" name="Line 169"/>
            <p:cNvSpPr>
              <a:spLocks noChangeShapeType="1"/>
            </p:cNvSpPr>
            <p:nvPr/>
          </p:nvSpPr>
          <p:spPr bwMode="auto">
            <a:xfrm flipH="1">
              <a:off x="3592513" y="2592388"/>
              <a:ext cx="28575" cy="63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6" name="Line 170"/>
            <p:cNvSpPr>
              <a:spLocks noChangeShapeType="1"/>
            </p:cNvSpPr>
            <p:nvPr/>
          </p:nvSpPr>
          <p:spPr bwMode="auto">
            <a:xfrm flipH="1">
              <a:off x="3562350" y="2598738"/>
              <a:ext cx="30163" cy="79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7" name="Line 171"/>
            <p:cNvSpPr>
              <a:spLocks noChangeShapeType="1"/>
            </p:cNvSpPr>
            <p:nvPr/>
          </p:nvSpPr>
          <p:spPr bwMode="auto">
            <a:xfrm flipH="1">
              <a:off x="3535363" y="2606675"/>
              <a:ext cx="26988" cy="1111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172"/>
            <p:cNvSpPr>
              <a:spLocks noChangeShapeType="1"/>
            </p:cNvSpPr>
            <p:nvPr/>
          </p:nvSpPr>
          <p:spPr bwMode="auto">
            <a:xfrm flipH="1">
              <a:off x="3508375" y="2617788"/>
              <a:ext cx="26988" cy="127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173"/>
            <p:cNvSpPr>
              <a:spLocks noChangeShapeType="1"/>
            </p:cNvSpPr>
            <p:nvPr/>
          </p:nvSpPr>
          <p:spPr bwMode="auto">
            <a:xfrm flipH="1">
              <a:off x="3481388" y="2630488"/>
              <a:ext cx="26988" cy="158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Line 174"/>
            <p:cNvSpPr>
              <a:spLocks noChangeShapeType="1"/>
            </p:cNvSpPr>
            <p:nvPr/>
          </p:nvSpPr>
          <p:spPr bwMode="auto">
            <a:xfrm flipH="1">
              <a:off x="3457575" y="2646363"/>
              <a:ext cx="23813" cy="158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1" name="Line 175"/>
            <p:cNvSpPr>
              <a:spLocks noChangeShapeType="1"/>
            </p:cNvSpPr>
            <p:nvPr/>
          </p:nvSpPr>
          <p:spPr bwMode="auto">
            <a:xfrm flipH="1">
              <a:off x="3433763" y="2662238"/>
              <a:ext cx="23813" cy="206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2" name="Line 176"/>
            <p:cNvSpPr>
              <a:spLocks noChangeShapeType="1"/>
            </p:cNvSpPr>
            <p:nvPr/>
          </p:nvSpPr>
          <p:spPr bwMode="auto">
            <a:xfrm flipH="1">
              <a:off x="3411538" y="2682875"/>
              <a:ext cx="22225" cy="206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" name="Line 177"/>
            <p:cNvSpPr>
              <a:spLocks noChangeShapeType="1"/>
            </p:cNvSpPr>
            <p:nvPr/>
          </p:nvSpPr>
          <p:spPr bwMode="auto">
            <a:xfrm flipH="1">
              <a:off x="3390900" y="2703513"/>
              <a:ext cx="20638" cy="2381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4" name="Line 178"/>
            <p:cNvSpPr>
              <a:spLocks noChangeShapeType="1"/>
            </p:cNvSpPr>
            <p:nvPr/>
          </p:nvSpPr>
          <p:spPr bwMode="auto">
            <a:xfrm flipH="1">
              <a:off x="3371850" y="2727325"/>
              <a:ext cx="19050" cy="2381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5" name="Line 179"/>
            <p:cNvSpPr>
              <a:spLocks noChangeShapeType="1"/>
            </p:cNvSpPr>
            <p:nvPr/>
          </p:nvSpPr>
          <p:spPr bwMode="auto">
            <a:xfrm flipH="1">
              <a:off x="3354388" y="2751138"/>
              <a:ext cx="17463" cy="269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6" name="Line 180"/>
            <p:cNvSpPr>
              <a:spLocks noChangeShapeType="1"/>
            </p:cNvSpPr>
            <p:nvPr/>
          </p:nvSpPr>
          <p:spPr bwMode="auto">
            <a:xfrm flipH="1">
              <a:off x="3340100" y="2778125"/>
              <a:ext cx="14288" cy="269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7" name="Line 181"/>
            <p:cNvSpPr>
              <a:spLocks noChangeShapeType="1"/>
            </p:cNvSpPr>
            <p:nvPr/>
          </p:nvSpPr>
          <p:spPr bwMode="auto">
            <a:xfrm flipH="1">
              <a:off x="3327400" y="2805113"/>
              <a:ext cx="12700" cy="269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8" name="Line 182"/>
            <p:cNvSpPr>
              <a:spLocks noChangeShapeType="1"/>
            </p:cNvSpPr>
            <p:nvPr/>
          </p:nvSpPr>
          <p:spPr bwMode="auto">
            <a:xfrm flipH="1">
              <a:off x="3317875" y="2832100"/>
              <a:ext cx="9525" cy="301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9" name="Line 183"/>
            <p:cNvSpPr>
              <a:spLocks noChangeShapeType="1"/>
            </p:cNvSpPr>
            <p:nvPr/>
          </p:nvSpPr>
          <p:spPr bwMode="auto">
            <a:xfrm flipH="1">
              <a:off x="3308350" y="2862263"/>
              <a:ext cx="9525" cy="301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0" name="Line 184"/>
            <p:cNvSpPr>
              <a:spLocks noChangeShapeType="1"/>
            </p:cNvSpPr>
            <p:nvPr/>
          </p:nvSpPr>
          <p:spPr bwMode="auto">
            <a:xfrm flipH="1">
              <a:off x="3302000" y="2892425"/>
              <a:ext cx="6350" cy="301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1" name="Line 185"/>
            <p:cNvSpPr>
              <a:spLocks noChangeShapeType="1"/>
            </p:cNvSpPr>
            <p:nvPr/>
          </p:nvSpPr>
          <p:spPr bwMode="auto">
            <a:xfrm flipH="1">
              <a:off x="3298825" y="2922588"/>
              <a:ext cx="3175" cy="317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2" name="Line 186"/>
            <p:cNvSpPr>
              <a:spLocks noChangeShapeType="1"/>
            </p:cNvSpPr>
            <p:nvPr/>
          </p:nvSpPr>
          <p:spPr bwMode="auto">
            <a:xfrm flipH="1">
              <a:off x="3297238" y="2954338"/>
              <a:ext cx="1588" cy="317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" name="Line 187"/>
            <p:cNvSpPr>
              <a:spLocks noChangeShapeType="1"/>
            </p:cNvSpPr>
            <p:nvPr/>
          </p:nvSpPr>
          <p:spPr bwMode="auto">
            <a:xfrm>
              <a:off x="3297238" y="2986088"/>
              <a:ext cx="1588" cy="317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4" name="Line 188"/>
            <p:cNvSpPr>
              <a:spLocks noChangeShapeType="1"/>
            </p:cNvSpPr>
            <p:nvPr/>
          </p:nvSpPr>
          <p:spPr bwMode="auto">
            <a:xfrm>
              <a:off x="3297238" y="3017838"/>
              <a:ext cx="1588" cy="301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5" name="Line 189"/>
            <p:cNvSpPr>
              <a:spLocks noChangeShapeType="1"/>
            </p:cNvSpPr>
            <p:nvPr/>
          </p:nvSpPr>
          <p:spPr bwMode="auto">
            <a:xfrm>
              <a:off x="3298825" y="3048000"/>
              <a:ext cx="4763" cy="317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6" name="Line 190"/>
            <p:cNvSpPr>
              <a:spLocks noChangeShapeType="1"/>
            </p:cNvSpPr>
            <p:nvPr/>
          </p:nvSpPr>
          <p:spPr bwMode="auto">
            <a:xfrm>
              <a:off x="3303588" y="3079750"/>
              <a:ext cx="7938" cy="301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7" name="Line 191"/>
            <p:cNvSpPr>
              <a:spLocks noChangeShapeType="1"/>
            </p:cNvSpPr>
            <p:nvPr/>
          </p:nvSpPr>
          <p:spPr bwMode="auto">
            <a:xfrm>
              <a:off x="3311525" y="3109913"/>
              <a:ext cx="7938" cy="301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8" name="Line 192"/>
            <p:cNvSpPr>
              <a:spLocks noChangeShapeType="1"/>
            </p:cNvSpPr>
            <p:nvPr/>
          </p:nvSpPr>
          <p:spPr bwMode="auto">
            <a:xfrm>
              <a:off x="3319463" y="3140075"/>
              <a:ext cx="11113" cy="301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9" name="Line 193"/>
            <p:cNvSpPr>
              <a:spLocks noChangeShapeType="1"/>
            </p:cNvSpPr>
            <p:nvPr/>
          </p:nvSpPr>
          <p:spPr bwMode="auto">
            <a:xfrm>
              <a:off x="3330575" y="3170238"/>
              <a:ext cx="14288" cy="269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0" name="Line 194"/>
            <p:cNvSpPr>
              <a:spLocks noChangeShapeType="1"/>
            </p:cNvSpPr>
            <p:nvPr/>
          </p:nvSpPr>
          <p:spPr bwMode="auto">
            <a:xfrm>
              <a:off x="3344863" y="3197225"/>
              <a:ext cx="14288" cy="285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1" name="Line 195"/>
            <p:cNvSpPr>
              <a:spLocks noChangeShapeType="1"/>
            </p:cNvSpPr>
            <p:nvPr/>
          </p:nvSpPr>
          <p:spPr bwMode="auto">
            <a:xfrm>
              <a:off x="3359150" y="3225800"/>
              <a:ext cx="17463" cy="254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2" name="Line 196"/>
            <p:cNvSpPr>
              <a:spLocks noChangeShapeType="1"/>
            </p:cNvSpPr>
            <p:nvPr/>
          </p:nvSpPr>
          <p:spPr bwMode="auto">
            <a:xfrm>
              <a:off x="3376613" y="3251200"/>
              <a:ext cx="20638" cy="254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3" name="Line 197"/>
            <p:cNvSpPr>
              <a:spLocks noChangeShapeType="1"/>
            </p:cNvSpPr>
            <p:nvPr/>
          </p:nvSpPr>
          <p:spPr bwMode="auto">
            <a:xfrm>
              <a:off x="3397250" y="3276600"/>
              <a:ext cx="20638" cy="222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4" name="Line 198"/>
            <p:cNvSpPr>
              <a:spLocks noChangeShapeType="1"/>
            </p:cNvSpPr>
            <p:nvPr/>
          </p:nvSpPr>
          <p:spPr bwMode="auto">
            <a:xfrm>
              <a:off x="3417888" y="3298825"/>
              <a:ext cx="23813" cy="206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5" name="Line 199"/>
            <p:cNvSpPr>
              <a:spLocks noChangeShapeType="1"/>
            </p:cNvSpPr>
            <p:nvPr/>
          </p:nvSpPr>
          <p:spPr bwMode="auto">
            <a:xfrm>
              <a:off x="3441700" y="3319463"/>
              <a:ext cx="23813" cy="190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6" name="Line 200"/>
            <p:cNvSpPr>
              <a:spLocks noChangeShapeType="1"/>
            </p:cNvSpPr>
            <p:nvPr/>
          </p:nvSpPr>
          <p:spPr bwMode="auto">
            <a:xfrm>
              <a:off x="3465513" y="3338513"/>
              <a:ext cx="26988" cy="158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7" name="Line 201"/>
            <p:cNvSpPr>
              <a:spLocks noChangeShapeType="1"/>
            </p:cNvSpPr>
            <p:nvPr/>
          </p:nvSpPr>
          <p:spPr bwMode="auto">
            <a:xfrm>
              <a:off x="3492500" y="3354388"/>
              <a:ext cx="26988" cy="14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8" name="Line 202"/>
            <p:cNvSpPr>
              <a:spLocks noChangeShapeType="1"/>
            </p:cNvSpPr>
            <p:nvPr/>
          </p:nvSpPr>
          <p:spPr bwMode="auto">
            <a:xfrm>
              <a:off x="3519488" y="3368675"/>
              <a:ext cx="28575" cy="127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9" name="Line 203"/>
            <p:cNvSpPr>
              <a:spLocks noChangeShapeType="1"/>
            </p:cNvSpPr>
            <p:nvPr/>
          </p:nvSpPr>
          <p:spPr bwMode="auto">
            <a:xfrm>
              <a:off x="3548063" y="3381375"/>
              <a:ext cx="28575" cy="1111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0" name="Line 204"/>
            <p:cNvSpPr>
              <a:spLocks noChangeShapeType="1"/>
            </p:cNvSpPr>
            <p:nvPr/>
          </p:nvSpPr>
          <p:spPr bwMode="auto">
            <a:xfrm>
              <a:off x="3576638" y="3392488"/>
              <a:ext cx="30163" cy="63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1" name="Line 205"/>
            <p:cNvSpPr>
              <a:spLocks noChangeShapeType="1"/>
            </p:cNvSpPr>
            <p:nvPr/>
          </p:nvSpPr>
          <p:spPr bwMode="auto">
            <a:xfrm>
              <a:off x="3606800" y="3398838"/>
              <a:ext cx="30163" cy="63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2" name="Line 206"/>
            <p:cNvSpPr>
              <a:spLocks noChangeShapeType="1"/>
            </p:cNvSpPr>
            <p:nvPr/>
          </p:nvSpPr>
          <p:spPr bwMode="auto">
            <a:xfrm>
              <a:off x="3636963" y="3405188"/>
              <a:ext cx="30163" cy="15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3" name="Line 207"/>
            <p:cNvSpPr>
              <a:spLocks noChangeShapeType="1"/>
            </p:cNvSpPr>
            <p:nvPr/>
          </p:nvSpPr>
          <p:spPr bwMode="auto">
            <a:xfrm>
              <a:off x="3667125" y="3406775"/>
              <a:ext cx="30163" cy="15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Line 208"/>
            <p:cNvSpPr>
              <a:spLocks noChangeShapeType="1"/>
            </p:cNvSpPr>
            <p:nvPr/>
          </p:nvSpPr>
          <p:spPr bwMode="auto">
            <a:xfrm flipV="1">
              <a:off x="3697288" y="3403600"/>
              <a:ext cx="31750" cy="31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Line 209"/>
            <p:cNvSpPr>
              <a:spLocks noChangeShapeType="1"/>
            </p:cNvSpPr>
            <p:nvPr/>
          </p:nvSpPr>
          <p:spPr bwMode="auto">
            <a:xfrm flipV="1">
              <a:off x="3729038" y="3398838"/>
              <a:ext cx="30163" cy="47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" name="Line 210"/>
            <p:cNvSpPr>
              <a:spLocks noChangeShapeType="1"/>
            </p:cNvSpPr>
            <p:nvPr/>
          </p:nvSpPr>
          <p:spPr bwMode="auto">
            <a:xfrm flipV="1">
              <a:off x="3759200" y="3390900"/>
              <a:ext cx="30163" cy="79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" name="Line 211"/>
            <p:cNvSpPr>
              <a:spLocks noChangeShapeType="1"/>
            </p:cNvSpPr>
            <p:nvPr/>
          </p:nvSpPr>
          <p:spPr bwMode="auto">
            <a:xfrm flipV="1">
              <a:off x="3789363" y="3379788"/>
              <a:ext cx="30163" cy="1111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6" name="Line 212"/>
            <p:cNvSpPr>
              <a:spLocks noChangeShapeType="1"/>
            </p:cNvSpPr>
            <p:nvPr/>
          </p:nvSpPr>
          <p:spPr bwMode="auto">
            <a:xfrm flipV="1">
              <a:off x="3819525" y="3367088"/>
              <a:ext cx="26988" cy="127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" name="Line 213"/>
            <p:cNvSpPr>
              <a:spLocks noChangeShapeType="1"/>
            </p:cNvSpPr>
            <p:nvPr/>
          </p:nvSpPr>
          <p:spPr bwMode="auto">
            <a:xfrm flipV="1">
              <a:off x="3846513" y="3351213"/>
              <a:ext cx="26988" cy="158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6" name="Line 214"/>
            <p:cNvSpPr>
              <a:spLocks noChangeShapeType="1"/>
            </p:cNvSpPr>
            <p:nvPr/>
          </p:nvSpPr>
          <p:spPr bwMode="auto">
            <a:xfrm flipV="1">
              <a:off x="3873500" y="3333750"/>
              <a:ext cx="25400" cy="174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7" name="Line 215"/>
            <p:cNvSpPr>
              <a:spLocks noChangeShapeType="1"/>
            </p:cNvSpPr>
            <p:nvPr/>
          </p:nvSpPr>
          <p:spPr bwMode="auto">
            <a:xfrm flipV="1">
              <a:off x="3898900" y="3313113"/>
              <a:ext cx="25400" cy="206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8" name="Line 216"/>
            <p:cNvSpPr>
              <a:spLocks noChangeShapeType="1"/>
            </p:cNvSpPr>
            <p:nvPr/>
          </p:nvSpPr>
          <p:spPr bwMode="auto">
            <a:xfrm flipV="1">
              <a:off x="3924300" y="3290888"/>
              <a:ext cx="22225" cy="222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9" name="Line 217"/>
            <p:cNvSpPr>
              <a:spLocks noChangeShapeType="1"/>
            </p:cNvSpPr>
            <p:nvPr/>
          </p:nvSpPr>
          <p:spPr bwMode="auto">
            <a:xfrm flipV="1">
              <a:off x="3946525" y="3267075"/>
              <a:ext cx="20638" cy="2381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0" name="Line 218"/>
            <p:cNvSpPr>
              <a:spLocks noChangeShapeType="1"/>
            </p:cNvSpPr>
            <p:nvPr/>
          </p:nvSpPr>
          <p:spPr bwMode="auto">
            <a:xfrm flipV="1">
              <a:off x="3967163" y="3241675"/>
              <a:ext cx="19050" cy="254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" name="Line 219"/>
            <p:cNvSpPr>
              <a:spLocks noChangeShapeType="1"/>
            </p:cNvSpPr>
            <p:nvPr/>
          </p:nvSpPr>
          <p:spPr bwMode="auto">
            <a:xfrm flipV="1">
              <a:off x="3986213" y="3216275"/>
              <a:ext cx="17463" cy="254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" name="Line 220"/>
            <p:cNvSpPr>
              <a:spLocks noChangeShapeType="1"/>
            </p:cNvSpPr>
            <p:nvPr/>
          </p:nvSpPr>
          <p:spPr bwMode="auto">
            <a:xfrm flipV="1">
              <a:off x="4003675" y="3187700"/>
              <a:ext cx="15875" cy="285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3" name="Line 221"/>
            <p:cNvSpPr>
              <a:spLocks noChangeShapeType="1"/>
            </p:cNvSpPr>
            <p:nvPr/>
          </p:nvSpPr>
          <p:spPr bwMode="auto">
            <a:xfrm flipV="1">
              <a:off x="4019550" y="3159125"/>
              <a:ext cx="12700" cy="285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4" name="Line 222"/>
            <p:cNvSpPr>
              <a:spLocks noChangeShapeType="1"/>
            </p:cNvSpPr>
            <p:nvPr/>
          </p:nvSpPr>
          <p:spPr bwMode="auto">
            <a:xfrm>
              <a:off x="4032250" y="3159125"/>
              <a:ext cx="96838" cy="555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5" name="Line 223"/>
            <p:cNvSpPr>
              <a:spLocks noChangeShapeType="1"/>
            </p:cNvSpPr>
            <p:nvPr/>
          </p:nvSpPr>
          <p:spPr bwMode="auto">
            <a:xfrm>
              <a:off x="4129088" y="3214688"/>
              <a:ext cx="9525" cy="47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6" name="Line 224"/>
            <p:cNvSpPr>
              <a:spLocks noChangeShapeType="1"/>
            </p:cNvSpPr>
            <p:nvPr/>
          </p:nvSpPr>
          <p:spPr bwMode="auto">
            <a:xfrm>
              <a:off x="4138613" y="3219450"/>
              <a:ext cx="7938" cy="15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7" name="Line 225"/>
            <p:cNvSpPr>
              <a:spLocks noChangeShapeType="1"/>
            </p:cNvSpPr>
            <p:nvPr/>
          </p:nvSpPr>
          <p:spPr bwMode="auto">
            <a:xfrm>
              <a:off x="4146550" y="3221038"/>
              <a:ext cx="6350" cy="15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8" name="Line 226"/>
            <p:cNvSpPr>
              <a:spLocks noChangeShapeType="1"/>
            </p:cNvSpPr>
            <p:nvPr/>
          </p:nvSpPr>
          <p:spPr bwMode="auto">
            <a:xfrm flipV="1">
              <a:off x="4152900" y="3217863"/>
              <a:ext cx="6350" cy="31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9" name="Line 227"/>
            <p:cNvSpPr>
              <a:spLocks noChangeShapeType="1"/>
            </p:cNvSpPr>
            <p:nvPr/>
          </p:nvSpPr>
          <p:spPr bwMode="auto">
            <a:xfrm flipV="1">
              <a:off x="4159250" y="3213100"/>
              <a:ext cx="4763" cy="47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0" name="Line 228"/>
            <p:cNvSpPr>
              <a:spLocks noChangeShapeType="1"/>
            </p:cNvSpPr>
            <p:nvPr/>
          </p:nvSpPr>
          <p:spPr bwMode="auto">
            <a:xfrm flipV="1">
              <a:off x="4164013" y="3208338"/>
              <a:ext cx="4763" cy="47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1" name="Line 229"/>
            <p:cNvSpPr>
              <a:spLocks noChangeShapeType="1"/>
            </p:cNvSpPr>
            <p:nvPr/>
          </p:nvSpPr>
          <p:spPr bwMode="auto">
            <a:xfrm flipV="1">
              <a:off x="4168775" y="3200400"/>
              <a:ext cx="3175" cy="79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2" name="Line 230"/>
            <p:cNvSpPr>
              <a:spLocks noChangeShapeType="1"/>
            </p:cNvSpPr>
            <p:nvPr/>
          </p:nvSpPr>
          <p:spPr bwMode="auto">
            <a:xfrm flipV="1">
              <a:off x="4171950" y="3192463"/>
              <a:ext cx="1588" cy="79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3" name="Line 231"/>
            <p:cNvSpPr>
              <a:spLocks noChangeShapeType="1"/>
            </p:cNvSpPr>
            <p:nvPr/>
          </p:nvSpPr>
          <p:spPr bwMode="auto">
            <a:xfrm flipV="1">
              <a:off x="4173538" y="3184525"/>
              <a:ext cx="1588" cy="79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4" name="Line 232"/>
            <p:cNvSpPr>
              <a:spLocks noChangeShapeType="1"/>
            </p:cNvSpPr>
            <p:nvPr/>
          </p:nvSpPr>
          <p:spPr bwMode="auto">
            <a:xfrm flipH="1" flipV="1">
              <a:off x="4171950" y="3079750"/>
              <a:ext cx="1588" cy="1047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5" name="Line 233"/>
            <p:cNvSpPr>
              <a:spLocks noChangeShapeType="1"/>
            </p:cNvSpPr>
            <p:nvPr/>
          </p:nvSpPr>
          <p:spPr bwMode="auto">
            <a:xfrm>
              <a:off x="4171950" y="3079750"/>
              <a:ext cx="111125" cy="15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6" name="Line 234"/>
            <p:cNvSpPr>
              <a:spLocks noChangeShapeType="1"/>
            </p:cNvSpPr>
            <p:nvPr/>
          </p:nvSpPr>
          <p:spPr bwMode="auto">
            <a:xfrm>
              <a:off x="4283075" y="3081338"/>
              <a:ext cx="74613" cy="714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7" name="Line 235"/>
            <p:cNvSpPr>
              <a:spLocks noChangeShapeType="1"/>
            </p:cNvSpPr>
            <p:nvPr/>
          </p:nvSpPr>
          <p:spPr bwMode="auto">
            <a:xfrm flipV="1">
              <a:off x="4357688" y="3052763"/>
              <a:ext cx="98425" cy="10001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8" name="Line 236"/>
            <p:cNvSpPr>
              <a:spLocks noChangeShapeType="1"/>
            </p:cNvSpPr>
            <p:nvPr/>
          </p:nvSpPr>
          <p:spPr bwMode="auto">
            <a:xfrm>
              <a:off x="4456113" y="3052763"/>
              <a:ext cx="88900" cy="857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9" name="Line 237"/>
            <p:cNvSpPr>
              <a:spLocks noChangeShapeType="1"/>
            </p:cNvSpPr>
            <p:nvPr/>
          </p:nvSpPr>
          <p:spPr bwMode="auto">
            <a:xfrm>
              <a:off x="4545013" y="3138488"/>
              <a:ext cx="66675" cy="15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0" name="Line 238"/>
            <p:cNvSpPr>
              <a:spLocks noChangeShapeType="1"/>
            </p:cNvSpPr>
            <p:nvPr/>
          </p:nvSpPr>
          <p:spPr bwMode="auto">
            <a:xfrm flipV="1">
              <a:off x="4611688" y="3046413"/>
              <a:ext cx="92075" cy="920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1" name="Line 239"/>
            <p:cNvSpPr>
              <a:spLocks noChangeShapeType="1"/>
            </p:cNvSpPr>
            <p:nvPr/>
          </p:nvSpPr>
          <p:spPr bwMode="auto">
            <a:xfrm>
              <a:off x="4703763" y="3046413"/>
              <a:ext cx="66675" cy="571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2" name="Line 240"/>
            <p:cNvSpPr>
              <a:spLocks noChangeShapeType="1"/>
            </p:cNvSpPr>
            <p:nvPr/>
          </p:nvSpPr>
          <p:spPr bwMode="auto">
            <a:xfrm flipV="1">
              <a:off x="4770438" y="3098800"/>
              <a:ext cx="84138" cy="47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3" name="Line 241"/>
            <p:cNvSpPr>
              <a:spLocks noChangeShapeType="1"/>
            </p:cNvSpPr>
            <p:nvPr/>
          </p:nvSpPr>
          <p:spPr bwMode="auto">
            <a:xfrm flipV="1">
              <a:off x="4854575" y="3028950"/>
              <a:ext cx="73025" cy="698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4" name="Line 242"/>
            <p:cNvSpPr>
              <a:spLocks noChangeShapeType="1"/>
            </p:cNvSpPr>
            <p:nvPr/>
          </p:nvSpPr>
          <p:spPr bwMode="auto">
            <a:xfrm flipV="1">
              <a:off x="4927600" y="2955925"/>
              <a:ext cx="79375" cy="730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5" name="Line 243"/>
            <p:cNvSpPr>
              <a:spLocks noChangeShapeType="1"/>
            </p:cNvSpPr>
            <p:nvPr/>
          </p:nvSpPr>
          <p:spPr bwMode="auto">
            <a:xfrm flipH="1" flipV="1">
              <a:off x="5000625" y="2940050"/>
              <a:ext cx="6350" cy="158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6" name="Line 244"/>
            <p:cNvSpPr>
              <a:spLocks noChangeShapeType="1"/>
            </p:cNvSpPr>
            <p:nvPr/>
          </p:nvSpPr>
          <p:spPr bwMode="auto">
            <a:xfrm flipH="1" flipV="1">
              <a:off x="4992688" y="2924175"/>
              <a:ext cx="7938" cy="158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7" name="Line 245"/>
            <p:cNvSpPr>
              <a:spLocks noChangeShapeType="1"/>
            </p:cNvSpPr>
            <p:nvPr/>
          </p:nvSpPr>
          <p:spPr bwMode="auto">
            <a:xfrm flipH="1" flipV="1">
              <a:off x="4981575" y="2911475"/>
              <a:ext cx="11113" cy="127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8" name="Line 246"/>
            <p:cNvSpPr>
              <a:spLocks noChangeShapeType="1"/>
            </p:cNvSpPr>
            <p:nvPr/>
          </p:nvSpPr>
          <p:spPr bwMode="auto">
            <a:xfrm flipH="1" flipV="1">
              <a:off x="4967288" y="2898775"/>
              <a:ext cx="14288" cy="127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9" name="Line 247"/>
            <p:cNvSpPr>
              <a:spLocks noChangeShapeType="1"/>
            </p:cNvSpPr>
            <p:nvPr/>
          </p:nvSpPr>
          <p:spPr bwMode="auto">
            <a:xfrm flipH="1" flipV="1">
              <a:off x="4951413" y="2886075"/>
              <a:ext cx="15875" cy="127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0" name="Line 248"/>
            <p:cNvSpPr>
              <a:spLocks noChangeShapeType="1"/>
            </p:cNvSpPr>
            <p:nvPr/>
          </p:nvSpPr>
          <p:spPr bwMode="auto">
            <a:xfrm flipH="1" flipV="1">
              <a:off x="4932363" y="2874963"/>
              <a:ext cx="19050" cy="1111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1" name="Line 249"/>
            <p:cNvSpPr>
              <a:spLocks noChangeShapeType="1"/>
            </p:cNvSpPr>
            <p:nvPr/>
          </p:nvSpPr>
          <p:spPr bwMode="auto">
            <a:xfrm flipH="1" flipV="1">
              <a:off x="4910138" y="2863850"/>
              <a:ext cx="22225" cy="1111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2" name="Line 250"/>
            <p:cNvSpPr>
              <a:spLocks noChangeShapeType="1"/>
            </p:cNvSpPr>
            <p:nvPr/>
          </p:nvSpPr>
          <p:spPr bwMode="auto">
            <a:xfrm flipH="1" flipV="1">
              <a:off x="4884738" y="2851150"/>
              <a:ext cx="25400" cy="127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3" name="Line 251"/>
            <p:cNvSpPr>
              <a:spLocks noChangeShapeType="1"/>
            </p:cNvSpPr>
            <p:nvPr/>
          </p:nvSpPr>
          <p:spPr bwMode="auto">
            <a:xfrm flipH="1">
              <a:off x="4167188" y="2851150"/>
              <a:ext cx="717550" cy="63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4" name="Line 252"/>
            <p:cNvSpPr>
              <a:spLocks noChangeShapeType="1"/>
            </p:cNvSpPr>
            <p:nvPr/>
          </p:nvSpPr>
          <p:spPr bwMode="auto">
            <a:xfrm flipH="1" flipV="1">
              <a:off x="4162425" y="2778125"/>
              <a:ext cx="4763" cy="793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5" name="Line 253"/>
            <p:cNvSpPr>
              <a:spLocks noChangeShapeType="1"/>
            </p:cNvSpPr>
            <p:nvPr/>
          </p:nvSpPr>
          <p:spPr bwMode="auto">
            <a:xfrm flipH="1" flipV="1">
              <a:off x="4160838" y="2768600"/>
              <a:ext cx="1588" cy="95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6" name="Line 254"/>
            <p:cNvSpPr>
              <a:spLocks noChangeShapeType="1"/>
            </p:cNvSpPr>
            <p:nvPr/>
          </p:nvSpPr>
          <p:spPr bwMode="auto">
            <a:xfrm flipH="1" flipV="1">
              <a:off x="4157663" y="2762250"/>
              <a:ext cx="3175" cy="63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7" name="Line 255"/>
            <p:cNvSpPr>
              <a:spLocks noChangeShapeType="1"/>
            </p:cNvSpPr>
            <p:nvPr/>
          </p:nvSpPr>
          <p:spPr bwMode="auto">
            <a:xfrm flipH="1" flipV="1">
              <a:off x="4152900" y="2755900"/>
              <a:ext cx="4763" cy="63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8" name="Line 256"/>
            <p:cNvSpPr>
              <a:spLocks noChangeShapeType="1"/>
            </p:cNvSpPr>
            <p:nvPr/>
          </p:nvSpPr>
          <p:spPr bwMode="auto">
            <a:xfrm flipH="1" flipV="1">
              <a:off x="4144963" y="2751138"/>
              <a:ext cx="7938" cy="47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9" name="Line 257"/>
            <p:cNvSpPr>
              <a:spLocks noChangeShapeType="1"/>
            </p:cNvSpPr>
            <p:nvPr/>
          </p:nvSpPr>
          <p:spPr bwMode="auto">
            <a:xfrm flipH="1" flipV="1">
              <a:off x="4138613" y="2747963"/>
              <a:ext cx="6350" cy="31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0" name="Line 258"/>
            <p:cNvSpPr>
              <a:spLocks noChangeShapeType="1"/>
            </p:cNvSpPr>
            <p:nvPr/>
          </p:nvSpPr>
          <p:spPr bwMode="auto">
            <a:xfrm flipH="1" flipV="1">
              <a:off x="4129088" y="2746375"/>
              <a:ext cx="9525" cy="15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1" name="Line 259"/>
            <p:cNvSpPr>
              <a:spLocks noChangeShapeType="1"/>
            </p:cNvSpPr>
            <p:nvPr/>
          </p:nvSpPr>
          <p:spPr bwMode="auto">
            <a:xfrm flipH="1">
              <a:off x="4121150" y="2746375"/>
              <a:ext cx="7938" cy="15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2" name="Line 260"/>
            <p:cNvSpPr>
              <a:spLocks noChangeShapeType="1"/>
            </p:cNvSpPr>
            <p:nvPr/>
          </p:nvSpPr>
          <p:spPr bwMode="auto">
            <a:xfrm flipH="1">
              <a:off x="4113213" y="2746375"/>
              <a:ext cx="7938" cy="15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3" name="Line 261"/>
            <p:cNvSpPr>
              <a:spLocks noChangeShapeType="1"/>
            </p:cNvSpPr>
            <p:nvPr/>
          </p:nvSpPr>
          <p:spPr bwMode="auto">
            <a:xfrm flipH="1">
              <a:off x="4105275" y="2747963"/>
              <a:ext cx="7938" cy="47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4" name="Line 262"/>
            <p:cNvSpPr>
              <a:spLocks noChangeShapeType="1"/>
            </p:cNvSpPr>
            <p:nvPr/>
          </p:nvSpPr>
          <p:spPr bwMode="auto">
            <a:xfrm flipH="1">
              <a:off x="4024313" y="2752725"/>
              <a:ext cx="80963" cy="666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5" name="Line 263"/>
            <p:cNvSpPr>
              <a:spLocks noChangeShapeType="1"/>
            </p:cNvSpPr>
            <p:nvPr/>
          </p:nvSpPr>
          <p:spPr bwMode="auto">
            <a:xfrm flipH="1" flipV="1">
              <a:off x="4011613" y="2790825"/>
              <a:ext cx="12700" cy="285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6" name="Line 264"/>
            <p:cNvSpPr>
              <a:spLocks noChangeShapeType="1"/>
            </p:cNvSpPr>
            <p:nvPr/>
          </p:nvSpPr>
          <p:spPr bwMode="auto">
            <a:xfrm flipH="1" flipV="1">
              <a:off x="3995738" y="2765425"/>
              <a:ext cx="15875" cy="254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7" name="Line 265"/>
            <p:cNvSpPr>
              <a:spLocks noChangeShapeType="1"/>
            </p:cNvSpPr>
            <p:nvPr/>
          </p:nvSpPr>
          <p:spPr bwMode="auto">
            <a:xfrm flipH="1" flipV="1">
              <a:off x="3978275" y="2740025"/>
              <a:ext cx="17463" cy="254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8" name="Line 266"/>
            <p:cNvSpPr>
              <a:spLocks noChangeShapeType="1"/>
            </p:cNvSpPr>
            <p:nvPr/>
          </p:nvSpPr>
          <p:spPr bwMode="auto">
            <a:xfrm flipH="1" flipV="1">
              <a:off x="3959225" y="2716213"/>
              <a:ext cx="19050" cy="2381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9" name="Line 267"/>
            <p:cNvSpPr>
              <a:spLocks noChangeShapeType="1"/>
            </p:cNvSpPr>
            <p:nvPr/>
          </p:nvSpPr>
          <p:spPr bwMode="auto">
            <a:xfrm flipH="1" flipV="1">
              <a:off x="3938588" y="2693988"/>
              <a:ext cx="20638" cy="222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0" name="Line 268"/>
            <p:cNvSpPr>
              <a:spLocks noChangeShapeType="1"/>
            </p:cNvSpPr>
            <p:nvPr/>
          </p:nvSpPr>
          <p:spPr bwMode="auto">
            <a:xfrm flipH="1" flipV="1">
              <a:off x="3916363" y="2673350"/>
              <a:ext cx="22225" cy="206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1" name="Line 269"/>
            <p:cNvSpPr>
              <a:spLocks noChangeShapeType="1"/>
            </p:cNvSpPr>
            <p:nvPr/>
          </p:nvSpPr>
          <p:spPr bwMode="auto">
            <a:xfrm flipH="1" flipV="1">
              <a:off x="3892550" y="2655888"/>
              <a:ext cx="23813" cy="174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2" name="Line 270"/>
            <p:cNvSpPr>
              <a:spLocks noChangeShapeType="1"/>
            </p:cNvSpPr>
            <p:nvPr/>
          </p:nvSpPr>
          <p:spPr bwMode="auto">
            <a:xfrm flipH="1" flipV="1">
              <a:off x="3867150" y="2638425"/>
              <a:ext cx="25400" cy="174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3" name="Line 271"/>
            <p:cNvSpPr>
              <a:spLocks noChangeShapeType="1"/>
            </p:cNvSpPr>
            <p:nvPr/>
          </p:nvSpPr>
          <p:spPr bwMode="auto">
            <a:xfrm flipH="1" flipV="1">
              <a:off x="3840163" y="2624138"/>
              <a:ext cx="26988" cy="14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4" name="Line 272"/>
            <p:cNvSpPr>
              <a:spLocks noChangeShapeType="1"/>
            </p:cNvSpPr>
            <p:nvPr/>
          </p:nvSpPr>
          <p:spPr bwMode="auto">
            <a:xfrm flipH="1" flipV="1">
              <a:off x="3813175" y="2611438"/>
              <a:ext cx="26988" cy="127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5" name="Line 273"/>
            <p:cNvSpPr>
              <a:spLocks noChangeShapeType="1"/>
            </p:cNvSpPr>
            <p:nvPr/>
          </p:nvSpPr>
          <p:spPr bwMode="auto">
            <a:xfrm flipH="1" flipV="1">
              <a:off x="3787775" y="2601913"/>
              <a:ext cx="25400" cy="95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6" name="Line 274"/>
            <p:cNvSpPr>
              <a:spLocks noChangeShapeType="1"/>
            </p:cNvSpPr>
            <p:nvPr/>
          </p:nvSpPr>
          <p:spPr bwMode="auto">
            <a:xfrm flipH="1" flipV="1">
              <a:off x="3760788" y="2595563"/>
              <a:ext cx="26988" cy="63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7" name="Line 275"/>
            <p:cNvSpPr>
              <a:spLocks noChangeShapeType="1"/>
            </p:cNvSpPr>
            <p:nvPr/>
          </p:nvSpPr>
          <p:spPr bwMode="auto">
            <a:xfrm flipH="1" flipV="1">
              <a:off x="3733800" y="2590800"/>
              <a:ext cx="26988" cy="47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8" name="Line 276"/>
            <p:cNvSpPr>
              <a:spLocks noChangeShapeType="1"/>
            </p:cNvSpPr>
            <p:nvPr/>
          </p:nvSpPr>
          <p:spPr bwMode="auto">
            <a:xfrm flipH="1" flipV="1">
              <a:off x="3706813" y="2587625"/>
              <a:ext cx="26988" cy="31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9" name="Line 277"/>
            <p:cNvSpPr>
              <a:spLocks noChangeShapeType="1"/>
            </p:cNvSpPr>
            <p:nvPr/>
          </p:nvSpPr>
          <p:spPr bwMode="auto">
            <a:xfrm flipH="1" flipV="1">
              <a:off x="3679825" y="2586038"/>
              <a:ext cx="26988" cy="15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0" name="Freeform 278"/>
            <p:cNvSpPr>
              <a:spLocks/>
            </p:cNvSpPr>
            <p:nvPr/>
          </p:nvSpPr>
          <p:spPr bwMode="auto">
            <a:xfrm>
              <a:off x="3419475" y="2895600"/>
              <a:ext cx="174625" cy="17780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65" y="1"/>
                </a:cxn>
                <a:cxn ang="0">
                  <a:pos x="74" y="4"/>
                </a:cxn>
                <a:cxn ang="0">
                  <a:pos x="82" y="8"/>
                </a:cxn>
                <a:cxn ang="0">
                  <a:pos x="90" y="13"/>
                </a:cxn>
                <a:cxn ang="0">
                  <a:pos x="96" y="19"/>
                </a:cxn>
                <a:cxn ang="0">
                  <a:pos x="102" y="27"/>
                </a:cxn>
                <a:cxn ang="0">
                  <a:pos x="106" y="35"/>
                </a:cxn>
                <a:cxn ang="0">
                  <a:pos x="109" y="44"/>
                </a:cxn>
                <a:cxn ang="0">
                  <a:pos x="110" y="53"/>
                </a:cxn>
                <a:cxn ang="0">
                  <a:pos x="110" y="54"/>
                </a:cxn>
                <a:cxn ang="0">
                  <a:pos x="110" y="56"/>
                </a:cxn>
                <a:cxn ang="0">
                  <a:pos x="109" y="66"/>
                </a:cxn>
                <a:cxn ang="0">
                  <a:pos x="107" y="75"/>
                </a:cxn>
                <a:cxn ang="0">
                  <a:pos x="102" y="84"/>
                </a:cxn>
                <a:cxn ang="0">
                  <a:pos x="96" y="93"/>
                </a:cxn>
                <a:cxn ang="0">
                  <a:pos x="89" y="100"/>
                </a:cxn>
                <a:cxn ang="0">
                  <a:pos x="81" y="105"/>
                </a:cxn>
                <a:cxn ang="0">
                  <a:pos x="72" y="109"/>
                </a:cxn>
                <a:cxn ang="0">
                  <a:pos x="62" y="111"/>
                </a:cxn>
                <a:cxn ang="0">
                  <a:pos x="53" y="112"/>
                </a:cxn>
                <a:cxn ang="0">
                  <a:pos x="43" y="110"/>
                </a:cxn>
                <a:cxn ang="0">
                  <a:pos x="34" y="108"/>
                </a:cxn>
                <a:cxn ang="0">
                  <a:pos x="26" y="103"/>
                </a:cxn>
                <a:cxn ang="0">
                  <a:pos x="18" y="98"/>
                </a:cxn>
                <a:cxn ang="0">
                  <a:pos x="12" y="91"/>
                </a:cxn>
                <a:cxn ang="0">
                  <a:pos x="7" y="83"/>
                </a:cxn>
                <a:cxn ang="0">
                  <a:pos x="3" y="75"/>
                </a:cxn>
                <a:cxn ang="0">
                  <a:pos x="1" y="66"/>
                </a:cxn>
                <a:cxn ang="0">
                  <a:pos x="0" y="57"/>
                </a:cxn>
                <a:cxn ang="0">
                  <a:pos x="0" y="48"/>
                </a:cxn>
                <a:cxn ang="0">
                  <a:pos x="2" y="39"/>
                </a:cxn>
                <a:cxn ang="0">
                  <a:pos x="6" y="31"/>
                </a:cxn>
                <a:cxn ang="0">
                  <a:pos x="10" y="23"/>
                </a:cxn>
                <a:cxn ang="0">
                  <a:pos x="16" y="16"/>
                </a:cxn>
                <a:cxn ang="0">
                  <a:pos x="23" y="10"/>
                </a:cxn>
                <a:cxn ang="0">
                  <a:pos x="31" y="6"/>
                </a:cxn>
                <a:cxn ang="0">
                  <a:pos x="39" y="3"/>
                </a:cxn>
                <a:cxn ang="0">
                  <a:pos x="48" y="1"/>
                </a:cxn>
                <a:cxn ang="0">
                  <a:pos x="56" y="0"/>
                </a:cxn>
              </a:cxnLst>
              <a:rect l="0" t="0" r="r" b="b"/>
              <a:pathLst>
                <a:path w="110" h="112">
                  <a:moveTo>
                    <a:pt x="56" y="0"/>
                  </a:moveTo>
                  <a:lnTo>
                    <a:pt x="65" y="1"/>
                  </a:lnTo>
                  <a:lnTo>
                    <a:pt x="74" y="4"/>
                  </a:lnTo>
                  <a:lnTo>
                    <a:pt x="82" y="8"/>
                  </a:lnTo>
                  <a:lnTo>
                    <a:pt x="90" y="13"/>
                  </a:lnTo>
                  <a:lnTo>
                    <a:pt x="96" y="19"/>
                  </a:lnTo>
                  <a:lnTo>
                    <a:pt x="102" y="27"/>
                  </a:lnTo>
                  <a:lnTo>
                    <a:pt x="106" y="35"/>
                  </a:lnTo>
                  <a:lnTo>
                    <a:pt x="109" y="44"/>
                  </a:lnTo>
                  <a:lnTo>
                    <a:pt x="110" y="53"/>
                  </a:lnTo>
                  <a:lnTo>
                    <a:pt x="110" y="54"/>
                  </a:lnTo>
                  <a:lnTo>
                    <a:pt x="110" y="56"/>
                  </a:lnTo>
                  <a:lnTo>
                    <a:pt x="109" y="66"/>
                  </a:lnTo>
                  <a:lnTo>
                    <a:pt x="107" y="75"/>
                  </a:lnTo>
                  <a:lnTo>
                    <a:pt x="102" y="84"/>
                  </a:lnTo>
                  <a:lnTo>
                    <a:pt x="96" y="93"/>
                  </a:lnTo>
                  <a:lnTo>
                    <a:pt x="89" y="100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2" y="111"/>
                  </a:lnTo>
                  <a:lnTo>
                    <a:pt x="53" y="112"/>
                  </a:lnTo>
                  <a:lnTo>
                    <a:pt x="43" y="110"/>
                  </a:lnTo>
                  <a:lnTo>
                    <a:pt x="34" y="108"/>
                  </a:lnTo>
                  <a:lnTo>
                    <a:pt x="26" y="103"/>
                  </a:lnTo>
                  <a:lnTo>
                    <a:pt x="18" y="98"/>
                  </a:lnTo>
                  <a:lnTo>
                    <a:pt x="12" y="91"/>
                  </a:lnTo>
                  <a:lnTo>
                    <a:pt x="7" y="83"/>
                  </a:lnTo>
                  <a:lnTo>
                    <a:pt x="3" y="75"/>
                  </a:lnTo>
                  <a:lnTo>
                    <a:pt x="1" y="66"/>
                  </a:lnTo>
                  <a:lnTo>
                    <a:pt x="0" y="57"/>
                  </a:lnTo>
                  <a:lnTo>
                    <a:pt x="0" y="48"/>
                  </a:lnTo>
                  <a:lnTo>
                    <a:pt x="2" y="39"/>
                  </a:lnTo>
                  <a:lnTo>
                    <a:pt x="6" y="31"/>
                  </a:lnTo>
                  <a:lnTo>
                    <a:pt x="10" y="23"/>
                  </a:lnTo>
                  <a:lnTo>
                    <a:pt x="16" y="16"/>
                  </a:lnTo>
                  <a:lnTo>
                    <a:pt x="23" y="10"/>
                  </a:lnTo>
                  <a:lnTo>
                    <a:pt x="31" y="6"/>
                  </a:lnTo>
                  <a:lnTo>
                    <a:pt x="39" y="3"/>
                  </a:lnTo>
                  <a:lnTo>
                    <a:pt x="48" y="1"/>
                  </a:lnTo>
                  <a:lnTo>
                    <a:pt x="56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1" name="Line 279"/>
            <p:cNvSpPr>
              <a:spLocks noChangeShapeType="1"/>
            </p:cNvSpPr>
            <p:nvPr/>
          </p:nvSpPr>
          <p:spPr bwMode="auto">
            <a:xfrm flipH="1">
              <a:off x="3592513" y="2984500"/>
              <a:ext cx="1588" cy="158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2" name="Line 280"/>
            <p:cNvSpPr>
              <a:spLocks noChangeShapeType="1"/>
            </p:cNvSpPr>
            <p:nvPr/>
          </p:nvSpPr>
          <p:spPr bwMode="auto">
            <a:xfrm flipH="1">
              <a:off x="3589338" y="3000375"/>
              <a:ext cx="3175" cy="14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" name="Line 281"/>
            <p:cNvSpPr>
              <a:spLocks noChangeShapeType="1"/>
            </p:cNvSpPr>
            <p:nvPr/>
          </p:nvSpPr>
          <p:spPr bwMode="auto">
            <a:xfrm flipH="1">
              <a:off x="3581400" y="3014663"/>
              <a:ext cx="7938" cy="14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4" name="Line 282"/>
            <p:cNvSpPr>
              <a:spLocks noChangeShapeType="1"/>
            </p:cNvSpPr>
            <p:nvPr/>
          </p:nvSpPr>
          <p:spPr bwMode="auto">
            <a:xfrm flipH="1">
              <a:off x="3571875" y="3028950"/>
              <a:ext cx="9525" cy="14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5" name="Line 283"/>
            <p:cNvSpPr>
              <a:spLocks noChangeShapeType="1"/>
            </p:cNvSpPr>
            <p:nvPr/>
          </p:nvSpPr>
          <p:spPr bwMode="auto">
            <a:xfrm flipH="1">
              <a:off x="3560763" y="3043238"/>
              <a:ext cx="11113" cy="1111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6" name="Line 284"/>
            <p:cNvSpPr>
              <a:spLocks noChangeShapeType="1"/>
            </p:cNvSpPr>
            <p:nvPr/>
          </p:nvSpPr>
          <p:spPr bwMode="auto">
            <a:xfrm flipH="1">
              <a:off x="3548063" y="3054350"/>
              <a:ext cx="12700" cy="79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7" name="Line 285"/>
            <p:cNvSpPr>
              <a:spLocks noChangeShapeType="1"/>
            </p:cNvSpPr>
            <p:nvPr/>
          </p:nvSpPr>
          <p:spPr bwMode="auto">
            <a:xfrm flipH="1">
              <a:off x="3533775" y="3062288"/>
              <a:ext cx="14288" cy="63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8" name="Line 286"/>
            <p:cNvSpPr>
              <a:spLocks noChangeShapeType="1"/>
            </p:cNvSpPr>
            <p:nvPr/>
          </p:nvSpPr>
          <p:spPr bwMode="auto">
            <a:xfrm flipH="1">
              <a:off x="3517900" y="3068638"/>
              <a:ext cx="15875" cy="31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9" name="Line 287"/>
            <p:cNvSpPr>
              <a:spLocks noChangeShapeType="1"/>
            </p:cNvSpPr>
            <p:nvPr/>
          </p:nvSpPr>
          <p:spPr bwMode="auto">
            <a:xfrm flipH="1">
              <a:off x="3503613" y="3071813"/>
              <a:ext cx="14288" cy="15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0" name="Line 288"/>
            <p:cNvSpPr>
              <a:spLocks noChangeShapeType="1"/>
            </p:cNvSpPr>
            <p:nvPr/>
          </p:nvSpPr>
          <p:spPr bwMode="auto">
            <a:xfrm flipH="1" flipV="1">
              <a:off x="3487738" y="3070225"/>
              <a:ext cx="15875" cy="31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1" name="Line 289"/>
            <p:cNvSpPr>
              <a:spLocks noChangeShapeType="1"/>
            </p:cNvSpPr>
            <p:nvPr/>
          </p:nvSpPr>
          <p:spPr bwMode="auto">
            <a:xfrm flipH="1" flipV="1">
              <a:off x="3473450" y="3067050"/>
              <a:ext cx="14288" cy="31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2" name="Line 290"/>
            <p:cNvSpPr>
              <a:spLocks noChangeShapeType="1"/>
            </p:cNvSpPr>
            <p:nvPr/>
          </p:nvSpPr>
          <p:spPr bwMode="auto">
            <a:xfrm flipH="1" flipV="1">
              <a:off x="3460750" y="3059113"/>
              <a:ext cx="12700" cy="79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3" name="Line 291"/>
            <p:cNvSpPr>
              <a:spLocks noChangeShapeType="1"/>
            </p:cNvSpPr>
            <p:nvPr/>
          </p:nvSpPr>
          <p:spPr bwMode="auto">
            <a:xfrm flipH="1" flipV="1">
              <a:off x="3448050" y="3051175"/>
              <a:ext cx="12700" cy="79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4" name="Line 292"/>
            <p:cNvSpPr>
              <a:spLocks noChangeShapeType="1"/>
            </p:cNvSpPr>
            <p:nvPr/>
          </p:nvSpPr>
          <p:spPr bwMode="auto">
            <a:xfrm flipH="1" flipV="1">
              <a:off x="3438525" y="3040063"/>
              <a:ext cx="9525" cy="1111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5" name="Line 293"/>
            <p:cNvSpPr>
              <a:spLocks noChangeShapeType="1"/>
            </p:cNvSpPr>
            <p:nvPr/>
          </p:nvSpPr>
          <p:spPr bwMode="auto">
            <a:xfrm flipH="1" flipV="1">
              <a:off x="3430588" y="3027363"/>
              <a:ext cx="7938" cy="127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6" name="Line 294"/>
            <p:cNvSpPr>
              <a:spLocks noChangeShapeType="1"/>
            </p:cNvSpPr>
            <p:nvPr/>
          </p:nvSpPr>
          <p:spPr bwMode="auto">
            <a:xfrm flipH="1" flipV="1">
              <a:off x="3424238" y="3014663"/>
              <a:ext cx="6350" cy="127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7" name="Line 295"/>
            <p:cNvSpPr>
              <a:spLocks noChangeShapeType="1"/>
            </p:cNvSpPr>
            <p:nvPr/>
          </p:nvSpPr>
          <p:spPr bwMode="auto">
            <a:xfrm flipH="1" flipV="1">
              <a:off x="3421063" y="3000375"/>
              <a:ext cx="3175" cy="14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8" name="Line 296"/>
            <p:cNvSpPr>
              <a:spLocks noChangeShapeType="1"/>
            </p:cNvSpPr>
            <p:nvPr/>
          </p:nvSpPr>
          <p:spPr bwMode="auto">
            <a:xfrm flipH="1" flipV="1">
              <a:off x="3419475" y="2986088"/>
              <a:ext cx="1588" cy="14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9" name="Line 297"/>
            <p:cNvSpPr>
              <a:spLocks noChangeShapeType="1"/>
            </p:cNvSpPr>
            <p:nvPr/>
          </p:nvSpPr>
          <p:spPr bwMode="auto">
            <a:xfrm flipV="1">
              <a:off x="3419475" y="2971800"/>
              <a:ext cx="1588" cy="14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0" name="Line 298"/>
            <p:cNvSpPr>
              <a:spLocks noChangeShapeType="1"/>
            </p:cNvSpPr>
            <p:nvPr/>
          </p:nvSpPr>
          <p:spPr bwMode="auto">
            <a:xfrm flipV="1">
              <a:off x="3419475" y="2957513"/>
              <a:ext cx="3175" cy="14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1" name="Line 299"/>
            <p:cNvSpPr>
              <a:spLocks noChangeShapeType="1"/>
            </p:cNvSpPr>
            <p:nvPr/>
          </p:nvSpPr>
          <p:spPr bwMode="auto">
            <a:xfrm flipV="1">
              <a:off x="3422650" y="2944813"/>
              <a:ext cx="6350" cy="127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2" name="Line 300"/>
            <p:cNvSpPr>
              <a:spLocks noChangeShapeType="1"/>
            </p:cNvSpPr>
            <p:nvPr/>
          </p:nvSpPr>
          <p:spPr bwMode="auto">
            <a:xfrm flipV="1">
              <a:off x="3429000" y="2932113"/>
              <a:ext cx="6350" cy="127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3" name="Line 301"/>
            <p:cNvSpPr>
              <a:spLocks noChangeShapeType="1"/>
            </p:cNvSpPr>
            <p:nvPr/>
          </p:nvSpPr>
          <p:spPr bwMode="auto">
            <a:xfrm flipV="1">
              <a:off x="3435350" y="2921000"/>
              <a:ext cx="9525" cy="1111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4" name="Line 302"/>
            <p:cNvSpPr>
              <a:spLocks noChangeShapeType="1"/>
            </p:cNvSpPr>
            <p:nvPr/>
          </p:nvSpPr>
          <p:spPr bwMode="auto">
            <a:xfrm flipV="1">
              <a:off x="3444875" y="2911475"/>
              <a:ext cx="11113" cy="95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5" name="Line 303"/>
            <p:cNvSpPr>
              <a:spLocks noChangeShapeType="1"/>
            </p:cNvSpPr>
            <p:nvPr/>
          </p:nvSpPr>
          <p:spPr bwMode="auto">
            <a:xfrm flipV="1">
              <a:off x="3455988" y="2905125"/>
              <a:ext cx="12700" cy="63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6" name="Line 304"/>
            <p:cNvSpPr>
              <a:spLocks noChangeShapeType="1"/>
            </p:cNvSpPr>
            <p:nvPr/>
          </p:nvSpPr>
          <p:spPr bwMode="auto">
            <a:xfrm flipV="1">
              <a:off x="3468688" y="2900363"/>
              <a:ext cx="12700" cy="47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7" name="Line 305"/>
            <p:cNvSpPr>
              <a:spLocks noChangeShapeType="1"/>
            </p:cNvSpPr>
            <p:nvPr/>
          </p:nvSpPr>
          <p:spPr bwMode="auto">
            <a:xfrm flipV="1">
              <a:off x="3481388" y="2897188"/>
              <a:ext cx="14288" cy="31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8" name="Line 306"/>
            <p:cNvSpPr>
              <a:spLocks noChangeShapeType="1"/>
            </p:cNvSpPr>
            <p:nvPr/>
          </p:nvSpPr>
          <p:spPr bwMode="auto">
            <a:xfrm flipV="1">
              <a:off x="3495675" y="2895600"/>
              <a:ext cx="12700" cy="15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9" name="Line 307"/>
            <p:cNvSpPr>
              <a:spLocks noChangeShapeType="1"/>
            </p:cNvSpPr>
            <p:nvPr/>
          </p:nvSpPr>
          <p:spPr bwMode="auto">
            <a:xfrm>
              <a:off x="3508375" y="2895600"/>
              <a:ext cx="14288" cy="15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0" name="Line 308"/>
            <p:cNvSpPr>
              <a:spLocks noChangeShapeType="1"/>
            </p:cNvSpPr>
            <p:nvPr/>
          </p:nvSpPr>
          <p:spPr bwMode="auto">
            <a:xfrm>
              <a:off x="3522663" y="2897188"/>
              <a:ext cx="14288" cy="47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1" name="Line 309"/>
            <p:cNvSpPr>
              <a:spLocks noChangeShapeType="1"/>
            </p:cNvSpPr>
            <p:nvPr/>
          </p:nvSpPr>
          <p:spPr bwMode="auto">
            <a:xfrm>
              <a:off x="3536950" y="2901950"/>
              <a:ext cx="12700" cy="63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2" name="Line 310"/>
            <p:cNvSpPr>
              <a:spLocks noChangeShapeType="1"/>
            </p:cNvSpPr>
            <p:nvPr/>
          </p:nvSpPr>
          <p:spPr bwMode="auto">
            <a:xfrm>
              <a:off x="3549650" y="2908300"/>
              <a:ext cx="12700" cy="79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3" name="Line 311"/>
            <p:cNvSpPr>
              <a:spLocks noChangeShapeType="1"/>
            </p:cNvSpPr>
            <p:nvPr/>
          </p:nvSpPr>
          <p:spPr bwMode="auto">
            <a:xfrm>
              <a:off x="3562350" y="2916238"/>
              <a:ext cx="9525" cy="95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4" name="Line 312"/>
            <p:cNvSpPr>
              <a:spLocks noChangeShapeType="1"/>
            </p:cNvSpPr>
            <p:nvPr/>
          </p:nvSpPr>
          <p:spPr bwMode="auto">
            <a:xfrm>
              <a:off x="3571875" y="2925763"/>
              <a:ext cx="9525" cy="127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5" name="Line 313"/>
            <p:cNvSpPr>
              <a:spLocks noChangeShapeType="1"/>
            </p:cNvSpPr>
            <p:nvPr/>
          </p:nvSpPr>
          <p:spPr bwMode="auto">
            <a:xfrm>
              <a:off x="3581400" y="2938463"/>
              <a:ext cx="6350" cy="127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6" name="Line 314"/>
            <p:cNvSpPr>
              <a:spLocks noChangeShapeType="1"/>
            </p:cNvSpPr>
            <p:nvPr/>
          </p:nvSpPr>
          <p:spPr bwMode="auto">
            <a:xfrm>
              <a:off x="3587750" y="2951163"/>
              <a:ext cx="4763" cy="14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7" name="Line 315"/>
            <p:cNvSpPr>
              <a:spLocks noChangeShapeType="1"/>
            </p:cNvSpPr>
            <p:nvPr/>
          </p:nvSpPr>
          <p:spPr bwMode="auto">
            <a:xfrm>
              <a:off x="3592513" y="2965450"/>
              <a:ext cx="1588" cy="14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8" name="Line 316"/>
            <p:cNvSpPr>
              <a:spLocks noChangeShapeType="1"/>
            </p:cNvSpPr>
            <p:nvPr/>
          </p:nvSpPr>
          <p:spPr bwMode="auto">
            <a:xfrm>
              <a:off x="3594100" y="2979738"/>
              <a:ext cx="1588" cy="15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9" name="Line 317"/>
            <p:cNvSpPr>
              <a:spLocks noChangeShapeType="1"/>
            </p:cNvSpPr>
            <p:nvPr/>
          </p:nvSpPr>
          <p:spPr bwMode="auto">
            <a:xfrm>
              <a:off x="3594100" y="2981325"/>
              <a:ext cx="1588" cy="31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0" name="Freeform 318"/>
            <p:cNvSpPr>
              <a:spLocks/>
            </p:cNvSpPr>
            <p:nvPr/>
          </p:nvSpPr>
          <p:spPr bwMode="auto">
            <a:xfrm>
              <a:off x="3994150" y="2973388"/>
              <a:ext cx="992188" cy="47625"/>
            </a:xfrm>
            <a:custGeom>
              <a:avLst/>
              <a:gdLst/>
              <a:ahLst/>
              <a:cxnLst>
                <a:cxn ang="0">
                  <a:pos x="625" y="0"/>
                </a:cxn>
                <a:cxn ang="0">
                  <a:pos x="596" y="22"/>
                </a:cxn>
                <a:cxn ang="0">
                  <a:pos x="69" y="30"/>
                </a:cxn>
                <a:cxn ang="0">
                  <a:pos x="0" y="8"/>
                </a:cxn>
                <a:cxn ang="0">
                  <a:pos x="625" y="0"/>
                </a:cxn>
              </a:cxnLst>
              <a:rect l="0" t="0" r="r" b="b"/>
              <a:pathLst>
                <a:path w="625" h="30">
                  <a:moveTo>
                    <a:pt x="625" y="0"/>
                  </a:moveTo>
                  <a:lnTo>
                    <a:pt x="596" y="22"/>
                  </a:lnTo>
                  <a:lnTo>
                    <a:pt x="69" y="30"/>
                  </a:lnTo>
                  <a:lnTo>
                    <a:pt x="0" y="8"/>
                  </a:lnTo>
                  <a:lnTo>
                    <a:pt x="625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1" name="Line 319"/>
            <p:cNvSpPr>
              <a:spLocks noChangeShapeType="1"/>
            </p:cNvSpPr>
            <p:nvPr/>
          </p:nvSpPr>
          <p:spPr bwMode="auto">
            <a:xfrm flipV="1">
              <a:off x="3994150" y="2973388"/>
              <a:ext cx="992188" cy="127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2" name="Line 320"/>
            <p:cNvSpPr>
              <a:spLocks noChangeShapeType="1"/>
            </p:cNvSpPr>
            <p:nvPr/>
          </p:nvSpPr>
          <p:spPr bwMode="auto">
            <a:xfrm flipH="1">
              <a:off x="4940300" y="2973388"/>
              <a:ext cx="46038" cy="34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3" name="Line 321"/>
            <p:cNvSpPr>
              <a:spLocks noChangeShapeType="1"/>
            </p:cNvSpPr>
            <p:nvPr/>
          </p:nvSpPr>
          <p:spPr bwMode="auto">
            <a:xfrm flipH="1">
              <a:off x="4103688" y="3008313"/>
              <a:ext cx="836613" cy="127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454" name="Gerade Verbindung mit Pfeil 1453"/>
          <p:cNvCxnSpPr/>
          <p:nvPr/>
        </p:nvCxnSpPr>
        <p:spPr>
          <a:xfrm flipV="1">
            <a:off x="5857884" y="5929330"/>
            <a:ext cx="500066" cy="285752"/>
          </a:xfrm>
          <a:prstGeom prst="straightConnector1">
            <a:avLst/>
          </a:prstGeom>
          <a:ln w="34925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-0.1013 C -0.0066 -0.09158 -0.02031 -0.08187 -0.03333 -0.06846 C -0.04635 -0.05504 -0.06163 -0.04209 -0.07101 -0.02035 C -0.08038 0.00139 -0.08542 0.03608 -0.08976 0.06267 C -0.0941 0.08927 -0.09705 0.11054 -0.09705 0.13991 C -0.09705 0.16929 -0.09392 0.21276 -0.08976 0.23843 C -0.08559 0.26411 -0.0816 0.27937 -0.0724 0.2944 C -0.06319 0.30943 -0.0467 0.32262 -0.03472 0.32909 C -0.02274 0.33557 -0.00573 0.33233 2.77778E-7 0.33302 " pathEditMode="relative" rAng="0" ptsTypes="aaaa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0" y="218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38889E-6 3.50601E-6 C -0.02708 -0.01665 -0.05416 -0.03307 -0.06944 -0.05597 C -0.08472 -0.07887 -0.08871 -0.11356 -0.09131 -0.13691 C -0.09392 -0.16027 -0.08906 -0.18016 -0.08541 -0.19681 C -0.08177 -0.21346 -0.07499 -0.2241 -0.06944 -0.23728 C -0.06388 -0.25047 -0.06579 -0.2611 -0.05208 -0.27591 C -0.03836 -0.29071 0.00209 -0.31776 0.01303 -0.32609 " pathEditMode="relative" ptsTypes="aaaaaaA">
                                      <p:cBhvr>
                                        <p:cTn id="8" dur="2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" grpId="0"/>
      <p:bldP spid="8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Digital Signatures / Authenticity</a:t>
            </a:r>
            <a:endParaRPr lang="en-US" dirty="0"/>
          </a:p>
        </p:txBody>
      </p:sp>
      <p:grpSp>
        <p:nvGrpSpPr>
          <p:cNvPr id="3" name="Gruppieren 325"/>
          <p:cNvGrpSpPr/>
          <p:nvPr/>
        </p:nvGrpSpPr>
        <p:grpSpPr>
          <a:xfrm>
            <a:off x="1143000" y="2571750"/>
            <a:ext cx="1735138" cy="858838"/>
            <a:chOff x="1143000" y="2571750"/>
            <a:chExt cx="1735138" cy="858838"/>
          </a:xfrm>
        </p:grpSpPr>
        <p:sp>
          <p:nvSpPr>
            <p:cNvPr id="10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1143000" y="2571750"/>
              <a:ext cx="1735138" cy="858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1143000" y="2571750"/>
              <a:ext cx="1735138" cy="85725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1154113" y="2586038"/>
              <a:ext cx="1709738" cy="820738"/>
            </a:xfrm>
            <a:custGeom>
              <a:avLst/>
              <a:gdLst/>
              <a:ahLst/>
              <a:cxnLst>
                <a:cxn ang="0">
                  <a:pos x="258" y="1"/>
                </a:cxn>
                <a:cxn ang="0">
                  <a:pos x="292" y="6"/>
                </a:cxn>
                <a:cxn ang="0">
                  <a:pos x="325" y="16"/>
                </a:cxn>
                <a:cxn ang="0">
                  <a:pos x="359" y="33"/>
                </a:cxn>
                <a:cxn ang="0">
                  <a:pos x="390" y="55"/>
                </a:cxn>
                <a:cxn ang="0">
                  <a:pos x="417" y="82"/>
                </a:cxn>
                <a:cxn ang="0">
                  <a:pos x="440" y="113"/>
                </a:cxn>
                <a:cxn ang="0">
                  <a:pos x="458" y="147"/>
                </a:cxn>
                <a:cxn ang="0">
                  <a:pos x="514" y="102"/>
                </a:cxn>
                <a:cxn ang="0">
                  <a:pos x="524" y="101"/>
                </a:cxn>
                <a:cxn ang="0">
                  <a:pos x="534" y="104"/>
                </a:cxn>
                <a:cxn ang="0">
                  <a:pos x="542" y="111"/>
                </a:cxn>
                <a:cxn ang="0">
                  <a:pos x="545" y="121"/>
                </a:cxn>
                <a:cxn ang="0">
                  <a:pos x="1000" y="167"/>
                </a:cxn>
                <a:cxn ang="0">
                  <a:pos x="1030" y="182"/>
                </a:cxn>
                <a:cxn ang="0">
                  <a:pos x="1052" y="197"/>
                </a:cxn>
                <a:cxn ang="0">
                  <a:pos x="1068" y="213"/>
                </a:cxn>
                <a:cxn ang="0">
                  <a:pos x="1077" y="233"/>
                </a:cxn>
                <a:cxn ang="0">
                  <a:pos x="981" y="323"/>
                </a:cxn>
                <a:cxn ang="0">
                  <a:pos x="886" y="290"/>
                </a:cxn>
                <a:cxn ang="0">
                  <a:pos x="786" y="348"/>
                </a:cxn>
                <a:cxn ang="0">
                  <a:pos x="668" y="357"/>
                </a:cxn>
                <a:cxn ang="0">
                  <a:pos x="551" y="311"/>
                </a:cxn>
                <a:cxn ang="0">
                  <a:pos x="552" y="382"/>
                </a:cxn>
                <a:cxn ang="0">
                  <a:pos x="549" y="392"/>
                </a:cxn>
                <a:cxn ang="0">
                  <a:pos x="543" y="398"/>
                </a:cxn>
                <a:cxn ang="0">
                  <a:pos x="535" y="400"/>
                </a:cxn>
                <a:cxn ang="0">
                  <a:pos x="524" y="396"/>
                </a:cxn>
                <a:cxn ang="0">
                  <a:pos x="455" y="379"/>
                </a:cxn>
                <a:cxn ang="0">
                  <a:pos x="434" y="413"/>
                </a:cxn>
                <a:cxn ang="0">
                  <a:pos x="409" y="444"/>
                </a:cxn>
                <a:cxn ang="0">
                  <a:pos x="379" y="471"/>
                </a:cxn>
                <a:cxn ang="0">
                  <a:pos x="346" y="492"/>
                </a:cxn>
                <a:cxn ang="0">
                  <a:pos x="310" y="507"/>
                </a:cxn>
                <a:cxn ang="0">
                  <a:pos x="272" y="515"/>
                </a:cxn>
                <a:cxn ang="0">
                  <a:pos x="233" y="517"/>
                </a:cxn>
                <a:cxn ang="0">
                  <a:pos x="195" y="512"/>
                </a:cxn>
                <a:cxn ang="0">
                  <a:pos x="158" y="501"/>
                </a:cxn>
                <a:cxn ang="0">
                  <a:pos x="123" y="484"/>
                </a:cxn>
                <a:cxn ang="0">
                  <a:pos x="91" y="462"/>
                </a:cxn>
                <a:cxn ang="0">
                  <a:pos x="63" y="435"/>
                </a:cxn>
                <a:cxn ang="0">
                  <a:pos x="39" y="403"/>
                </a:cxn>
                <a:cxn ang="0">
                  <a:pos x="21" y="368"/>
                </a:cxn>
                <a:cxn ang="0">
                  <a:pos x="9" y="330"/>
                </a:cxn>
                <a:cxn ang="0">
                  <a:pos x="1" y="291"/>
                </a:cxn>
                <a:cxn ang="0">
                  <a:pos x="0" y="252"/>
                </a:cxn>
                <a:cxn ang="0">
                  <a:pos x="3" y="212"/>
                </a:cxn>
                <a:cxn ang="0">
                  <a:pos x="13" y="174"/>
                </a:cxn>
                <a:cxn ang="0">
                  <a:pos x="27" y="138"/>
                </a:cxn>
                <a:cxn ang="0">
                  <a:pos x="47" y="104"/>
                </a:cxn>
                <a:cxn ang="0">
                  <a:pos x="72" y="74"/>
                </a:cxn>
                <a:cxn ang="0">
                  <a:pos x="101" y="48"/>
                </a:cxn>
                <a:cxn ang="0">
                  <a:pos x="133" y="28"/>
                </a:cxn>
                <a:cxn ang="0">
                  <a:pos x="167" y="13"/>
                </a:cxn>
                <a:cxn ang="0">
                  <a:pos x="204" y="4"/>
                </a:cxn>
                <a:cxn ang="0">
                  <a:pos x="241" y="0"/>
                </a:cxn>
              </a:cxnLst>
              <a:rect l="0" t="0" r="r" b="b"/>
              <a:pathLst>
                <a:path w="1077" h="517">
                  <a:moveTo>
                    <a:pt x="241" y="0"/>
                  </a:moveTo>
                  <a:lnTo>
                    <a:pt x="258" y="1"/>
                  </a:lnTo>
                  <a:lnTo>
                    <a:pt x="275" y="3"/>
                  </a:lnTo>
                  <a:lnTo>
                    <a:pt x="292" y="6"/>
                  </a:lnTo>
                  <a:lnTo>
                    <a:pt x="309" y="10"/>
                  </a:lnTo>
                  <a:lnTo>
                    <a:pt x="325" y="16"/>
                  </a:lnTo>
                  <a:lnTo>
                    <a:pt x="342" y="24"/>
                  </a:lnTo>
                  <a:lnTo>
                    <a:pt x="359" y="33"/>
                  </a:lnTo>
                  <a:lnTo>
                    <a:pt x="375" y="44"/>
                  </a:lnTo>
                  <a:lnTo>
                    <a:pt x="390" y="55"/>
                  </a:lnTo>
                  <a:lnTo>
                    <a:pt x="404" y="68"/>
                  </a:lnTo>
                  <a:lnTo>
                    <a:pt x="417" y="82"/>
                  </a:lnTo>
                  <a:lnTo>
                    <a:pt x="429" y="97"/>
                  </a:lnTo>
                  <a:lnTo>
                    <a:pt x="440" y="113"/>
                  </a:lnTo>
                  <a:lnTo>
                    <a:pt x="450" y="129"/>
                  </a:lnTo>
                  <a:lnTo>
                    <a:pt x="458" y="147"/>
                  </a:lnTo>
                  <a:lnTo>
                    <a:pt x="509" y="105"/>
                  </a:lnTo>
                  <a:lnTo>
                    <a:pt x="514" y="102"/>
                  </a:lnTo>
                  <a:lnTo>
                    <a:pt x="519" y="101"/>
                  </a:lnTo>
                  <a:lnTo>
                    <a:pt x="524" y="101"/>
                  </a:lnTo>
                  <a:lnTo>
                    <a:pt x="530" y="102"/>
                  </a:lnTo>
                  <a:lnTo>
                    <a:pt x="534" y="104"/>
                  </a:lnTo>
                  <a:lnTo>
                    <a:pt x="539" y="107"/>
                  </a:lnTo>
                  <a:lnTo>
                    <a:pt x="542" y="111"/>
                  </a:lnTo>
                  <a:lnTo>
                    <a:pt x="544" y="115"/>
                  </a:lnTo>
                  <a:lnTo>
                    <a:pt x="545" y="121"/>
                  </a:lnTo>
                  <a:lnTo>
                    <a:pt x="548" y="171"/>
                  </a:lnTo>
                  <a:lnTo>
                    <a:pt x="1000" y="167"/>
                  </a:lnTo>
                  <a:lnTo>
                    <a:pt x="1016" y="175"/>
                  </a:lnTo>
                  <a:lnTo>
                    <a:pt x="1030" y="182"/>
                  </a:lnTo>
                  <a:lnTo>
                    <a:pt x="1042" y="189"/>
                  </a:lnTo>
                  <a:lnTo>
                    <a:pt x="1052" y="197"/>
                  </a:lnTo>
                  <a:lnTo>
                    <a:pt x="1061" y="205"/>
                  </a:lnTo>
                  <a:lnTo>
                    <a:pt x="1068" y="213"/>
                  </a:lnTo>
                  <a:lnTo>
                    <a:pt x="1073" y="223"/>
                  </a:lnTo>
                  <a:lnTo>
                    <a:pt x="1077" y="233"/>
                  </a:lnTo>
                  <a:lnTo>
                    <a:pt x="1027" y="279"/>
                  </a:lnTo>
                  <a:lnTo>
                    <a:pt x="981" y="323"/>
                  </a:lnTo>
                  <a:lnTo>
                    <a:pt x="928" y="326"/>
                  </a:lnTo>
                  <a:lnTo>
                    <a:pt x="886" y="290"/>
                  </a:lnTo>
                  <a:lnTo>
                    <a:pt x="828" y="348"/>
                  </a:lnTo>
                  <a:lnTo>
                    <a:pt x="786" y="348"/>
                  </a:lnTo>
                  <a:lnTo>
                    <a:pt x="730" y="294"/>
                  </a:lnTo>
                  <a:lnTo>
                    <a:pt x="668" y="357"/>
                  </a:lnTo>
                  <a:lnTo>
                    <a:pt x="621" y="312"/>
                  </a:lnTo>
                  <a:lnTo>
                    <a:pt x="551" y="311"/>
                  </a:lnTo>
                  <a:lnTo>
                    <a:pt x="552" y="377"/>
                  </a:lnTo>
                  <a:lnTo>
                    <a:pt x="552" y="382"/>
                  </a:lnTo>
                  <a:lnTo>
                    <a:pt x="551" y="387"/>
                  </a:lnTo>
                  <a:lnTo>
                    <a:pt x="549" y="392"/>
                  </a:lnTo>
                  <a:lnTo>
                    <a:pt x="546" y="395"/>
                  </a:lnTo>
                  <a:lnTo>
                    <a:pt x="543" y="398"/>
                  </a:lnTo>
                  <a:lnTo>
                    <a:pt x="539" y="400"/>
                  </a:lnTo>
                  <a:lnTo>
                    <a:pt x="535" y="400"/>
                  </a:lnTo>
                  <a:lnTo>
                    <a:pt x="530" y="399"/>
                  </a:lnTo>
                  <a:lnTo>
                    <a:pt x="524" y="396"/>
                  </a:lnTo>
                  <a:lnTo>
                    <a:pt x="463" y="361"/>
                  </a:lnTo>
                  <a:lnTo>
                    <a:pt x="455" y="379"/>
                  </a:lnTo>
                  <a:lnTo>
                    <a:pt x="445" y="397"/>
                  </a:lnTo>
                  <a:lnTo>
                    <a:pt x="434" y="413"/>
                  </a:lnTo>
                  <a:lnTo>
                    <a:pt x="422" y="429"/>
                  </a:lnTo>
                  <a:lnTo>
                    <a:pt x="409" y="444"/>
                  </a:lnTo>
                  <a:lnTo>
                    <a:pt x="395" y="458"/>
                  </a:lnTo>
                  <a:lnTo>
                    <a:pt x="379" y="471"/>
                  </a:lnTo>
                  <a:lnTo>
                    <a:pt x="363" y="482"/>
                  </a:lnTo>
                  <a:lnTo>
                    <a:pt x="346" y="492"/>
                  </a:lnTo>
                  <a:lnTo>
                    <a:pt x="329" y="500"/>
                  </a:lnTo>
                  <a:lnTo>
                    <a:pt x="310" y="507"/>
                  </a:lnTo>
                  <a:lnTo>
                    <a:pt x="291" y="512"/>
                  </a:lnTo>
                  <a:lnTo>
                    <a:pt x="272" y="515"/>
                  </a:lnTo>
                  <a:lnTo>
                    <a:pt x="252" y="517"/>
                  </a:lnTo>
                  <a:lnTo>
                    <a:pt x="233" y="517"/>
                  </a:lnTo>
                  <a:lnTo>
                    <a:pt x="214" y="516"/>
                  </a:lnTo>
                  <a:lnTo>
                    <a:pt x="195" y="512"/>
                  </a:lnTo>
                  <a:lnTo>
                    <a:pt x="176" y="508"/>
                  </a:lnTo>
                  <a:lnTo>
                    <a:pt x="158" y="501"/>
                  </a:lnTo>
                  <a:lnTo>
                    <a:pt x="140" y="493"/>
                  </a:lnTo>
                  <a:lnTo>
                    <a:pt x="123" y="484"/>
                  </a:lnTo>
                  <a:lnTo>
                    <a:pt x="106" y="474"/>
                  </a:lnTo>
                  <a:lnTo>
                    <a:pt x="91" y="462"/>
                  </a:lnTo>
                  <a:lnTo>
                    <a:pt x="76" y="449"/>
                  </a:lnTo>
                  <a:lnTo>
                    <a:pt x="63" y="435"/>
                  </a:lnTo>
                  <a:lnTo>
                    <a:pt x="50" y="419"/>
                  </a:lnTo>
                  <a:lnTo>
                    <a:pt x="39" y="403"/>
                  </a:lnTo>
                  <a:lnTo>
                    <a:pt x="30" y="385"/>
                  </a:lnTo>
                  <a:lnTo>
                    <a:pt x="21" y="368"/>
                  </a:lnTo>
                  <a:lnTo>
                    <a:pt x="14" y="349"/>
                  </a:lnTo>
                  <a:lnTo>
                    <a:pt x="9" y="330"/>
                  </a:lnTo>
                  <a:lnTo>
                    <a:pt x="4" y="311"/>
                  </a:lnTo>
                  <a:lnTo>
                    <a:pt x="1" y="291"/>
                  </a:lnTo>
                  <a:lnTo>
                    <a:pt x="0" y="272"/>
                  </a:lnTo>
                  <a:lnTo>
                    <a:pt x="0" y="252"/>
                  </a:lnTo>
                  <a:lnTo>
                    <a:pt x="1" y="232"/>
                  </a:lnTo>
                  <a:lnTo>
                    <a:pt x="3" y="212"/>
                  </a:lnTo>
                  <a:lnTo>
                    <a:pt x="7" y="193"/>
                  </a:lnTo>
                  <a:lnTo>
                    <a:pt x="13" y="174"/>
                  </a:lnTo>
                  <a:lnTo>
                    <a:pt x="19" y="155"/>
                  </a:lnTo>
                  <a:lnTo>
                    <a:pt x="27" y="138"/>
                  </a:lnTo>
                  <a:lnTo>
                    <a:pt x="36" y="121"/>
                  </a:lnTo>
                  <a:lnTo>
                    <a:pt x="47" y="104"/>
                  </a:lnTo>
                  <a:lnTo>
                    <a:pt x="59" y="89"/>
                  </a:lnTo>
                  <a:lnTo>
                    <a:pt x="72" y="74"/>
                  </a:lnTo>
                  <a:lnTo>
                    <a:pt x="86" y="61"/>
                  </a:lnTo>
                  <a:lnTo>
                    <a:pt x="101" y="48"/>
                  </a:lnTo>
                  <a:lnTo>
                    <a:pt x="116" y="38"/>
                  </a:lnTo>
                  <a:lnTo>
                    <a:pt x="133" y="28"/>
                  </a:lnTo>
                  <a:lnTo>
                    <a:pt x="150" y="20"/>
                  </a:lnTo>
                  <a:lnTo>
                    <a:pt x="167" y="13"/>
                  </a:lnTo>
                  <a:lnTo>
                    <a:pt x="186" y="8"/>
                  </a:lnTo>
                  <a:lnTo>
                    <a:pt x="204" y="4"/>
                  </a:lnTo>
                  <a:lnTo>
                    <a:pt x="222" y="1"/>
                  </a:lnTo>
                  <a:lnTo>
                    <a:pt x="241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 smtClean="0"/>
                <a:t>Alice</a:t>
              </a:r>
              <a:endParaRPr lang="en-US" dirty="0"/>
            </a:p>
          </p:txBody>
        </p:sp>
        <p:sp>
          <p:nvSpPr>
            <p:cNvPr id="1031" name="Line 7"/>
            <p:cNvSpPr>
              <a:spLocks noChangeShapeType="1"/>
            </p:cNvSpPr>
            <p:nvPr/>
          </p:nvSpPr>
          <p:spPr bwMode="auto">
            <a:xfrm flipH="1">
              <a:off x="1506538" y="2586038"/>
              <a:ext cx="30163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Line 8"/>
            <p:cNvSpPr>
              <a:spLocks noChangeShapeType="1"/>
            </p:cNvSpPr>
            <p:nvPr/>
          </p:nvSpPr>
          <p:spPr bwMode="auto">
            <a:xfrm flipH="1">
              <a:off x="1477963" y="2587625"/>
              <a:ext cx="28575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Line 9"/>
            <p:cNvSpPr>
              <a:spLocks noChangeShapeType="1"/>
            </p:cNvSpPr>
            <p:nvPr/>
          </p:nvSpPr>
          <p:spPr bwMode="auto">
            <a:xfrm flipH="1">
              <a:off x="1449388" y="2592388"/>
              <a:ext cx="28575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Line 10"/>
            <p:cNvSpPr>
              <a:spLocks noChangeShapeType="1"/>
            </p:cNvSpPr>
            <p:nvPr/>
          </p:nvSpPr>
          <p:spPr bwMode="auto">
            <a:xfrm flipH="1">
              <a:off x="1419225" y="2598738"/>
              <a:ext cx="30163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Line 11"/>
            <p:cNvSpPr>
              <a:spLocks noChangeShapeType="1"/>
            </p:cNvSpPr>
            <p:nvPr/>
          </p:nvSpPr>
          <p:spPr bwMode="auto">
            <a:xfrm flipH="1">
              <a:off x="1392238" y="2606675"/>
              <a:ext cx="26988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Line 12"/>
            <p:cNvSpPr>
              <a:spLocks noChangeShapeType="1"/>
            </p:cNvSpPr>
            <p:nvPr/>
          </p:nvSpPr>
          <p:spPr bwMode="auto">
            <a:xfrm flipH="1">
              <a:off x="1365250" y="2617788"/>
              <a:ext cx="269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Line 13"/>
            <p:cNvSpPr>
              <a:spLocks noChangeShapeType="1"/>
            </p:cNvSpPr>
            <p:nvPr/>
          </p:nvSpPr>
          <p:spPr bwMode="auto">
            <a:xfrm flipH="1">
              <a:off x="1338263" y="2630488"/>
              <a:ext cx="269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Line 14"/>
            <p:cNvSpPr>
              <a:spLocks noChangeShapeType="1"/>
            </p:cNvSpPr>
            <p:nvPr/>
          </p:nvSpPr>
          <p:spPr bwMode="auto">
            <a:xfrm flipH="1">
              <a:off x="1314450" y="2646363"/>
              <a:ext cx="23813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Line 15"/>
            <p:cNvSpPr>
              <a:spLocks noChangeShapeType="1"/>
            </p:cNvSpPr>
            <p:nvPr/>
          </p:nvSpPr>
          <p:spPr bwMode="auto">
            <a:xfrm flipH="1">
              <a:off x="1290638" y="2662238"/>
              <a:ext cx="23813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Line 16"/>
            <p:cNvSpPr>
              <a:spLocks noChangeShapeType="1"/>
            </p:cNvSpPr>
            <p:nvPr/>
          </p:nvSpPr>
          <p:spPr bwMode="auto">
            <a:xfrm flipH="1">
              <a:off x="1268413" y="2682875"/>
              <a:ext cx="22225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Line 17"/>
            <p:cNvSpPr>
              <a:spLocks noChangeShapeType="1"/>
            </p:cNvSpPr>
            <p:nvPr/>
          </p:nvSpPr>
          <p:spPr bwMode="auto">
            <a:xfrm flipH="1">
              <a:off x="1247775" y="2703513"/>
              <a:ext cx="20638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Line 18"/>
            <p:cNvSpPr>
              <a:spLocks noChangeShapeType="1"/>
            </p:cNvSpPr>
            <p:nvPr/>
          </p:nvSpPr>
          <p:spPr bwMode="auto">
            <a:xfrm flipH="1">
              <a:off x="1228725" y="2727325"/>
              <a:ext cx="19050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Line 19"/>
            <p:cNvSpPr>
              <a:spLocks noChangeShapeType="1"/>
            </p:cNvSpPr>
            <p:nvPr/>
          </p:nvSpPr>
          <p:spPr bwMode="auto">
            <a:xfrm flipH="1">
              <a:off x="1211263" y="2751138"/>
              <a:ext cx="17463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Line 20"/>
            <p:cNvSpPr>
              <a:spLocks noChangeShapeType="1"/>
            </p:cNvSpPr>
            <p:nvPr/>
          </p:nvSpPr>
          <p:spPr bwMode="auto">
            <a:xfrm flipH="1">
              <a:off x="1196975" y="2778125"/>
              <a:ext cx="14288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Line 21"/>
            <p:cNvSpPr>
              <a:spLocks noChangeShapeType="1"/>
            </p:cNvSpPr>
            <p:nvPr/>
          </p:nvSpPr>
          <p:spPr bwMode="auto">
            <a:xfrm flipH="1">
              <a:off x="1184275" y="2805113"/>
              <a:ext cx="12700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Line 22"/>
            <p:cNvSpPr>
              <a:spLocks noChangeShapeType="1"/>
            </p:cNvSpPr>
            <p:nvPr/>
          </p:nvSpPr>
          <p:spPr bwMode="auto">
            <a:xfrm flipH="1">
              <a:off x="1174750" y="2832100"/>
              <a:ext cx="9525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7" name="Line 23"/>
            <p:cNvSpPr>
              <a:spLocks noChangeShapeType="1"/>
            </p:cNvSpPr>
            <p:nvPr/>
          </p:nvSpPr>
          <p:spPr bwMode="auto">
            <a:xfrm flipH="1">
              <a:off x="1165225" y="2862263"/>
              <a:ext cx="9525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" name="Line 24"/>
            <p:cNvSpPr>
              <a:spLocks noChangeShapeType="1"/>
            </p:cNvSpPr>
            <p:nvPr/>
          </p:nvSpPr>
          <p:spPr bwMode="auto">
            <a:xfrm flipH="1">
              <a:off x="1158875" y="2892425"/>
              <a:ext cx="6350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Line 25"/>
            <p:cNvSpPr>
              <a:spLocks noChangeShapeType="1"/>
            </p:cNvSpPr>
            <p:nvPr/>
          </p:nvSpPr>
          <p:spPr bwMode="auto">
            <a:xfrm flipH="1">
              <a:off x="1155700" y="2922588"/>
              <a:ext cx="3175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Line 26"/>
            <p:cNvSpPr>
              <a:spLocks noChangeShapeType="1"/>
            </p:cNvSpPr>
            <p:nvPr/>
          </p:nvSpPr>
          <p:spPr bwMode="auto">
            <a:xfrm flipH="1">
              <a:off x="1154113" y="2954338"/>
              <a:ext cx="1588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Line 27"/>
            <p:cNvSpPr>
              <a:spLocks noChangeShapeType="1"/>
            </p:cNvSpPr>
            <p:nvPr/>
          </p:nvSpPr>
          <p:spPr bwMode="auto">
            <a:xfrm>
              <a:off x="1154113" y="2986088"/>
              <a:ext cx="1588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Line 28"/>
            <p:cNvSpPr>
              <a:spLocks noChangeShapeType="1"/>
            </p:cNvSpPr>
            <p:nvPr/>
          </p:nvSpPr>
          <p:spPr bwMode="auto">
            <a:xfrm>
              <a:off x="1154113" y="3017838"/>
              <a:ext cx="1588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Line 29"/>
            <p:cNvSpPr>
              <a:spLocks noChangeShapeType="1"/>
            </p:cNvSpPr>
            <p:nvPr/>
          </p:nvSpPr>
          <p:spPr bwMode="auto">
            <a:xfrm>
              <a:off x="1155700" y="3048000"/>
              <a:ext cx="4763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Line 30"/>
            <p:cNvSpPr>
              <a:spLocks noChangeShapeType="1"/>
            </p:cNvSpPr>
            <p:nvPr/>
          </p:nvSpPr>
          <p:spPr bwMode="auto">
            <a:xfrm>
              <a:off x="1160463" y="3079750"/>
              <a:ext cx="7938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Line 31"/>
            <p:cNvSpPr>
              <a:spLocks noChangeShapeType="1"/>
            </p:cNvSpPr>
            <p:nvPr/>
          </p:nvSpPr>
          <p:spPr bwMode="auto">
            <a:xfrm>
              <a:off x="1168400" y="3109913"/>
              <a:ext cx="7938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" name="Line 32"/>
            <p:cNvSpPr>
              <a:spLocks noChangeShapeType="1"/>
            </p:cNvSpPr>
            <p:nvPr/>
          </p:nvSpPr>
          <p:spPr bwMode="auto">
            <a:xfrm>
              <a:off x="1176338" y="3140075"/>
              <a:ext cx="11113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Line 33"/>
            <p:cNvSpPr>
              <a:spLocks noChangeShapeType="1"/>
            </p:cNvSpPr>
            <p:nvPr/>
          </p:nvSpPr>
          <p:spPr bwMode="auto">
            <a:xfrm>
              <a:off x="1187450" y="3170238"/>
              <a:ext cx="14288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Line 34"/>
            <p:cNvSpPr>
              <a:spLocks noChangeShapeType="1"/>
            </p:cNvSpPr>
            <p:nvPr/>
          </p:nvSpPr>
          <p:spPr bwMode="auto">
            <a:xfrm>
              <a:off x="1201738" y="3197225"/>
              <a:ext cx="14288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9" name="Line 35"/>
            <p:cNvSpPr>
              <a:spLocks noChangeShapeType="1"/>
            </p:cNvSpPr>
            <p:nvPr/>
          </p:nvSpPr>
          <p:spPr bwMode="auto">
            <a:xfrm>
              <a:off x="1216025" y="3225800"/>
              <a:ext cx="17463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0" name="Line 36"/>
            <p:cNvSpPr>
              <a:spLocks noChangeShapeType="1"/>
            </p:cNvSpPr>
            <p:nvPr/>
          </p:nvSpPr>
          <p:spPr bwMode="auto">
            <a:xfrm>
              <a:off x="1233488" y="3251200"/>
              <a:ext cx="20638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Line 37"/>
            <p:cNvSpPr>
              <a:spLocks noChangeShapeType="1"/>
            </p:cNvSpPr>
            <p:nvPr/>
          </p:nvSpPr>
          <p:spPr bwMode="auto">
            <a:xfrm>
              <a:off x="1254125" y="3276600"/>
              <a:ext cx="20638" cy="222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Line 38"/>
            <p:cNvSpPr>
              <a:spLocks noChangeShapeType="1"/>
            </p:cNvSpPr>
            <p:nvPr/>
          </p:nvSpPr>
          <p:spPr bwMode="auto">
            <a:xfrm>
              <a:off x="1274763" y="3298825"/>
              <a:ext cx="23813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3" name="Line 39"/>
            <p:cNvSpPr>
              <a:spLocks noChangeShapeType="1"/>
            </p:cNvSpPr>
            <p:nvPr/>
          </p:nvSpPr>
          <p:spPr bwMode="auto">
            <a:xfrm>
              <a:off x="1298575" y="3319463"/>
              <a:ext cx="23813" cy="190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4" name="Line 40"/>
            <p:cNvSpPr>
              <a:spLocks noChangeShapeType="1"/>
            </p:cNvSpPr>
            <p:nvPr/>
          </p:nvSpPr>
          <p:spPr bwMode="auto">
            <a:xfrm>
              <a:off x="1322388" y="3338513"/>
              <a:ext cx="269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Line 41"/>
            <p:cNvSpPr>
              <a:spLocks noChangeShapeType="1"/>
            </p:cNvSpPr>
            <p:nvPr/>
          </p:nvSpPr>
          <p:spPr bwMode="auto">
            <a:xfrm>
              <a:off x="1349375" y="3354388"/>
              <a:ext cx="269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Line 42"/>
            <p:cNvSpPr>
              <a:spLocks noChangeShapeType="1"/>
            </p:cNvSpPr>
            <p:nvPr/>
          </p:nvSpPr>
          <p:spPr bwMode="auto">
            <a:xfrm>
              <a:off x="1376363" y="3368675"/>
              <a:ext cx="28575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7" name="Line 43"/>
            <p:cNvSpPr>
              <a:spLocks noChangeShapeType="1"/>
            </p:cNvSpPr>
            <p:nvPr/>
          </p:nvSpPr>
          <p:spPr bwMode="auto">
            <a:xfrm>
              <a:off x="1404938" y="3381375"/>
              <a:ext cx="2857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8" name="Line 44"/>
            <p:cNvSpPr>
              <a:spLocks noChangeShapeType="1"/>
            </p:cNvSpPr>
            <p:nvPr/>
          </p:nvSpPr>
          <p:spPr bwMode="auto">
            <a:xfrm>
              <a:off x="1433513" y="3392488"/>
              <a:ext cx="30163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Line 45"/>
            <p:cNvSpPr>
              <a:spLocks noChangeShapeType="1"/>
            </p:cNvSpPr>
            <p:nvPr/>
          </p:nvSpPr>
          <p:spPr bwMode="auto">
            <a:xfrm>
              <a:off x="1463675" y="3398838"/>
              <a:ext cx="30163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0" name="Line 46"/>
            <p:cNvSpPr>
              <a:spLocks noChangeShapeType="1"/>
            </p:cNvSpPr>
            <p:nvPr/>
          </p:nvSpPr>
          <p:spPr bwMode="auto">
            <a:xfrm>
              <a:off x="1493838" y="3405188"/>
              <a:ext cx="30163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Line 47"/>
            <p:cNvSpPr>
              <a:spLocks noChangeShapeType="1"/>
            </p:cNvSpPr>
            <p:nvPr/>
          </p:nvSpPr>
          <p:spPr bwMode="auto">
            <a:xfrm>
              <a:off x="1524000" y="3406775"/>
              <a:ext cx="30163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2" name="Line 48"/>
            <p:cNvSpPr>
              <a:spLocks noChangeShapeType="1"/>
            </p:cNvSpPr>
            <p:nvPr/>
          </p:nvSpPr>
          <p:spPr bwMode="auto">
            <a:xfrm flipV="1">
              <a:off x="1554163" y="3403600"/>
              <a:ext cx="31750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3" name="Line 49"/>
            <p:cNvSpPr>
              <a:spLocks noChangeShapeType="1"/>
            </p:cNvSpPr>
            <p:nvPr/>
          </p:nvSpPr>
          <p:spPr bwMode="auto">
            <a:xfrm flipV="1">
              <a:off x="1585913" y="3398838"/>
              <a:ext cx="30163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4" name="Line 50"/>
            <p:cNvSpPr>
              <a:spLocks noChangeShapeType="1"/>
            </p:cNvSpPr>
            <p:nvPr/>
          </p:nvSpPr>
          <p:spPr bwMode="auto">
            <a:xfrm flipV="1">
              <a:off x="1616075" y="3390900"/>
              <a:ext cx="30163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" name="Line 51"/>
            <p:cNvSpPr>
              <a:spLocks noChangeShapeType="1"/>
            </p:cNvSpPr>
            <p:nvPr/>
          </p:nvSpPr>
          <p:spPr bwMode="auto">
            <a:xfrm flipV="1">
              <a:off x="1646238" y="3379788"/>
              <a:ext cx="30163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Line 52"/>
            <p:cNvSpPr>
              <a:spLocks noChangeShapeType="1"/>
            </p:cNvSpPr>
            <p:nvPr/>
          </p:nvSpPr>
          <p:spPr bwMode="auto">
            <a:xfrm flipV="1">
              <a:off x="1676400" y="3367088"/>
              <a:ext cx="269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Line 53"/>
            <p:cNvSpPr>
              <a:spLocks noChangeShapeType="1"/>
            </p:cNvSpPr>
            <p:nvPr/>
          </p:nvSpPr>
          <p:spPr bwMode="auto">
            <a:xfrm flipV="1">
              <a:off x="1703388" y="3351213"/>
              <a:ext cx="269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8" name="Line 54"/>
            <p:cNvSpPr>
              <a:spLocks noChangeShapeType="1"/>
            </p:cNvSpPr>
            <p:nvPr/>
          </p:nvSpPr>
          <p:spPr bwMode="auto">
            <a:xfrm flipV="1">
              <a:off x="1730375" y="3333750"/>
              <a:ext cx="25400" cy="174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9" name="Line 55"/>
            <p:cNvSpPr>
              <a:spLocks noChangeShapeType="1"/>
            </p:cNvSpPr>
            <p:nvPr/>
          </p:nvSpPr>
          <p:spPr bwMode="auto">
            <a:xfrm flipV="1">
              <a:off x="1755775" y="3313113"/>
              <a:ext cx="25400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0" name="Line 56"/>
            <p:cNvSpPr>
              <a:spLocks noChangeShapeType="1"/>
            </p:cNvSpPr>
            <p:nvPr/>
          </p:nvSpPr>
          <p:spPr bwMode="auto">
            <a:xfrm flipV="1">
              <a:off x="1781175" y="3290888"/>
              <a:ext cx="22225" cy="222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1" name="Line 57"/>
            <p:cNvSpPr>
              <a:spLocks noChangeShapeType="1"/>
            </p:cNvSpPr>
            <p:nvPr/>
          </p:nvSpPr>
          <p:spPr bwMode="auto">
            <a:xfrm flipV="1">
              <a:off x="1803400" y="3267075"/>
              <a:ext cx="20638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2" name="Line 58"/>
            <p:cNvSpPr>
              <a:spLocks noChangeShapeType="1"/>
            </p:cNvSpPr>
            <p:nvPr/>
          </p:nvSpPr>
          <p:spPr bwMode="auto">
            <a:xfrm flipV="1">
              <a:off x="1824038" y="3241675"/>
              <a:ext cx="19050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3" name="Line 59"/>
            <p:cNvSpPr>
              <a:spLocks noChangeShapeType="1"/>
            </p:cNvSpPr>
            <p:nvPr/>
          </p:nvSpPr>
          <p:spPr bwMode="auto">
            <a:xfrm flipV="1">
              <a:off x="1843088" y="3216275"/>
              <a:ext cx="17463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4" name="Line 60"/>
            <p:cNvSpPr>
              <a:spLocks noChangeShapeType="1"/>
            </p:cNvSpPr>
            <p:nvPr/>
          </p:nvSpPr>
          <p:spPr bwMode="auto">
            <a:xfrm flipV="1">
              <a:off x="1860550" y="3187700"/>
              <a:ext cx="15875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" name="Line 61"/>
            <p:cNvSpPr>
              <a:spLocks noChangeShapeType="1"/>
            </p:cNvSpPr>
            <p:nvPr/>
          </p:nvSpPr>
          <p:spPr bwMode="auto">
            <a:xfrm flipV="1">
              <a:off x="1876425" y="3159125"/>
              <a:ext cx="12700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6" name="Line 62"/>
            <p:cNvSpPr>
              <a:spLocks noChangeShapeType="1"/>
            </p:cNvSpPr>
            <p:nvPr/>
          </p:nvSpPr>
          <p:spPr bwMode="auto">
            <a:xfrm>
              <a:off x="1889125" y="3159125"/>
              <a:ext cx="96838" cy="555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7" name="Line 63"/>
            <p:cNvSpPr>
              <a:spLocks noChangeShapeType="1"/>
            </p:cNvSpPr>
            <p:nvPr/>
          </p:nvSpPr>
          <p:spPr bwMode="auto">
            <a:xfrm>
              <a:off x="1985963" y="3214688"/>
              <a:ext cx="9525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8" name="Line 64"/>
            <p:cNvSpPr>
              <a:spLocks noChangeShapeType="1"/>
            </p:cNvSpPr>
            <p:nvPr/>
          </p:nvSpPr>
          <p:spPr bwMode="auto">
            <a:xfrm>
              <a:off x="1995488" y="3219450"/>
              <a:ext cx="793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9" name="Line 65"/>
            <p:cNvSpPr>
              <a:spLocks noChangeShapeType="1"/>
            </p:cNvSpPr>
            <p:nvPr/>
          </p:nvSpPr>
          <p:spPr bwMode="auto">
            <a:xfrm>
              <a:off x="2003425" y="3221038"/>
              <a:ext cx="6350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0" name="Line 66"/>
            <p:cNvSpPr>
              <a:spLocks noChangeShapeType="1"/>
            </p:cNvSpPr>
            <p:nvPr/>
          </p:nvSpPr>
          <p:spPr bwMode="auto">
            <a:xfrm flipV="1">
              <a:off x="2009775" y="3217863"/>
              <a:ext cx="6350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1" name="Line 67"/>
            <p:cNvSpPr>
              <a:spLocks noChangeShapeType="1"/>
            </p:cNvSpPr>
            <p:nvPr/>
          </p:nvSpPr>
          <p:spPr bwMode="auto">
            <a:xfrm flipV="1">
              <a:off x="2016125" y="3213100"/>
              <a:ext cx="4763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2" name="Line 68"/>
            <p:cNvSpPr>
              <a:spLocks noChangeShapeType="1"/>
            </p:cNvSpPr>
            <p:nvPr/>
          </p:nvSpPr>
          <p:spPr bwMode="auto">
            <a:xfrm flipV="1">
              <a:off x="2020888" y="3208338"/>
              <a:ext cx="4763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3" name="Line 69"/>
            <p:cNvSpPr>
              <a:spLocks noChangeShapeType="1"/>
            </p:cNvSpPr>
            <p:nvPr/>
          </p:nvSpPr>
          <p:spPr bwMode="auto">
            <a:xfrm flipV="1">
              <a:off x="2025650" y="3200400"/>
              <a:ext cx="3175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4" name="Line 70"/>
            <p:cNvSpPr>
              <a:spLocks noChangeShapeType="1"/>
            </p:cNvSpPr>
            <p:nvPr/>
          </p:nvSpPr>
          <p:spPr bwMode="auto">
            <a:xfrm flipV="1">
              <a:off x="2028825" y="3192463"/>
              <a:ext cx="1588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" name="Line 71"/>
            <p:cNvSpPr>
              <a:spLocks noChangeShapeType="1"/>
            </p:cNvSpPr>
            <p:nvPr/>
          </p:nvSpPr>
          <p:spPr bwMode="auto">
            <a:xfrm flipV="1">
              <a:off x="2030413" y="3184525"/>
              <a:ext cx="1588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6" name="Line 72"/>
            <p:cNvSpPr>
              <a:spLocks noChangeShapeType="1"/>
            </p:cNvSpPr>
            <p:nvPr/>
          </p:nvSpPr>
          <p:spPr bwMode="auto">
            <a:xfrm flipH="1" flipV="1">
              <a:off x="2028825" y="3079750"/>
              <a:ext cx="1588" cy="1047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7" name="Line 73"/>
            <p:cNvSpPr>
              <a:spLocks noChangeShapeType="1"/>
            </p:cNvSpPr>
            <p:nvPr/>
          </p:nvSpPr>
          <p:spPr bwMode="auto">
            <a:xfrm>
              <a:off x="2028825" y="3079750"/>
              <a:ext cx="111125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8" name="Line 74"/>
            <p:cNvSpPr>
              <a:spLocks noChangeShapeType="1"/>
            </p:cNvSpPr>
            <p:nvPr/>
          </p:nvSpPr>
          <p:spPr bwMode="auto">
            <a:xfrm>
              <a:off x="2139950" y="3081338"/>
              <a:ext cx="74613" cy="714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9" name="Line 75"/>
            <p:cNvSpPr>
              <a:spLocks noChangeShapeType="1"/>
            </p:cNvSpPr>
            <p:nvPr/>
          </p:nvSpPr>
          <p:spPr bwMode="auto">
            <a:xfrm flipV="1">
              <a:off x="2214563" y="3052763"/>
              <a:ext cx="98425" cy="1000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0" name="Line 76"/>
            <p:cNvSpPr>
              <a:spLocks noChangeShapeType="1"/>
            </p:cNvSpPr>
            <p:nvPr/>
          </p:nvSpPr>
          <p:spPr bwMode="auto">
            <a:xfrm>
              <a:off x="2312988" y="3052763"/>
              <a:ext cx="88900" cy="857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1" name="Line 77"/>
            <p:cNvSpPr>
              <a:spLocks noChangeShapeType="1"/>
            </p:cNvSpPr>
            <p:nvPr/>
          </p:nvSpPr>
          <p:spPr bwMode="auto">
            <a:xfrm>
              <a:off x="2401888" y="3138488"/>
              <a:ext cx="66675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/>
          </p:nvSpPr>
          <p:spPr bwMode="auto">
            <a:xfrm flipV="1">
              <a:off x="2468563" y="3046413"/>
              <a:ext cx="92075" cy="920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/>
          </p:nvSpPr>
          <p:spPr bwMode="auto">
            <a:xfrm>
              <a:off x="2560638" y="3046413"/>
              <a:ext cx="66675" cy="571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4" name="Line 80"/>
            <p:cNvSpPr>
              <a:spLocks noChangeShapeType="1"/>
            </p:cNvSpPr>
            <p:nvPr/>
          </p:nvSpPr>
          <p:spPr bwMode="auto">
            <a:xfrm flipV="1">
              <a:off x="2627313" y="3098800"/>
              <a:ext cx="8413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5" name="Line 81"/>
            <p:cNvSpPr>
              <a:spLocks noChangeShapeType="1"/>
            </p:cNvSpPr>
            <p:nvPr/>
          </p:nvSpPr>
          <p:spPr bwMode="auto">
            <a:xfrm flipV="1">
              <a:off x="2711450" y="3028950"/>
              <a:ext cx="73025" cy="698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6" name="Line 82"/>
            <p:cNvSpPr>
              <a:spLocks noChangeShapeType="1"/>
            </p:cNvSpPr>
            <p:nvPr/>
          </p:nvSpPr>
          <p:spPr bwMode="auto">
            <a:xfrm flipV="1">
              <a:off x="2784475" y="2955925"/>
              <a:ext cx="79375" cy="730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7" name="Line 83"/>
            <p:cNvSpPr>
              <a:spLocks noChangeShapeType="1"/>
            </p:cNvSpPr>
            <p:nvPr/>
          </p:nvSpPr>
          <p:spPr bwMode="auto">
            <a:xfrm flipH="1" flipV="1">
              <a:off x="2857500" y="2940050"/>
              <a:ext cx="6350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8" name="Line 84"/>
            <p:cNvSpPr>
              <a:spLocks noChangeShapeType="1"/>
            </p:cNvSpPr>
            <p:nvPr/>
          </p:nvSpPr>
          <p:spPr bwMode="auto">
            <a:xfrm flipH="1" flipV="1">
              <a:off x="2849563" y="2924175"/>
              <a:ext cx="793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9" name="Line 85"/>
            <p:cNvSpPr>
              <a:spLocks noChangeShapeType="1"/>
            </p:cNvSpPr>
            <p:nvPr/>
          </p:nvSpPr>
          <p:spPr bwMode="auto">
            <a:xfrm flipH="1" flipV="1">
              <a:off x="2838450" y="2911475"/>
              <a:ext cx="11113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0" name="Line 86"/>
            <p:cNvSpPr>
              <a:spLocks noChangeShapeType="1"/>
            </p:cNvSpPr>
            <p:nvPr/>
          </p:nvSpPr>
          <p:spPr bwMode="auto">
            <a:xfrm flipH="1" flipV="1">
              <a:off x="2824163" y="2898775"/>
              <a:ext cx="142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1" name="Line 87"/>
            <p:cNvSpPr>
              <a:spLocks noChangeShapeType="1"/>
            </p:cNvSpPr>
            <p:nvPr/>
          </p:nvSpPr>
          <p:spPr bwMode="auto">
            <a:xfrm flipH="1" flipV="1">
              <a:off x="2808288" y="2886075"/>
              <a:ext cx="15875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2" name="Line 88"/>
            <p:cNvSpPr>
              <a:spLocks noChangeShapeType="1"/>
            </p:cNvSpPr>
            <p:nvPr/>
          </p:nvSpPr>
          <p:spPr bwMode="auto">
            <a:xfrm flipH="1" flipV="1">
              <a:off x="2789238" y="2874963"/>
              <a:ext cx="19050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3" name="Line 89"/>
            <p:cNvSpPr>
              <a:spLocks noChangeShapeType="1"/>
            </p:cNvSpPr>
            <p:nvPr/>
          </p:nvSpPr>
          <p:spPr bwMode="auto">
            <a:xfrm flipH="1" flipV="1">
              <a:off x="2767013" y="2863850"/>
              <a:ext cx="2222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4" name="Line 90"/>
            <p:cNvSpPr>
              <a:spLocks noChangeShapeType="1"/>
            </p:cNvSpPr>
            <p:nvPr/>
          </p:nvSpPr>
          <p:spPr bwMode="auto">
            <a:xfrm flipH="1" flipV="1">
              <a:off x="2741613" y="2851150"/>
              <a:ext cx="2540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5" name="Line 91"/>
            <p:cNvSpPr>
              <a:spLocks noChangeShapeType="1"/>
            </p:cNvSpPr>
            <p:nvPr/>
          </p:nvSpPr>
          <p:spPr bwMode="auto">
            <a:xfrm flipH="1">
              <a:off x="2024063" y="2851150"/>
              <a:ext cx="717550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6" name="Line 92"/>
            <p:cNvSpPr>
              <a:spLocks noChangeShapeType="1"/>
            </p:cNvSpPr>
            <p:nvPr/>
          </p:nvSpPr>
          <p:spPr bwMode="auto">
            <a:xfrm flipH="1" flipV="1">
              <a:off x="2019300" y="2778125"/>
              <a:ext cx="4763" cy="793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7" name="Line 93"/>
            <p:cNvSpPr>
              <a:spLocks noChangeShapeType="1"/>
            </p:cNvSpPr>
            <p:nvPr/>
          </p:nvSpPr>
          <p:spPr bwMode="auto">
            <a:xfrm flipH="1" flipV="1">
              <a:off x="2017713" y="2768600"/>
              <a:ext cx="1588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8" name="Line 94"/>
            <p:cNvSpPr>
              <a:spLocks noChangeShapeType="1"/>
            </p:cNvSpPr>
            <p:nvPr/>
          </p:nvSpPr>
          <p:spPr bwMode="auto">
            <a:xfrm flipH="1" flipV="1">
              <a:off x="2014538" y="2762250"/>
              <a:ext cx="3175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9" name="Line 95"/>
            <p:cNvSpPr>
              <a:spLocks noChangeShapeType="1"/>
            </p:cNvSpPr>
            <p:nvPr/>
          </p:nvSpPr>
          <p:spPr bwMode="auto">
            <a:xfrm flipH="1" flipV="1">
              <a:off x="2009775" y="2755900"/>
              <a:ext cx="4763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0" name="Line 96"/>
            <p:cNvSpPr>
              <a:spLocks noChangeShapeType="1"/>
            </p:cNvSpPr>
            <p:nvPr/>
          </p:nvSpPr>
          <p:spPr bwMode="auto">
            <a:xfrm flipH="1" flipV="1">
              <a:off x="2001838" y="2751138"/>
              <a:ext cx="793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1" name="Line 97"/>
            <p:cNvSpPr>
              <a:spLocks noChangeShapeType="1"/>
            </p:cNvSpPr>
            <p:nvPr/>
          </p:nvSpPr>
          <p:spPr bwMode="auto">
            <a:xfrm flipH="1" flipV="1">
              <a:off x="1995488" y="2747963"/>
              <a:ext cx="6350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2" name="Line 98"/>
            <p:cNvSpPr>
              <a:spLocks noChangeShapeType="1"/>
            </p:cNvSpPr>
            <p:nvPr/>
          </p:nvSpPr>
          <p:spPr bwMode="auto">
            <a:xfrm flipH="1" flipV="1">
              <a:off x="1985963" y="2746375"/>
              <a:ext cx="9525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3" name="Line 99"/>
            <p:cNvSpPr>
              <a:spLocks noChangeShapeType="1"/>
            </p:cNvSpPr>
            <p:nvPr/>
          </p:nvSpPr>
          <p:spPr bwMode="auto">
            <a:xfrm flipH="1">
              <a:off x="1978025" y="2746375"/>
              <a:ext cx="793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4" name="Line 100"/>
            <p:cNvSpPr>
              <a:spLocks noChangeShapeType="1"/>
            </p:cNvSpPr>
            <p:nvPr/>
          </p:nvSpPr>
          <p:spPr bwMode="auto">
            <a:xfrm flipH="1">
              <a:off x="1970088" y="2746375"/>
              <a:ext cx="793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5" name="Line 101"/>
            <p:cNvSpPr>
              <a:spLocks noChangeShapeType="1"/>
            </p:cNvSpPr>
            <p:nvPr/>
          </p:nvSpPr>
          <p:spPr bwMode="auto">
            <a:xfrm flipH="1">
              <a:off x="1962150" y="2747963"/>
              <a:ext cx="793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6" name="Line 102"/>
            <p:cNvSpPr>
              <a:spLocks noChangeShapeType="1"/>
            </p:cNvSpPr>
            <p:nvPr/>
          </p:nvSpPr>
          <p:spPr bwMode="auto">
            <a:xfrm flipH="1">
              <a:off x="1881188" y="2752725"/>
              <a:ext cx="80963" cy="666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" name="Line 103"/>
            <p:cNvSpPr>
              <a:spLocks noChangeShapeType="1"/>
            </p:cNvSpPr>
            <p:nvPr/>
          </p:nvSpPr>
          <p:spPr bwMode="auto">
            <a:xfrm flipH="1" flipV="1">
              <a:off x="1868488" y="2790825"/>
              <a:ext cx="12700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8" name="Line 104"/>
            <p:cNvSpPr>
              <a:spLocks noChangeShapeType="1"/>
            </p:cNvSpPr>
            <p:nvPr/>
          </p:nvSpPr>
          <p:spPr bwMode="auto">
            <a:xfrm flipH="1" flipV="1">
              <a:off x="1852613" y="2765425"/>
              <a:ext cx="15875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9" name="Line 105"/>
            <p:cNvSpPr>
              <a:spLocks noChangeShapeType="1"/>
            </p:cNvSpPr>
            <p:nvPr/>
          </p:nvSpPr>
          <p:spPr bwMode="auto">
            <a:xfrm flipH="1" flipV="1">
              <a:off x="1835150" y="2740025"/>
              <a:ext cx="17463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0" name="Line 106"/>
            <p:cNvSpPr>
              <a:spLocks noChangeShapeType="1"/>
            </p:cNvSpPr>
            <p:nvPr/>
          </p:nvSpPr>
          <p:spPr bwMode="auto">
            <a:xfrm flipH="1" flipV="1">
              <a:off x="1816100" y="2716213"/>
              <a:ext cx="19050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1" name="Line 107"/>
            <p:cNvSpPr>
              <a:spLocks noChangeShapeType="1"/>
            </p:cNvSpPr>
            <p:nvPr/>
          </p:nvSpPr>
          <p:spPr bwMode="auto">
            <a:xfrm flipH="1" flipV="1">
              <a:off x="1795463" y="2693988"/>
              <a:ext cx="20638" cy="222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2" name="Line 108"/>
            <p:cNvSpPr>
              <a:spLocks noChangeShapeType="1"/>
            </p:cNvSpPr>
            <p:nvPr/>
          </p:nvSpPr>
          <p:spPr bwMode="auto">
            <a:xfrm flipH="1" flipV="1">
              <a:off x="1773238" y="2673350"/>
              <a:ext cx="22225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3" name="Line 109"/>
            <p:cNvSpPr>
              <a:spLocks noChangeShapeType="1"/>
            </p:cNvSpPr>
            <p:nvPr/>
          </p:nvSpPr>
          <p:spPr bwMode="auto">
            <a:xfrm flipH="1" flipV="1">
              <a:off x="1749425" y="2655888"/>
              <a:ext cx="23813" cy="174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4" name="Line 110"/>
            <p:cNvSpPr>
              <a:spLocks noChangeShapeType="1"/>
            </p:cNvSpPr>
            <p:nvPr/>
          </p:nvSpPr>
          <p:spPr bwMode="auto">
            <a:xfrm flipH="1" flipV="1">
              <a:off x="1724025" y="2638425"/>
              <a:ext cx="25400" cy="174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5" name="Line 111"/>
            <p:cNvSpPr>
              <a:spLocks noChangeShapeType="1"/>
            </p:cNvSpPr>
            <p:nvPr/>
          </p:nvSpPr>
          <p:spPr bwMode="auto">
            <a:xfrm flipH="1" flipV="1">
              <a:off x="1697038" y="2624138"/>
              <a:ext cx="269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" name="Line 112"/>
            <p:cNvSpPr>
              <a:spLocks noChangeShapeType="1"/>
            </p:cNvSpPr>
            <p:nvPr/>
          </p:nvSpPr>
          <p:spPr bwMode="auto">
            <a:xfrm flipH="1" flipV="1">
              <a:off x="1670050" y="2611438"/>
              <a:ext cx="269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7" name="Line 113"/>
            <p:cNvSpPr>
              <a:spLocks noChangeShapeType="1"/>
            </p:cNvSpPr>
            <p:nvPr/>
          </p:nvSpPr>
          <p:spPr bwMode="auto">
            <a:xfrm flipH="1" flipV="1">
              <a:off x="1644650" y="2601913"/>
              <a:ext cx="25400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8" name="Line 114"/>
            <p:cNvSpPr>
              <a:spLocks noChangeShapeType="1"/>
            </p:cNvSpPr>
            <p:nvPr/>
          </p:nvSpPr>
          <p:spPr bwMode="auto">
            <a:xfrm flipH="1" flipV="1">
              <a:off x="1617663" y="2595563"/>
              <a:ext cx="26988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9" name="Line 115"/>
            <p:cNvSpPr>
              <a:spLocks noChangeShapeType="1"/>
            </p:cNvSpPr>
            <p:nvPr/>
          </p:nvSpPr>
          <p:spPr bwMode="auto">
            <a:xfrm flipH="1" flipV="1">
              <a:off x="1590675" y="2590800"/>
              <a:ext cx="2698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0" name="Line 116"/>
            <p:cNvSpPr>
              <a:spLocks noChangeShapeType="1"/>
            </p:cNvSpPr>
            <p:nvPr/>
          </p:nvSpPr>
          <p:spPr bwMode="auto">
            <a:xfrm flipH="1" flipV="1">
              <a:off x="1563688" y="2587625"/>
              <a:ext cx="269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1" name="Line 117"/>
            <p:cNvSpPr>
              <a:spLocks noChangeShapeType="1"/>
            </p:cNvSpPr>
            <p:nvPr/>
          </p:nvSpPr>
          <p:spPr bwMode="auto">
            <a:xfrm flipH="1" flipV="1">
              <a:off x="1536700" y="2586038"/>
              <a:ext cx="269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276350" y="2895600"/>
              <a:ext cx="174625" cy="17780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65" y="1"/>
                </a:cxn>
                <a:cxn ang="0">
                  <a:pos x="74" y="4"/>
                </a:cxn>
                <a:cxn ang="0">
                  <a:pos x="82" y="8"/>
                </a:cxn>
                <a:cxn ang="0">
                  <a:pos x="90" y="13"/>
                </a:cxn>
                <a:cxn ang="0">
                  <a:pos x="96" y="19"/>
                </a:cxn>
                <a:cxn ang="0">
                  <a:pos x="102" y="27"/>
                </a:cxn>
                <a:cxn ang="0">
                  <a:pos x="106" y="35"/>
                </a:cxn>
                <a:cxn ang="0">
                  <a:pos x="109" y="44"/>
                </a:cxn>
                <a:cxn ang="0">
                  <a:pos x="110" y="53"/>
                </a:cxn>
                <a:cxn ang="0">
                  <a:pos x="110" y="54"/>
                </a:cxn>
                <a:cxn ang="0">
                  <a:pos x="110" y="56"/>
                </a:cxn>
                <a:cxn ang="0">
                  <a:pos x="109" y="66"/>
                </a:cxn>
                <a:cxn ang="0">
                  <a:pos x="107" y="75"/>
                </a:cxn>
                <a:cxn ang="0">
                  <a:pos x="102" y="84"/>
                </a:cxn>
                <a:cxn ang="0">
                  <a:pos x="96" y="93"/>
                </a:cxn>
                <a:cxn ang="0">
                  <a:pos x="89" y="100"/>
                </a:cxn>
                <a:cxn ang="0">
                  <a:pos x="81" y="105"/>
                </a:cxn>
                <a:cxn ang="0">
                  <a:pos x="72" y="109"/>
                </a:cxn>
                <a:cxn ang="0">
                  <a:pos x="62" y="111"/>
                </a:cxn>
                <a:cxn ang="0">
                  <a:pos x="53" y="112"/>
                </a:cxn>
                <a:cxn ang="0">
                  <a:pos x="43" y="110"/>
                </a:cxn>
                <a:cxn ang="0">
                  <a:pos x="34" y="108"/>
                </a:cxn>
                <a:cxn ang="0">
                  <a:pos x="26" y="103"/>
                </a:cxn>
                <a:cxn ang="0">
                  <a:pos x="18" y="98"/>
                </a:cxn>
                <a:cxn ang="0">
                  <a:pos x="12" y="91"/>
                </a:cxn>
                <a:cxn ang="0">
                  <a:pos x="7" y="83"/>
                </a:cxn>
                <a:cxn ang="0">
                  <a:pos x="3" y="75"/>
                </a:cxn>
                <a:cxn ang="0">
                  <a:pos x="1" y="66"/>
                </a:cxn>
                <a:cxn ang="0">
                  <a:pos x="0" y="57"/>
                </a:cxn>
                <a:cxn ang="0">
                  <a:pos x="0" y="48"/>
                </a:cxn>
                <a:cxn ang="0">
                  <a:pos x="2" y="39"/>
                </a:cxn>
                <a:cxn ang="0">
                  <a:pos x="6" y="31"/>
                </a:cxn>
                <a:cxn ang="0">
                  <a:pos x="10" y="23"/>
                </a:cxn>
                <a:cxn ang="0">
                  <a:pos x="16" y="16"/>
                </a:cxn>
                <a:cxn ang="0">
                  <a:pos x="23" y="10"/>
                </a:cxn>
                <a:cxn ang="0">
                  <a:pos x="31" y="6"/>
                </a:cxn>
                <a:cxn ang="0">
                  <a:pos x="39" y="3"/>
                </a:cxn>
                <a:cxn ang="0">
                  <a:pos x="48" y="1"/>
                </a:cxn>
                <a:cxn ang="0">
                  <a:pos x="56" y="0"/>
                </a:cxn>
              </a:cxnLst>
              <a:rect l="0" t="0" r="r" b="b"/>
              <a:pathLst>
                <a:path w="110" h="112">
                  <a:moveTo>
                    <a:pt x="56" y="0"/>
                  </a:moveTo>
                  <a:lnTo>
                    <a:pt x="65" y="1"/>
                  </a:lnTo>
                  <a:lnTo>
                    <a:pt x="74" y="4"/>
                  </a:lnTo>
                  <a:lnTo>
                    <a:pt x="82" y="8"/>
                  </a:lnTo>
                  <a:lnTo>
                    <a:pt x="90" y="13"/>
                  </a:lnTo>
                  <a:lnTo>
                    <a:pt x="96" y="19"/>
                  </a:lnTo>
                  <a:lnTo>
                    <a:pt x="102" y="27"/>
                  </a:lnTo>
                  <a:lnTo>
                    <a:pt x="106" y="35"/>
                  </a:lnTo>
                  <a:lnTo>
                    <a:pt x="109" y="44"/>
                  </a:lnTo>
                  <a:lnTo>
                    <a:pt x="110" y="53"/>
                  </a:lnTo>
                  <a:lnTo>
                    <a:pt x="110" y="54"/>
                  </a:lnTo>
                  <a:lnTo>
                    <a:pt x="110" y="56"/>
                  </a:lnTo>
                  <a:lnTo>
                    <a:pt x="109" y="66"/>
                  </a:lnTo>
                  <a:lnTo>
                    <a:pt x="107" y="75"/>
                  </a:lnTo>
                  <a:lnTo>
                    <a:pt x="102" y="84"/>
                  </a:lnTo>
                  <a:lnTo>
                    <a:pt x="96" y="93"/>
                  </a:lnTo>
                  <a:lnTo>
                    <a:pt x="89" y="100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2" y="111"/>
                  </a:lnTo>
                  <a:lnTo>
                    <a:pt x="53" y="112"/>
                  </a:lnTo>
                  <a:lnTo>
                    <a:pt x="43" y="110"/>
                  </a:lnTo>
                  <a:lnTo>
                    <a:pt x="34" y="108"/>
                  </a:lnTo>
                  <a:lnTo>
                    <a:pt x="26" y="103"/>
                  </a:lnTo>
                  <a:lnTo>
                    <a:pt x="18" y="98"/>
                  </a:lnTo>
                  <a:lnTo>
                    <a:pt x="12" y="91"/>
                  </a:lnTo>
                  <a:lnTo>
                    <a:pt x="7" y="83"/>
                  </a:lnTo>
                  <a:lnTo>
                    <a:pt x="3" y="75"/>
                  </a:lnTo>
                  <a:lnTo>
                    <a:pt x="1" y="66"/>
                  </a:lnTo>
                  <a:lnTo>
                    <a:pt x="0" y="57"/>
                  </a:lnTo>
                  <a:lnTo>
                    <a:pt x="0" y="48"/>
                  </a:lnTo>
                  <a:lnTo>
                    <a:pt x="2" y="39"/>
                  </a:lnTo>
                  <a:lnTo>
                    <a:pt x="6" y="31"/>
                  </a:lnTo>
                  <a:lnTo>
                    <a:pt x="10" y="23"/>
                  </a:lnTo>
                  <a:lnTo>
                    <a:pt x="16" y="16"/>
                  </a:lnTo>
                  <a:lnTo>
                    <a:pt x="23" y="10"/>
                  </a:lnTo>
                  <a:lnTo>
                    <a:pt x="31" y="6"/>
                  </a:lnTo>
                  <a:lnTo>
                    <a:pt x="39" y="3"/>
                  </a:lnTo>
                  <a:lnTo>
                    <a:pt x="48" y="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3" name="Line 119"/>
            <p:cNvSpPr>
              <a:spLocks noChangeShapeType="1"/>
            </p:cNvSpPr>
            <p:nvPr/>
          </p:nvSpPr>
          <p:spPr bwMode="auto">
            <a:xfrm flipH="1">
              <a:off x="1449388" y="2984500"/>
              <a:ext cx="15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4" name="Line 120"/>
            <p:cNvSpPr>
              <a:spLocks noChangeShapeType="1"/>
            </p:cNvSpPr>
            <p:nvPr/>
          </p:nvSpPr>
          <p:spPr bwMode="auto">
            <a:xfrm flipH="1">
              <a:off x="1446213" y="3000375"/>
              <a:ext cx="317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5" name="Line 121"/>
            <p:cNvSpPr>
              <a:spLocks noChangeShapeType="1"/>
            </p:cNvSpPr>
            <p:nvPr/>
          </p:nvSpPr>
          <p:spPr bwMode="auto">
            <a:xfrm flipH="1">
              <a:off x="1438275" y="3014663"/>
              <a:ext cx="793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6" name="Line 122"/>
            <p:cNvSpPr>
              <a:spLocks noChangeShapeType="1"/>
            </p:cNvSpPr>
            <p:nvPr/>
          </p:nvSpPr>
          <p:spPr bwMode="auto">
            <a:xfrm flipH="1">
              <a:off x="1428750" y="3028950"/>
              <a:ext cx="952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7" name="Line 123"/>
            <p:cNvSpPr>
              <a:spLocks noChangeShapeType="1"/>
            </p:cNvSpPr>
            <p:nvPr/>
          </p:nvSpPr>
          <p:spPr bwMode="auto">
            <a:xfrm flipH="1">
              <a:off x="1417638" y="3043238"/>
              <a:ext cx="11113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8" name="Line 124"/>
            <p:cNvSpPr>
              <a:spLocks noChangeShapeType="1"/>
            </p:cNvSpPr>
            <p:nvPr/>
          </p:nvSpPr>
          <p:spPr bwMode="auto">
            <a:xfrm flipH="1">
              <a:off x="1404938" y="3054350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9" name="Line 125"/>
            <p:cNvSpPr>
              <a:spLocks noChangeShapeType="1"/>
            </p:cNvSpPr>
            <p:nvPr/>
          </p:nvSpPr>
          <p:spPr bwMode="auto">
            <a:xfrm flipH="1">
              <a:off x="1390650" y="3062288"/>
              <a:ext cx="14288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0" name="Line 126"/>
            <p:cNvSpPr>
              <a:spLocks noChangeShapeType="1"/>
            </p:cNvSpPr>
            <p:nvPr/>
          </p:nvSpPr>
          <p:spPr bwMode="auto">
            <a:xfrm flipH="1">
              <a:off x="1374775" y="3068638"/>
              <a:ext cx="15875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1" name="Line 127"/>
            <p:cNvSpPr>
              <a:spLocks noChangeShapeType="1"/>
            </p:cNvSpPr>
            <p:nvPr/>
          </p:nvSpPr>
          <p:spPr bwMode="auto">
            <a:xfrm flipH="1">
              <a:off x="1360488" y="3071813"/>
              <a:ext cx="142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2" name="Line 128"/>
            <p:cNvSpPr>
              <a:spLocks noChangeShapeType="1"/>
            </p:cNvSpPr>
            <p:nvPr/>
          </p:nvSpPr>
          <p:spPr bwMode="auto">
            <a:xfrm flipH="1" flipV="1">
              <a:off x="1344613" y="3070225"/>
              <a:ext cx="15875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3" name="Line 129"/>
            <p:cNvSpPr>
              <a:spLocks noChangeShapeType="1"/>
            </p:cNvSpPr>
            <p:nvPr/>
          </p:nvSpPr>
          <p:spPr bwMode="auto">
            <a:xfrm flipH="1" flipV="1">
              <a:off x="1330325" y="3067050"/>
              <a:ext cx="142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4" name="Line 130"/>
            <p:cNvSpPr>
              <a:spLocks noChangeShapeType="1"/>
            </p:cNvSpPr>
            <p:nvPr/>
          </p:nvSpPr>
          <p:spPr bwMode="auto">
            <a:xfrm flipH="1" flipV="1">
              <a:off x="1317625" y="3059113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5" name="Line 131"/>
            <p:cNvSpPr>
              <a:spLocks noChangeShapeType="1"/>
            </p:cNvSpPr>
            <p:nvPr/>
          </p:nvSpPr>
          <p:spPr bwMode="auto">
            <a:xfrm flipH="1" flipV="1">
              <a:off x="1304925" y="3051175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6" name="Line 132"/>
            <p:cNvSpPr>
              <a:spLocks noChangeShapeType="1"/>
            </p:cNvSpPr>
            <p:nvPr/>
          </p:nvSpPr>
          <p:spPr bwMode="auto">
            <a:xfrm flipH="1" flipV="1">
              <a:off x="1295400" y="3040063"/>
              <a:ext cx="952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7" name="Line 133"/>
            <p:cNvSpPr>
              <a:spLocks noChangeShapeType="1"/>
            </p:cNvSpPr>
            <p:nvPr/>
          </p:nvSpPr>
          <p:spPr bwMode="auto">
            <a:xfrm flipH="1" flipV="1">
              <a:off x="1287463" y="3027363"/>
              <a:ext cx="793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8" name="Line 134"/>
            <p:cNvSpPr>
              <a:spLocks noChangeShapeType="1"/>
            </p:cNvSpPr>
            <p:nvPr/>
          </p:nvSpPr>
          <p:spPr bwMode="auto">
            <a:xfrm flipH="1" flipV="1">
              <a:off x="1281113" y="301466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9" name="Line 135"/>
            <p:cNvSpPr>
              <a:spLocks noChangeShapeType="1"/>
            </p:cNvSpPr>
            <p:nvPr/>
          </p:nvSpPr>
          <p:spPr bwMode="auto">
            <a:xfrm flipH="1" flipV="1">
              <a:off x="1277938" y="3000375"/>
              <a:ext cx="317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0" name="Line 136"/>
            <p:cNvSpPr>
              <a:spLocks noChangeShapeType="1"/>
            </p:cNvSpPr>
            <p:nvPr/>
          </p:nvSpPr>
          <p:spPr bwMode="auto">
            <a:xfrm flipH="1" flipV="1">
              <a:off x="1276350" y="2986088"/>
              <a:ext cx="15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1" name="Line 137"/>
            <p:cNvSpPr>
              <a:spLocks noChangeShapeType="1"/>
            </p:cNvSpPr>
            <p:nvPr/>
          </p:nvSpPr>
          <p:spPr bwMode="auto">
            <a:xfrm flipV="1">
              <a:off x="1276350" y="2971800"/>
              <a:ext cx="15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2" name="Line 138"/>
            <p:cNvSpPr>
              <a:spLocks noChangeShapeType="1"/>
            </p:cNvSpPr>
            <p:nvPr/>
          </p:nvSpPr>
          <p:spPr bwMode="auto">
            <a:xfrm flipV="1">
              <a:off x="1276350" y="2957513"/>
              <a:ext cx="317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3" name="Line 139"/>
            <p:cNvSpPr>
              <a:spLocks noChangeShapeType="1"/>
            </p:cNvSpPr>
            <p:nvPr/>
          </p:nvSpPr>
          <p:spPr bwMode="auto">
            <a:xfrm flipV="1">
              <a:off x="1279525" y="294481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4" name="Line 140"/>
            <p:cNvSpPr>
              <a:spLocks noChangeShapeType="1"/>
            </p:cNvSpPr>
            <p:nvPr/>
          </p:nvSpPr>
          <p:spPr bwMode="auto">
            <a:xfrm flipV="1">
              <a:off x="1285875" y="293211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5" name="Line 141"/>
            <p:cNvSpPr>
              <a:spLocks noChangeShapeType="1"/>
            </p:cNvSpPr>
            <p:nvPr/>
          </p:nvSpPr>
          <p:spPr bwMode="auto">
            <a:xfrm flipV="1">
              <a:off x="1292225" y="2921000"/>
              <a:ext cx="952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6" name="Line 142"/>
            <p:cNvSpPr>
              <a:spLocks noChangeShapeType="1"/>
            </p:cNvSpPr>
            <p:nvPr/>
          </p:nvSpPr>
          <p:spPr bwMode="auto">
            <a:xfrm flipV="1">
              <a:off x="1301750" y="2911475"/>
              <a:ext cx="11113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" name="Line 143"/>
            <p:cNvSpPr>
              <a:spLocks noChangeShapeType="1"/>
            </p:cNvSpPr>
            <p:nvPr/>
          </p:nvSpPr>
          <p:spPr bwMode="auto">
            <a:xfrm flipV="1">
              <a:off x="1312863" y="2905125"/>
              <a:ext cx="12700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8" name="Line 144"/>
            <p:cNvSpPr>
              <a:spLocks noChangeShapeType="1"/>
            </p:cNvSpPr>
            <p:nvPr/>
          </p:nvSpPr>
          <p:spPr bwMode="auto">
            <a:xfrm flipV="1">
              <a:off x="1325563" y="2900363"/>
              <a:ext cx="12700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9" name="Line 145"/>
            <p:cNvSpPr>
              <a:spLocks noChangeShapeType="1"/>
            </p:cNvSpPr>
            <p:nvPr/>
          </p:nvSpPr>
          <p:spPr bwMode="auto">
            <a:xfrm flipV="1">
              <a:off x="1338263" y="2897188"/>
              <a:ext cx="142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0" name="Line 146"/>
            <p:cNvSpPr>
              <a:spLocks noChangeShapeType="1"/>
            </p:cNvSpPr>
            <p:nvPr/>
          </p:nvSpPr>
          <p:spPr bwMode="auto">
            <a:xfrm flipV="1">
              <a:off x="1352550" y="2895600"/>
              <a:ext cx="12700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1" name="Line 147"/>
            <p:cNvSpPr>
              <a:spLocks noChangeShapeType="1"/>
            </p:cNvSpPr>
            <p:nvPr/>
          </p:nvSpPr>
          <p:spPr bwMode="auto">
            <a:xfrm>
              <a:off x="1365250" y="2895600"/>
              <a:ext cx="142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2" name="Line 148"/>
            <p:cNvSpPr>
              <a:spLocks noChangeShapeType="1"/>
            </p:cNvSpPr>
            <p:nvPr/>
          </p:nvSpPr>
          <p:spPr bwMode="auto">
            <a:xfrm>
              <a:off x="1379538" y="2897188"/>
              <a:ext cx="1428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3" name="Line 149"/>
            <p:cNvSpPr>
              <a:spLocks noChangeShapeType="1"/>
            </p:cNvSpPr>
            <p:nvPr/>
          </p:nvSpPr>
          <p:spPr bwMode="auto">
            <a:xfrm>
              <a:off x="1393825" y="2901950"/>
              <a:ext cx="12700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4" name="Line 150"/>
            <p:cNvSpPr>
              <a:spLocks noChangeShapeType="1"/>
            </p:cNvSpPr>
            <p:nvPr/>
          </p:nvSpPr>
          <p:spPr bwMode="auto">
            <a:xfrm>
              <a:off x="1406525" y="2908300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5" name="Line 151"/>
            <p:cNvSpPr>
              <a:spLocks noChangeShapeType="1"/>
            </p:cNvSpPr>
            <p:nvPr/>
          </p:nvSpPr>
          <p:spPr bwMode="auto">
            <a:xfrm>
              <a:off x="1419225" y="2916238"/>
              <a:ext cx="9525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6" name="Line 152"/>
            <p:cNvSpPr>
              <a:spLocks noChangeShapeType="1"/>
            </p:cNvSpPr>
            <p:nvPr/>
          </p:nvSpPr>
          <p:spPr bwMode="auto">
            <a:xfrm>
              <a:off x="1428750" y="2925763"/>
              <a:ext cx="9525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" name="Line 153"/>
            <p:cNvSpPr>
              <a:spLocks noChangeShapeType="1"/>
            </p:cNvSpPr>
            <p:nvPr/>
          </p:nvSpPr>
          <p:spPr bwMode="auto">
            <a:xfrm>
              <a:off x="1438275" y="293846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8" name="Line 154"/>
            <p:cNvSpPr>
              <a:spLocks noChangeShapeType="1"/>
            </p:cNvSpPr>
            <p:nvPr/>
          </p:nvSpPr>
          <p:spPr bwMode="auto">
            <a:xfrm>
              <a:off x="1444625" y="2951163"/>
              <a:ext cx="4763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9" name="Line 155"/>
            <p:cNvSpPr>
              <a:spLocks noChangeShapeType="1"/>
            </p:cNvSpPr>
            <p:nvPr/>
          </p:nvSpPr>
          <p:spPr bwMode="auto">
            <a:xfrm>
              <a:off x="1449388" y="2965450"/>
              <a:ext cx="15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0" name="Line 156"/>
            <p:cNvSpPr>
              <a:spLocks noChangeShapeType="1"/>
            </p:cNvSpPr>
            <p:nvPr/>
          </p:nvSpPr>
          <p:spPr bwMode="auto">
            <a:xfrm>
              <a:off x="1450975" y="2979738"/>
              <a:ext cx="15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1" name="Line 157"/>
            <p:cNvSpPr>
              <a:spLocks noChangeShapeType="1"/>
            </p:cNvSpPr>
            <p:nvPr/>
          </p:nvSpPr>
          <p:spPr bwMode="auto">
            <a:xfrm>
              <a:off x="1450975" y="2981325"/>
              <a:ext cx="15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2" name="Freeform 158"/>
            <p:cNvSpPr>
              <a:spLocks/>
            </p:cNvSpPr>
            <p:nvPr/>
          </p:nvSpPr>
          <p:spPr bwMode="auto">
            <a:xfrm>
              <a:off x="1851025" y="2973388"/>
              <a:ext cx="992188" cy="47625"/>
            </a:xfrm>
            <a:custGeom>
              <a:avLst/>
              <a:gdLst/>
              <a:ahLst/>
              <a:cxnLst>
                <a:cxn ang="0">
                  <a:pos x="625" y="0"/>
                </a:cxn>
                <a:cxn ang="0">
                  <a:pos x="596" y="22"/>
                </a:cxn>
                <a:cxn ang="0">
                  <a:pos x="69" y="30"/>
                </a:cxn>
                <a:cxn ang="0">
                  <a:pos x="0" y="8"/>
                </a:cxn>
                <a:cxn ang="0">
                  <a:pos x="625" y="0"/>
                </a:cxn>
              </a:cxnLst>
              <a:rect l="0" t="0" r="r" b="b"/>
              <a:pathLst>
                <a:path w="625" h="30">
                  <a:moveTo>
                    <a:pt x="625" y="0"/>
                  </a:moveTo>
                  <a:lnTo>
                    <a:pt x="596" y="22"/>
                  </a:lnTo>
                  <a:lnTo>
                    <a:pt x="69" y="30"/>
                  </a:lnTo>
                  <a:lnTo>
                    <a:pt x="0" y="8"/>
                  </a:lnTo>
                  <a:lnTo>
                    <a:pt x="6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3" name="Line 159"/>
            <p:cNvSpPr>
              <a:spLocks noChangeShapeType="1"/>
            </p:cNvSpPr>
            <p:nvPr/>
          </p:nvSpPr>
          <p:spPr bwMode="auto">
            <a:xfrm flipV="1">
              <a:off x="1851025" y="2973388"/>
              <a:ext cx="992188" cy="12700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4" name="Line 160"/>
            <p:cNvSpPr>
              <a:spLocks noChangeShapeType="1"/>
            </p:cNvSpPr>
            <p:nvPr/>
          </p:nvSpPr>
          <p:spPr bwMode="auto">
            <a:xfrm flipH="1">
              <a:off x="2797175" y="2973388"/>
              <a:ext cx="46038" cy="34925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5" name="Line 161"/>
            <p:cNvSpPr>
              <a:spLocks noChangeShapeType="1"/>
            </p:cNvSpPr>
            <p:nvPr/>
          </p:nvSpPr>
          <p:spPr bwMode="auto">
            <a:xfrm flipH="1">
              <a:off x="1960563" y="3008313"/>
              <a:ext cx="836613" cy="12700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uppieren 326"/>
          <p:cNvGrpSpPr/>
          <p:nvPr/>
        </p:nvGrpSpPr>
        <p:grpSpPr>
          <a:xfrm>
            <a:off x="3286125" y="2571750"/>
            <a:ext cx="1735138" cy="858838"/>
            <a:chOff x="3286125" y="2571750"/>
            <a:chExt cx="1735138" cy="858838"/>
          </a:xfrm>
        </p:grpSpPr>
        <p:sp>
          <p:nvSpPr>
            <p:cNvPr id="1187" name="AutoShape 163"/>
            <p:cNvSpPr>
              <a:spLocks noChangeAspect="1" noChangeArrowheads="1" noTextEdit="1"/>
            </p:cNvSpPr>
            <p:nvPr/>
          </p:nvSpPr>
          <p:spPr bwMode="auto">
            <a:xfrm>
              <a:off x="3286125" y="2571750"/>
              <a:ext cx="1735138" cy="858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9" name="Rectangle 165"/>
            <p:cNvSpPr>
              <a:spLocks noChangeArrowheads="1"/>
            </p:cNvSpPr>
            <p:nvPr/>
          </p:nvSpPr>
          <p:spPr bwMode="auto">
            <a:xfrm>
              <a:off x="3286125" y="2571750"/>
              <a:ext cx="1735138" cy="85725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0" name="Freeform 166"/>
            <p:cNvSpPr>
              <a:spLocks/>
            </p:cNvSpPr>
            <p:nvPr/>
          </p:nvSpPr>
          <p:spPr bwMode="auto">
            <a:xfrm>
              <a:off x="3297238" y="2586038"/>
              <a:ext cx="1709738" cy="820738"/>
            </a:xfrm>
            <a:custGeom>
              <a:avLst/>
              <a:gdLst/>
              <a:ahLst/>
              <a:cxnLst>
                <a:cxn ang="0">
                  <a:pos x="258" y="1"/>
                </a:cxn>
                <a:cxn ang="0">
                  <a:pos x="292" y="6"/>
                </a:cxn>
                <a:cxn ang="0">
                  <a:pos x="325" y="16"/>
                </a:cxn>
                <a:cxn ang="0">
                  <a:pos x="359" y="33"/>
                </a:cxn>
                <a:cxn ang="0">
                  <a:pos x="390" y="55"/>
                </a:cxn>
                <a:cxn ang="0">
                  <a:pos x="417" y="82"/>
                </a:cxn>
                <a:cxn ang="0">
                  <a:pos x="440" y="113"/>
                </a:cxn>
                <a:cxn ang="0">
                  <a:pos x="458" y="147"/>
                </a:cxn>
                <a:cxn ang="0">
                  <a:pos x="514" y="102"/>
                </a:cxn>
                <a:cxn ang="0">
                  <a:pos x="524" y="101"/>
                </a:cxn>
                <a:cxn ang="0">
                  <a:pos x="534" y="104"/>
                </a:cxn>
                <a:cxn ang="0">
                  <a:pos x="542" y="111"/>
                </a:cxn>
                <a:cxn ang="0">
                  <a:pos x="545" y="121"/>
                </a:cxn>
                <a:cxn ang="0">
                  <a:pos x="1000" y="167"/>
                </a:cxn>
                <a:cxn ang="0">
                  <a:pos x="1030" y="182"/>
                </a:cxn>
                <a:cxn ang="0">
                  <a:pos x="1052" y="197"/>
                </a:cxn>
                <a:cxn ang="0">
                  <a:pos x="1068" y="213"/>
                </a:cxn>
                <a:cxn ang="0">
                  <a:pos x="1077" y="233"/>
                </a:cxn>
                <a:cxn ang="0">
                  <a:pos x="981" y="323"/>
                </a:cxn>
                <a:cxn ang="0">
                  <a:pos x="886" y="290"/>
                </a:cxn>
                <a:cxn ang="0">
                  <a:pos x="786" y="348"/>
                </a:cxn>
                <a:cxn ang="0">
                  <a:pos x="668" y="357"/>
                </a:cxn>
                <a:cxn ang="0">
                  <a:pos x="551" y="311"/>
                </a:cxn>
                <a:cxn ang="0">
                  <a:pos x="552" y="382"/>
                </a:cxn>
                <a:cxn ang="0">
                  <a:pos x="549" y="392"/>
                </a:cxn>
                <a:cxn ang="0">
                  <a:pos x="543" y="398"/>
                </a:cxn>
                <a:cxn ang="0">
                  <a:pos x="535" y="400"/>
                </a:cxn>
                <a:cxn ang="0">
                  <a:pos x="524" y="396"/>
                </a:cxn>
                <a:cxn ang="0">
                  <a:pos x="455" y="379"/>
                </a:cxn>
                <a:cxn ang="0">
                  <a:pos x="434" y="413"/>
                </a:cxn>
                <a:cxn ang="0">
                  <a:pos x="409" y="444"/>
                </a:cxn>
                <a:cxn ang="0">
                  <a:pos x="379" y="471"/>
                </a:cxn>
                <a:cxn ang="0">
                  <a:pos x="346" y="492"/>
                </a:cxn>
                <a:cxn ang="0">
                  <a:pos x="310" y="507"/>
                </a:cxn>
                <a:cxn ang="0">
                  <a:pos x="272" y="515"/>
                </a:cxn>
                <a:cxn ang="0">
                  <a:pos x="233" y="517"/>
                </a:cxn>
                <a:cxn ang="0">
                  <a:pos x="195" y="512"/>
                </a:cxn>
                <a:cxn ang="0">
                  <a:pos x="158" y="501"/>
                </a:cxn>
                <a:cxn ang="0">
                  <a:pos x="123" y="484"/>
                </a:cxn>
                <a:cxn ang="0">
                  <a:pos x="91" y="462"/>
                </a:cxn>
                <a:cxn ang="0">
                  <a:pos x="63" y="435"/>
                </a:cxn>
                <a:cxn ang="0">
                  <a:pos x="39" y="403"/>
                </a:cxn>
                <a:cxn ang="0">
                  <a:pos x="21" y="368"/>
                </a:cxn>
                <a:cxn ang="0">
                  <a:pos x="9" y="330"/>
                </a:cxn>
                <a:cxn ang="0">
                  <a:pos x="1" y="291"/>
                </a:cxn>
                <a:cxn ang="0">
                  <a:pos x="0" y="252"/>
                </a:cxn>
                <a:cxn ang="0">
                  <a:pos x="3" y="212"/>
                </a:cxn>
                <a:cxn ang="0">
                  <a:pos x="13" y="174"/>
                </a:cxn>
                <a:cxn ang="0">
                  <a:pos x="27" y="138"/>
                </a:cxn>
                <a:cxn ang="0">
                  <a:pos x="47" y="104"/>
                </a:cxn>
                <a:cxn ang="0">
                  <a:pos x="72" y="74"/>
                </a:cxn>
                <a:cxn ang="0">
                  <a:pos x="101" y="48"/>
                </a:cxn>
                <a:cxn ang="0">
                  <a:pos x="133" y="28"/>
                </a:cxn>
                <a:cxn ang="0">
                  <a:pos x="167" y="13"/>
                </a:cxn>
                <a:cxn ang="0">
                  <a:pos x="204" y="4"/>
                </a:cxn>
                <a:cxn ang="0">
                  <a:pos x="241" y="0"/>
                </a:cxn>
              </a:cxnLst>
              <a:rect l="0" t="0" r="r" b="b"/>
              <a:pathLst>
                <a:path w="1077" h="517">
                  <a:moveTo>
                    <a:pt x="241" y="0"/>
                  </a:moveTo>
                  <a:lnTo>
                    <a:pt x="258" y="1"/>
                  </a:lnTo>
                  <a:lnTo>
                    <a:pt x="275" y="3"/>
                  </a:lnTo>
                  <a:lnTo>
                    <a:pt x="292" y="6"/>
                  </a:lnTo>
                  <a:lnTo>
                    <a:pt x="309" y="10"/>
                  </a:lnTo>
                  <a:lnTo>
                    <a:pt x="325" y="16"/>
                  </a:lnTo>
                  <a:lnTo>
                    <a:pt x="342" y="24"/>
                  </a:lnTo>
                  <a:lnTo>
                    <a:pt x="359" y="33"/>
                  </a:lnTo>
                  <a:lnTo>
                    <a:pt x="375" y="44"/>
                  </a:lnTo>
                  <a:lnTo>
                    <a:pt x="390" y="55"/>
                  </a:lnTo>
                  <a:lnTo>
                    <a:pt x="404" y="68"/>
                  </a:lnTo>
                  <a:lnTo>
                    <a:pt x="417" y="82"/>
                  </a:lnTo>
                  <a:lnTo>
                    <a:pt x="429" y="97"/>
                  </a:lnTo>
                  <a:lnTo>
                    <a:pt x="440" y="113"/>
                  </a:lnTo>
                  <a:lnTo>
                    <a:pt x="450" y="129"/>
                  </a:lnTo>
                  <a:lnTo>
                    <a:pt x="458" y="147"/>
                  </a:lnTo>
                  <a:lnTo>
                    <a:pt x="509" y="105"/>
                  </a:lnTo>
                  <a:lnTo>
                    <a:pt x="514" y="102"/>
                  </a:lnTo>
                  <a:lnTo>
                    <a:pt x="519" y="101"/>
                  </a:lnTo>
                  <a:lnTo>
                    <a:pt x="524" y="101"/>
                  </a:lnTo>
                  <a:lnTo>
                    <a:pt x="530" y="102"/>
                  </a:lnTo>
                  <a:lnTo>
                    <a:pt x="534" y="104"/>
                  </a:lnTo>
                  <a:lnTo>
                    <a:pt x="539" y="107"/>
                  </a:lnTo>
                  <a:lnTo>
                    <a:pt x="542" y="111"/>
                  </a:lnTo>
                  <a:lnTo>
                    <a:pt x="544" y="115"/>
                  </a:lnTo>
                  <a:lnTo>
                    <a:pt x="545" y="121"/>
                  </a:lnTo>
                  <a:lnTo>
                    <a:pt x="548" y="171"/>
                  </a:lnTo>
                  <a:lnTo>
                    <a:pt x="1000" y="167"/>
                  </a:lnTo>
                  <a:lnTo>
                    <a:pt x="1016" y="175"/>
                  </a:lnTo>
                  <a:lnTo>
                    <a:pt x="1030" y="182"/>
                  </a:lnTo>
                  <a:lnTo>
                    <a:pt x="1042" y="189"/>
                  </a:lnTo>
                  <a:lnTo>
                    <a:pt x="1052" y="197"/>
                  </a:lnTo>
                  <a:lnTo>
                    <a:pt x="1061" y="205"/>
                  </a:lnTo>
                  <a:lnTo>
                    <a:pt x="1068" y="213"/>
                  </a:lnTo>
                  <a:lnTo>
                    <a:pt x="1073" y="223"/>
                  </a:lnTo>
                  <a:lnTo>
                    <a:pt x="1077" y="233"/>
                  </a:lnTo>
                  <a:lnTo>
                    <a:pt x="1027" y="279"/>
                  </a:lnTo>
                  <a:lnTo>
                    <a:pt x="981" y="323"/>
                  </a:lnTo>
                  <a:lnTo>
                    <a:pt x="928" y="326"/>
                  </a:lnTo>
                  <a:lnTo>
                    <a:pt x="886" y="290"/>
                  </a:lnTo>
                  <a:lnTo>
                    <a:pt x="828" y="348"/>
                  </a:lnTo>
                  <a:lnTo>
                    <a:pt x="786" y="348"/>
                  </a:lnTo>
                  <a:lnTo>
                    <a:pt x="730" y="294"/>
                  </a:lnTo>
                  <a:lnTo>
                    <a:pt x="668" y="357"/>
                  </a:lnTo>
                  <a:lnTo>
                    <a:pt x="621" y="312"/>
                  </a:lnTo>
                  <a:lnTo>
                    <a:pt x="551" y="311"/>
                  </a:lnTo>
                  <a:lnTo>
                    <a:pt x="552" y="377"/>
                  </a:lnTo>
                  <a:lnTo>
                    <a:pt x="552" y="382"/>
                  </a:lnTo>
                  <a:lnTo>
                    <a:pt x="551" y="387"/>
                  </a:lnTo>
                  <a:lnTo>
                    <a:pt x="549" y="392"/>
                  </a:lnTo>
                  <a:lnTo>
                    <a:pt x="546" y="395"/>
                  </a:lnTo>
                  <a:lnTo>
                    <a:pt x="543" y="398"/>
                  </a:lnTo>
                  <a:lnTo>
                    <a:pt x="539" y="400"/>
                  </a:lnTo>
                  <a:lnTo>
                    <a:pt x="535" y="400"/>
                  </a:lnTo>
                  <a:lnTo>
                    <a:pt x="530" y="399"/>
                  </a:lnTo>
                  <a:lnTo>
                    <a:pt x="524" y="396"/>
                  </a:lnTo>
                  <a:lnTo>
                    <a:pt x="463" y="361"/>
                  </a:lnTo>
                  <a:lnTo>
                    <a:pt x="455" y="379"/>
                  </a:lnTo>
                  <a:lnTo>
                    <a:pt x="445" y="397"/>
                  </a:lnTo>
                  <a:lnTo>
                    <a:pt x="434" y="413"/>
                  </a:lnTo>
                  <a:lnTo>
                    <a:pt x="422" y="429"/>
                  </a:lnTo>
                  <a:lnTo>
                    <a:pt x="409" y="444"/>
                  </a:lnTo>
                  <a:lnTo>
                    <a:pt x="395" y="458"/>
                  </a:lnTo>
                  <a:lnTo>
                    <a:pt x="379" y="471"/>
                  </a:lnTo>
                  <a:lnTo>
                    <a:pt x="363" y="482"/>
                  </a:lnTo>
                  <a:lnTo>
                    <a:pt x="346" y="492"/>
                  </a:lnTo>
                  <a:lnTo>
                    <a:pt x="329" y="500"/>
                  </a:lnTo>
                  <a:lnTo>
                    <a:pt x="310" y="507"/>
                  </a:lnTo>
                  <a:lnTo>
                    <a:pt x="291" y="512"/>
                  </a:lnTo>
                  <a:lnTo>
                    <a:pt x="272" y="515"/>
                  </a:lnTo>
                  <a:lnTo>
                    <a:pt x="252" y="517"/>
                  </a:lnTo>
                  <a:lnTo>
                    <a:pt x="233" y="517"/>
                  </a:lnTo>
                  <a:lnTo>
                    <a:pt x="214" y="516"/>
                  </a:lnTo>
                  <a:lnTo>
                    <a:pt x="195" y="512"/>
                  </a:lnTo>
                  <a:lnTo>
                    <a:pt x="176" y="508"/>
                  </a:lnTo>
                  <a:lnTo>
                    <a:pt x="158" y="501"/>
                  </a:lnTo>
                  <a:lnTo>
                    <a:pt x="140" y="493"/>
                  </a:lnTo>
                  <a:lnTo>
                    <a:pt x="123" y="484"/>
                  </a:lnTo>
                  <a:lnTo>
                    <a:pt x="106" y="474"/>
                  </a:lnTo>
                  <a:lnTo>
                    <a:pt x="91" y="462"/>
                  </a:lnTo>
                  <a:lnTo>
                    <a:pt x="76" y="449"/>
                  </a:lnTo>
                  <a:lnTo>
                    <a:pt x="63" y="435"/>
                  </a:lnTo>
                  <a:lnTo>
                    <a:pt x="50" y="419"/>
                  </a:lnTo>
                  <a:lnTo>
                    <a:pt x="39" y="403"/>
                  </a:lnTo>
                  <a:lnTo>
                    <a:pt x="30" y="385"/>
                  </a:lnTo>
                  <a:lnTo>
                    <a:pt x="21" y="368"/>
                  </a:lnTo>
                  <a:lnTo>
                    <a:pt x="14" y="349"/>
                  </a:lnTo>
                  <a:lnTo>
                    <a:pt x="9" y="330"/>
                  </a:lnTo>
                  <a:lnTo>
                    <a:pt x="4" y="311"/>
                  </a:lnTo>
                  <a:lnTo>
                    <a:pt x="1" y="291"/>
                  </a:lnTo>
                  <a:lnTo>
                    <a:pt x="0" y="272"/>
                  </a:lnTo>
                  <a:lnTo>
                    <a:pt x="0" y="252"/>
                  </a:lnTo>
                  <a:lnTo>
                    <a:pt x="1" y="232"/>
                  </a:lnTo>
                  <a:lnTo>
                    <a:pt x="3" y="212"/>
                  </a:lnTo>
                  <a:lnTo>
                    <a:pt x="7" y="193"/>
                  </a:lnTo>
                  <a:lnTo>
                    <a:pt x="13" y="174"/>
                  </a:lnTo>
                  <a:lnTo>
                    <a:pt x="19" y="155"/>
                  </a:lnTo>
                  <a:lnTo>
                    <a:pt x="27" y="138"/>
                  </a:lnTo>
                  <a:lnTo>
                    <a:pt x="36" y="121"/>
                  </a:lnTo>
                  <a:lnTo>
                    <a:pt x="47" y="104"/>
                  </a:lnTo>
                  <a:lnTo>
                    <a:pt x="59" y="89"/>
                  </a:lnTo>
                  <a:lnTo>
                    <a:pt x="72" y="74"/>
                  </a:lnTo>
                  <a:lnTo>
                    <a:pt x="86" y="61"/>
                  </a:lnTo>
                  <a:lnTo>
                    <a:pt x="101" y="48"/>
                  </a:lnTo>
                  <a:lnTo>
                    <a:pt x="116" y="38"/>
                  </a:lnTo>
                  <a:lnTo>
                    <a:pt x="133" y="28"/>
                  </a:lnTo>
                  <a:lnTo>
                    <a:pt x="150" y="20"/>
                  </a:lnTo>
                  <a:lnTo>
                    <a:pt x="167" y="13"/>
                  </a:lnTo>
                  <a:lnTo>
                    <a:pt x="186" y="8"/>
                  </a:lnTo>
                  <a:lnTo>
                    <a:pt x="204" y="4"/>
                  </a:lnTo>
                  <a:lnTo>
                    <a:pt x="222" y="1"/>
                  </a:lnTo>
                  <a:lnTo>
                    <a:pt x="241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 smtClean="0"/>
                <a:t>Alice</a:t>
              </a:r>
              <a:endParaRPr lang="en-US" dirty="0"/>
            </a:p>
          </p:txBody>
        </p:sp>
        <p:sp>
          <p:nvSpPr>
            <p:cNvPr id="1191" name="Line 167"/>
            <p:cNvSpPr>
              <a:spLocks noChangeShapeType="1"/>
            </p:cNvSpPr>
            <p:nvPr/>
          </p:nvSpPr>
          <p:spPr bwMode="auto">
            <a:xfrm flipH="1">
              <a:off x="3649663" y="2586038"/>
              <a:ext cx="30163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2" name="Line 168"/>
            <p:cNvSpPr>
              <a:spLocks noChangeShapeType="1"/>
            </p:cNvSpPr>
            <p:nvPr/>
          </p:nvSpPr>
          <p:spPr bwMode="auto">
            <a:xfrm flipH="1">
              <a:off x="3621088" y="2587625"/>
              <a:ext cx="28575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3" name="Line 169"/>
            <p:cNvSpPr>
              <a:spLocks noChangeShapeType="1"/>
            </p:cNvSpPr>
            <p:nvPr/>
          </p:nvSpPr>
          <p:spPr bwMode="auto">
            <a:xfrm flipH="1">
              <a:off x="3592513" y="2592388"/>
              <a:ext cx="28575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4" name="Line 170"/>
            <p:cNvSpPr>
              <a:spLocks noChangeShapeType="1"/>
            </p:cNvSpPr>
            <p:nvPr/>
          </p:nvSpPr>
          <p:spPr bwMode="auto">
            <a:xfrm flipH="1">
              <a:off x="3562350" y="2598738"/>
              <a:ext cx="30163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5" name="Line 171"/>
            <p:cNvSpPr>
              <a:spLocks noChangeShapeType="1"/>
            </p:cNvSpPr>
            <p:nvPr/>
          </p:nvSpPr>
          <p:spPr bwMode="auto">
            <a:xfrm flipH="1">
              <a:off x="3535363" y="2606675"/>
              <a:ext cx="26988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6" name="Line 172"/>
            <p:cNvSpPr>
              <a:spLocks noChangeShapeType="1"/>
            </p:cNvSpPr>
            <p:nvPr/>
          </p:nvSpPr>
          <p:spPr bwMode="auto">
            <a:xfrm flipH="1">
              <a:off x="3508375" y="2617788"/>
              <a:ext cx="269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7" name="Line 173"/>
            <p:cNvSpPr>
              <a:spLocks noChangeShapeType="1"/>
            </p:cNvSpPr>
            <p:nvPr/>
          </p:nvSpPr>
          <p:spPr bwMode="auto">
            <a:xfrm flipH="1">
              <a:off x="3481388" y="2630488"/>
              <a:ext cx="269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8" name="Line 174"/>
            <p:cNvSpPr>
              <a:spLocks noChangeShapeType="1"/>
            </p:cNvSpPr>
            <p:nvPr/>
          </p:nvSpPr>
          <p:spPr bwMode="auto">
            <a:xfrm flipH="1">
              <a:off x="3457575" y="2646363"/>
              <a:ext cx="23813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9" name="Line 175"/>
            <p:cNvSpPr>
              <a:spLocks noChangeShapeType="1"/>
            </p:cNvSpPr>
            <p:nvPr/>
          </p:nvSpPr>
          <p:spPr bwMode="auto">
            <a:xfrm flipH="1">
              <a:off x="3433763" y="2662238"/>
              <a:ext cx="23813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0" name="Line 176"/>
            <p:cNvSpPr>
              <a:spLocks noChangeShapeType="1"/>
            </p:cNvSpPr>
            <p:nvPr/>
          </p:nvSpPr>
          <p:spPr bwMode="auto">
            <a:xfrm flipH="1">
              <a:off x="3411538" y="2682875"/>
              <a:ext cx="22225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1" name="Line 177"/>
            <p:cNvSpPr>
              <a:spLocks noChangeShapeType="1"/>
            </p:cNvSpPr>
            <p:nvPr/>
          </p:nvSpPr>
          <p:spPr bwMode="auto">
            <a:xfrm flipH="1">
              <a:off x="3390900" y="2703513"/>
              <a:ext cx="20638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2" name="Line 178"/>
            <p:cNvSpPr>
              <a:spLocks noChangeShapeType="1"/>
            </p:cNvSpPr>
            <p:nvPr/>
          </p:nvSpPr>
          <p:spPr bwMode="auto">
            <a:xfrm flipH="1">
              <a:off x="3371850" y="2727325"/>
              <a:ext cx="19050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3" name="Line 179"/>
            <p:cNvSpPr>
              <a:spLocks noChangeShapeType="1"/>
            </p:cNvSpPr>
            <p:nvPr/>
          </p:nvSpPr>
          <p:spPr bwMode="auto">
            <a:xfrm flipH="1">
              <a:off x="3354388" y="2751138"/>
              <a:ext cx="17463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4" name="Line 180"/>
            <p:cNvSpPr>
              <a:spLocks noChangeShapeType="1"/>
            </p:cNvSpPr>
            <p:nvPr/>
          </p:nvSpPr>
          <p:spPr bwMode="auto">
            <a:xfrm flipH="1">
              <a:off x="3340100" y="2778125"/>
              <a:ext cx="14288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5" name="Line 181"/>
            <p:cNvSpPr>
              <a:spLocks noChangeShapeType="1"/>
            </p:cNvSpPr>
            <p:nvPr/>
          </p:nvSpPr>
          <p:spPr bwMode="auto">
            <a:xfrm flipH="1">
              <a:off x="3327400" y="2805113"/>
              <a:ext cx="12700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6" name="Line 182"/>
            <p:cNvSpPr>
              <a:spLocks noChangeShapeType="1"/>
            </p:cNvSpPr>
            <p:nvPr/>
          </p:nvSpPr>
          <p:spPr bwMode="auto">
            <a:xfrm flipH="1">
              <a:off x="3317875" y="2832100"/>
              <a:ext cx="9525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7" name="Line 183"/>
            <p:cNvSpPr>
              <a:spLocks noChangeShapeType="1"/>
            </p:cNvSpPr>
            <p:nvPr/>
          </p:nvSpPr>
          <p:spPr bwMode="auto">
            <a:xfrm flipH="1">
              <a:off x="3308350" y="2862263"/>
              <a:ext cx="9525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" name="Line 184"/>
            <p:cNvSpPr>
              <a:spLocks noChangeShapeType="1"/>
            </p:cNvSpPr>
            <p:nvPr/>
          </p:nvSpPr>
          <p:spPr bwMode="auto">
            <a:xfrm flipH="1">
              <a:off x="3302000" y="2892425"/>
              <a:ext cx="6350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9" name="Line 185"/>
            <p:cNvSpPr>
              <a:spLocks noChangeShapeType="1"/>
            </p:cNvSpPr>
            <p:nvPr/>
          </p:nvSpPr>
          <p:spPr bwMode="auto">
            <a:xfrm flipH="1">
              <a:off x="3298825" y="2922588"/>
              <a:ext cx="3175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0" name="Line 186"/>
            <p:cNvSpPr>
              <a:spLocks noChangeShapeType="1"/>
            </p:cNvSpPr>
            <p:nvPr/>
          </p:nvSpPr>
          <p:spPr bwMode="auto">
            <a:xfrm flipH="1">
              <a:off x="3297238" y="2954338"/>
              <a:ext cx="1588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1" name="Line 187"/>
            <p:cNvSpPr>
              <a:spLocks noChangeShapeType="1"/>
            </p:cNvSpPr>
            <p:nvPr/>
          </p:nvSpPr>
          <p:spPr bwMode="auto">
            <a:xfrm>
              <a:off x="3297238" y="2986088"/>
              <a:ext cx="1588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2" name="Line 188"/>
            <p:cNvSpPr>
              <a:spLocks noChangeShapeType="1"/>
            </p:cNvSpPr>
            <p:nvPr/>
          </p:nvSpPr>
          <p:spPr bwMode="auto">
            <a:xfrm>
              <a:off x="3297238" y="3017838"/>
              <a:ext cx="1588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3" name="Line 189"/>
            <p:cNvSpPr>
              <a:spLocks noChangeShapeType="1"/>
            </p:cNvSpPr>
            <p:nvPr/>
          </p:nvSpPr>
          <p:spPr bwMode="auto">
            <a:xfrm>
              <a:off x="3298825" y="3048000"/>
              <a:ext cx="4763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4" name="Line 190"/>
            <p:cNvSpPr>
              <a:spLocks noChangeShapeType="1"/>
            </p:cNvSpPr>
            <p:nvPr/>
          </p:nvSpPr>
          <p:spPr bwMode="auto">
            <a:xfrm>
              <a:off x="3303588" y="3079750"/>
              <a:ext cx="7938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5" name="Line 191"/>
            <p:cNvSpPr>
              <a:spLocks noChangeShapeType="1"/>
            </p:cNvSpPr>
            <p:nvPr/>
          </p:nvSpPr>
          <p:spPr bwMode="auto">
            <a:xfrm>
              <a:off x="3311525" y="3109913"/>
              <a:ext cx="7938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6" name="Line 192"/>
            <p:cNvSpPr>
              <a:spLocks noChangeShapeType="1"/>
            </p:cNvSpPr>
            <p:nvPr/>
          </p:nvSpPr>
          <p:spPr bwMode="auto">
            <a:xfrm>
              <a:off x="3319463" y="3140075"/>
              <a:ext cx="11113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7" name="Line 193"/>
            <p:cNvSpPr>
              <a:spLocks noChangeShapeType="1"/>
            </p:cNvSpPr>
            <p:nvPr/>
          </p:nvSpPr>
          <p:spPr bwMode="auto">
            <a:xfrm>
              <a:off x="3330575" y="3170238"/>
              <a:ext cx="14288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" name="Line 194"/>
            <p:cNvSpPr>
              <a:spLocks noChangeShapeType="1"/>
            </p:cNvSpPr>
            <p:nvPr/>
          </p:nvSpPr>
          <p:spPr bwMode="auto">
            <a:xfrm>
              <a:off x="3344863" y="3197225"/>
              <a:ext cx="14288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" name="Line 195"/>
            <p:cNvSpPr>
              <a:spLocks noChangeShapeType="1"/>
            </p:cNvSpPr>
            <p:nvPr/>
          </p:nvSpPr>
          <p:spPr bwMode="auto">
            <a:xfrm>
              <a:off x="3359150" y="3225800"/>
              <a:ext cx="17463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0" name="Line 196"/>
            <p:cNvSpPr>
              <a:spLocks noChangeShapeType="1"/>
            </p:cNvSpPr>
            <p:nvPr/>
          </p:nvSpPr>
          <p:spPr bwMode="auto">
            <a:xfrm>
              <a:off x="3376613" y="3251200"/>
              <a:ext cx="20638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1" name="Line 197"/>
            <p:cNvSpPr>
              <a:spLocks noChangeShapeType="1"/>
            </p:cNvSpPr>
            <p:nvPr/>
          </p:nvSpPr>
          <p:spPr bwMode="auto">
            <a:xfrm>
              <a:off x="3397250" y="3276600"/>
              <a:ext cx="20638" cy="222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2" name="Line 198"/>
            <p:cNvSpPr>
              <a:spLocks noChangeShapeType="1"/>
            </p:cNvSpPr>
            <p:nvPr/>
          </p:nvSpPr>
          <p:spPr bwMode="auto">
            <a:xfrm>
              <a:off x="3417888" y="3298825"/>
              <a:ext cx="23813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3" name="Line 199"/>
            <p:cNvSpPr>
              <a:spLocks noChangeShapeType="1"/>
            </p:cNvSpPr>
            <p:nvPr/>
          </p:nvSpPr>
          <p:spPr bwMode="auto">
            <a:xfrm>
              <a:off x="3441700" y="3319463"/>
              <a:ext cx="23813" cy="190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4" name="Line 200"/>
            <p:cNvSpPr>
              <a:spLocks noChangeShapeType="1"/>
            </p:cNvSpPr>
            <p:nvPr/>
          </p:nvSpPr>
          <p:spPr bwMode="auto">
            <a:xfrm>
              <a:off x="3465513" y="3338513"/>
              <a:ext cx="269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5" name="Line 201"/>
            <p:cNvSpPr>
              <a:spLocks noChangeShapeType="1"/>
            </p:cNvSpPr>
            <p:nvPr/>
          </p:nvSpPr>
          <p:spPr bwMode="auto">
            <a:xfrm>
              <a:off x="3492500" y="3354388"/>
              <a:ext cx="269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6" name="Line 202"/>
            <p:cNvSpPr>
              <a:spLocks noChangeShapeType="1"/>
            </p:cNvSpPr>
            <p:nvPr/>
          </p:nvSpPr>
          <p:spPr bwMode="auto">
            <a:xfrm>
              <a:off x="3519488" y="3368675"/>
              <a:ext cx="28575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7" name="Line 203"/>
            <p:cNvSpPr>
              <a:spLocks noChangeShapeType="1"/>
            </p:cNvSpPr>
            <p:nvPr/>
          </p:nvSpPr>
          <p:spPr bwMode="auto">
            <a:xfrm>
              <a:off x="3548063" y="3381375"/>
              <a:ext cx="2857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8" name="Line 204"/>
            <p:cNvSpPr>
              <a:spLocks noChangeShapeType="1"/>
            </p:cNvSpPr>
            <p:nvPr/>
          </p:nvSpPr>
          <p:spPr bwMode="auto">
            <a:xfrm>
              <a:off x="3576638" y="3392488"/>
              <a:ext cx="30163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" name="Line 205"/>
            <p:cNvSpPr>
              <a:spLocks noChangeShapeType="1"/>
            </p:cNvSpPr>
            <p:nvPr/>
          </p:nvSpPr>
          <p:spPr bwMode="auto">
            <a:xfrm>
              <a:off x="3606800" y="3398838"/>
              <a:ext cx="30163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" name="Line 206"/>
            <p:cNvSpPr>
              <a:spLocks noChangeShapeType="1"/>
            </p:cNvSpPr>
            <p:nvPr/>
          </p:nvSpPr>
          <p:spPr bwMode="auto">
            <a:xfrm>
              <a:off x="3636963" y="3405188"/>
              <a:ext cx="30163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" name="Line 207"/>
            <p:cNvSpPr>
              <a:spLocks noChangeShapeType="1"/>
            </p:cNvSpPr>
            <p:nvPr/>
          </p:nvSpPr>
          <p:spPr bwMode="auto">
            <a:xfrm>
              <a:off x="3667125" y="3406775"/>
              <a:ext cx="30163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" name="Line 208"/>
            <p:cNvSpPr>
              <a:spLocks noChangeShapeType="1"/>
            </p:cNvSpPr>
            <p:nvPr/>
          </p:nvSpPr>
          <p:spPr bwMode="auto">
            <a:xfrm flipV="1">
              <a:off x="3697288" y="3403600"/>
              <a:ext cx="31750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" name="Line 209"/>
            <p:cNvSpPr>
              <a:spLocks noChangeShapeType="1"/>
            </p:cNvSpPr>
            <p:nvPr/>
          </p:nvSpPr>
          <p:spPr bwMode="auto">
            <a:xfrm flipV="1">
              <a:off x="3729038" y="3398838"/>
              <a:ext cx="30163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4" name="Line 210"/>
            <p:cNvSpPr>
              <a:spLocks noChangeShapeType="1"/>
            </p:cNvSpPr>
            <p:nvPr/>
          </p:nvSpPr>
          <p:spPr bwMode="auto">
            <a:xfrm flipV="1">
              <a:off x="3759200" y="3390900"/>
              <a:ext cx="30163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" name="Line 211"/>
            <p:cNvSpPr>
              <a:spLocks noChangeShapeType="1"/>
            </p:cNvSpPr>
            <p:nvPr/>
          </p:nvSpPr>
          <p:spPr bwMode="auto">
            <a:xfrm flipV="1">
              <a:off x="3789363" y="3379788"/>
              <a:ext cx="30163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" name="Line 212"/>
            <p:cNvSpPr>
              <a:spLocks noChangeShapeType="1"/>
            </p:cNvSpPr>
            <p:nvPr/>
          </p:nvSpPr>
          <p:spPr bwMode="auto">
            <a:xfrm flipV="1">
              <a:off x="3819525" y="3367088"/>
              <a:ext cx="269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" name="Line 213"/>
            <p:cNvSpPr>
              <a:spLocks noChangeShapeType="1"/>
            </p:cNvSpPr>
            <p:nvPr/>
          </p:nvSpPr>
          <p:spPr bwMode="auto">
            <a:xfrm flipV="1">
              <a:off x="3846513" y="3351213"/>
              <a:ext cx="269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8" name="Line 214"/>
            <p:cNvSpPr>
              <a:spLocks noChangeShapeType="1"/>
            </p:cNvSpPr>
            <p:nvPr/>
          </p:nvSpPr>
          <p:spPr bwMode="auto">
            <a:xfrm flipV="1">
              <a:off x="3873500" y="3333750"/>
              <a:ext cx="25400" cy="174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" name="Line 215"/>
            <p:cNvSpPr>
              <a:spLocks noChangeShapeType="1"/>
            </p:cNvSpPr>
            <p:nvPr/>
          </p:nvSpPr>
          <p:spPr bwMode="auto">
            <a:xfrm flipV="1">
              <a:off x="3898900" y="3313113"/>
              <a:ext cx="25400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" name="Line 216"/>
            <p:cNvSpPr>
              <a:spLocks noChangeShapeType="1"/>
            </p:cNvSpPr>
            <p:nvPr/>
          </p:nvSpPr>
          <p:spPr bwMode="auto">
            <a:xfrm flipV="1">
              <a:off x="3924300" y="3290888"/>
              <a:ext cx="22225" cy="222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1" name="Line 217"/>
            <p:cNvSpPr>
              <a:spLocks noChangeShapeType="1"/>
            </p:cNvSpPr>
            <p:nvPr/>
          </p:nvSpPr>
          <p:spPr bwMode="auto">
            <a:xfrm flipV="1">
              <a:off x="3946525" y="3267075"/>
              <a:ext cx="20638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2" name="Line 218"/>
            <p:cNvSpPr>
              <a:spLocks noChangeShapeType="1"/>
            </p:cNvSpPr>
            <p:nvPr/>
          </p:nvSpPr>
          <p:spPr bwMode="auto">
            <a:xfrm flipV="1">
              <a:off x="3967163" y="3241675"/>
              <a:ext cx="19050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3" name="Line 219"/>
            <p:cNvSpPr>
              <a:spLocks noChangeShapeType="1"/>
            </p:cNvSpPr>
            <p:nvPr/>
          </p:nvSpPr>
          <p:spPr bwMode="auto">
            <a:xfrm flipV="1">
              <a:off x="3986213" y="3216275"/>
              <a:ext cx="17463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4" name="Line 220"/>
            <p:cNvSpPr>
              <a:spLocks noChangeShapeType="1"/>
            </p:cNvSpPr>
            <p:nvPr/>
          </p:nvSpPr>
          <p:spPr bwMode="auto">
            <a:xfrm flipV="1">
              <a:off x="4003675" y="3187700"/>
              <a:ext cx="15875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5" name="Line 221"/>
            <p:cNvSpPr>
              <a:spLocks noChangeShapeType="1"/>
            </p:cNvSpPr>
            <p:nvPr/>
          </p:nvSpPr>
          <p:spPr bwMode="auto">
            <a:xfrm flipV="1">
              <a:off x="4019550" y="3159125"/>
              <a:ext cx="12700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6" name="Line 222"/>
            <p:cNvSpPr>
              <a:spLocks noChangeShapeType="1"/>
            </p:cNvSpPr>
            <p:nvPr/>
          </p:nvSpPr>
          <p:spPr bwMode="auto">
            <a:xfrm>
              <a:off x="4032250" y="3159125"/>
              <a:ext cx="96838" cy="555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7" name="Line 223"/>
            <p:cNvSpPr>
              <a:spLocks noChangeShapeType="1"/>
            </p:cNvSpPr>
            <p:nvPr/>
          </p:nvSpPr>
          <p:spPr bwMode="auto">
            <a:xfrm>
              <a:off x="4129088" y="3214688"/>
              <a:ext cx="9525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8" name="Line 224"/>
            <p:cNvSpPr>
              <a:spLocks noChangeShapeType="1"/>
            </p:cNvSpPr>
            <p:nvPr/>
          </p:nvSpPr>
          <p:spPr bwMode="auto">
            <a:xfrm>
              <a:off x="4138613" y="3219450"/>
              <a:ext cx="793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9" name="Line 225"/>
            <p:cNvSpPr>
              <a:spLocks noChangeShapeType="1"/>
            </p:cNvSpPr>
            <p:nvPr/>
          </p:nvSpPr>
          <p:spPr bwMode="auto">
            <a:xfrm>
              <a:off x="4146550" y="3221038"/>
              <a:ext cx="6350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0" name="Line 226"/>
            <p:cNvSpPr>
              <a:spLocks noChangeShapeType="1"/>
            </p:cNvSpPr>
            <p:nvPr/>
          </p:nvSpPr>
          <p:spPr bwMode="auto">
            <a:xfrm flipV="1">
              <a:off x="4152900" y="3217863"/>
              <a:ext cx="6350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1" name="Line 227"/>
            <p:cNvSpPr>
              <a:spLocks noChangeShapeType="1"/>
            </p:cNvSpPr>
            <p:nvPr/>
          </p:nvSpPr>
          <p:spPr bwMode="auto">
            <a:xfrm flipV="1">
              <a:off x="4159250" y="3213100"/>
              <a:ext cx="4763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2" name="Line 228"/>
            <p:cNvSpPr>
              <a:spLocks noChangeShapeType="1"/>
            </p:cNvSpPr>
            <p:nvPr/>
          </p:nvSpPr>
          <p:spPr bwMode="auto">
            <a:xfrm flipV="1">
              <a:off x="4164013" y="3208338"/>
              <a:ext cx="4763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3" name="Line 229"/>
            <p:cNvSpPr>
              <a:spLocks noChangeShapeType="1"/>
            </p:cNvSpPr>
            <p:nvPr/>
          </p:nvSpPr>
          <p:spPr bwMode="auto">
            <a:xfrm flipV="1">
              <a:off x="4168775" y="3200400"/>
              <a:ext cx="3175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4" name="Line 230"/>
            <p:cNvSpPr>
              <a:spLocks noChangeShapeType="1"/>
            </p:cNvSpPr>
            <p:nvPr/>
          </p:nvSpPr>
          <p:spPr bwMode="auto">
            <a:xfrm flipV="1">
              <a:off x="4171950" y="3192463"/>
              <a:ext cx="1588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5" name="Line 231"/>
            <p:cNvSpPr>
              <a:spLocks noChangeShapeType="1"/>
            </p:cNvSpPr>
            <p:nvPr/>
          </p:nvSpPr>
          <p:spPr bwMode="auto">
            <a:xfrm flipV="1">
              <a:off x="4173538" y="3184525"/>
              <a:ext cx="1588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6" name="Line 232"/>
            <p:cNvSpPr>
              <a:spLocks noChangeShapeType="1"/>
            </p:cNvSpPr>
            <p:nvPr/>
          </p:nvSpPr>
          <p:spPr bwMode="auto">
            <a:xfrm flipH="1" flipV="1">
              <a:off x="4171950" y="3079750"/>
              <a:ext cx="1588" cy="1047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7" name="Line 233"/>
            <p:cNvSpPr>
              <a:spLocks noChangeShapeType="1"/>
            </p:cNvSpPr>
            <p:nvPr/>
          </p:nvSpPr>
          <p:spPr bwMode="auto">
            <a:xfrm>
              <a:off x="4171950" y="3079750"/>
              <a:ext cx="111125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8" name="Line 234"/>
            <p:cNvSpPr>
              <a:spLocks noChangeShapeType="1"/>
            </p:cNvSpPr>
            <p:nvPr/>
          </p:nvSpPr>
          <p:spPr bwMode="auto">
            <a:xfrm>
              <a:off x="4283075" y="3081338"/>
              <a:ext cx="74613" cy="714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9" name="Line 235"/>
            <p:cNvSpPr>
              <a:spLocks noChangeShapeType="1"/>
            </p:cNvSpPr>
            <p:nvPr/>
          </p:nvSpPr>
          <p:spPr bwMode="auto">
            <a:xfrm flipV="1">
              <a:off x="4357688" y="3052763"/>
              <a:ext cx="98425" cy="1000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0" name="Line 236"/>
            <p:cNvSpPr>
              <a:spLocks noChangeShapeType="1"/>
            </p:cNvSpPr>
            <p:nvPr/>
          </p:nvSpPr>
          <p:spPr bwMode="auto">
            <a:xfrm>
              <a:off x="4456113" y="3052763"/>
              <a:ext cx="88900" cy="857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1" name="Line 237"/>
            <p:cNvSpPr>
              <a:spLocks noChangeShapeType="1"/>
            </p:cNvSpPr>
            <p:nvPr/>
          </p:nvSpPr>
          <p:spPr bwMode="auto">
            <a:xfrm>
              <a:off x="4545013" y="3138488"/>
              <a:ext cx="66675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2" name="Line 238"/>
            <p:cNvSpPr>
              <a:spLocks noChangeShapeType="1"/>
            </p:cNvSpPr>
            <p:nvPr/>
          </p:nvSpPr>
          <p:spPr bwMode="auto">
            <a:xfrm flipV="1">
              <a:off x="4611688" y="3046413"/>
              <a:ext cx="92075" cy="920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3" name="Line 239"/>
            <p:cNvSpPr>
              <a:spLocks noChangeShapeType="1"/>
            </p:cNvSpPr>
            <p:nvPr/>
          </p:nvSpPr>
          <p:spPr bwMode="auto">
            <a:xfrm>
              <a:off x="4703763" y="3046413"/>
              <a:ext cx="66675" cy="571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4" name="Line 240"/>
            <p:cNvSpPr>
              <a:spLocks noChangeShapeType="1"/>
            </p:cNvSpPr>
            <p:nvPr/>
          </p:nvSpPr>
          <p:spPr bwMode="auto">
            <a:xfrm flipV="1">
              <a:off x="4770438" y="3098800"/>
              <a:ext cx="8413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5" name="Line 241"/>
            <p:cNvSpPr>
              <a:spLocks noChangeShapeType="1"/>
            </p:cNvSpPr>
            <p:nvPr/>
          </p:nvSpPr>
          <p:spPr bwMode="auto">
            <a:xfrm flipV="1">
              <a:off x="4854575" y="3028950"/>
              <a:ext cx="73025" cy="698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6" name="Line 242"/>
            <p:cNvSpPr>
              <a:spLocks noChangeShapeType="1"/>
            </p:cNvSpPr>
            <p:nvPr/>
          </p:nvSpPr>
          <p:spPr bwMode="auto">
            <a:xfrm flipV="1">
              <a:off x="4927600" y="2955925"/>
              <a:ext cx="79375" cy="730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7" name="Line 243"/>
            <p:cNvSpPr>
              <a:spLocks noChangeShapeType="1"/>
            </p:cNvSpPr>
            <p:nvPr/>
          </p:nvSpPr>
          <p:spPr bwMode="auto">
            <a:xfrm flipH="1" flipV="1">
              <a:off x="5000625" y="2940050"/>
              <a:ext cx="6350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8" name="Line 244"/>
            <p:cNvSpPr>
              <a:spLocks noChangeShapeType="1"/>
            </p:cNvSpPr>
            <p:nvPr/>
          </p:nvSpPr>
          <p:spPr bwMode="auto">
            <a:xfrm flipH="1" flipV="1">
              <a:off x="4992688" y="2924175"/>
              <a:ext cx="793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" name="Line 245"/>
            <p:cNvSpPr>
              <a:spLocks noChangeShapeType="1"/>
            </p:cNvSpPr>
            <p:nvPr/>
          </p:nvSpPr>
          <p:spPr bwMode="auto">
            <a:xfrm flipH="1" flipV="1">
              <a:off x="4981575" y="2911475"/>
              <a:ext cx="11113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" name="Line 246"/>
            <p:cNvSpPr>
              <a:spLocks noChangeShapeType="1"/>
            </p:cNvSpPr>
            <p:nvPr/>
          </p:nvSpPr>
          <p:spPr bwMode="auto">
            <a:xfrm flipH="1" flipV="1">
              <a:off x="4967288" y="2898775"/>
              <a:ext cx="142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" name="Line 247"/>
            <p:cNvSpPr>
              <a:spLocks noChangeShapeType="1"/>
            </p:cNvSpPr>
            <p:nvPr/>
          </p:nvSpPr>
          <p:spPr bwMode="auto">
            <a:xfrm flipH="1" flipV="1">
              <a:off x="4951413" y="2886075"/>
              <a:ext cx="15875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2" name="Line 248"/>
            <p:cNvSpPr>
              <a:spLocks noChangeShapeType="1"/>
            </p:cNvSpPr>
            <p:nvPr/>
          </p:nvSpPr>
          <p:spPr bwMode="auto">
            <a:xfrm flipH="1" flipV="1">
              <a:off x="4932363" y="2874963"/>
              <a:ext cx="19050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3" name="Line 249"/>
            <p:cNvSpPr>
              <a:spLocks noChangeShapeType="1"/>
            </p:cNvSpPr>
            <p:nvPr/>
          </p:nvSpPr>
          <p:spPr bwMode="auto">
            <a:xfrm flipH="1" flipV="1">
              <a:off x="4910138" y="2863850"/>
              <a:ext cx="2222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4" name="Line 250"/>
            <p:cNvSpPr>
              <a:spLocks noChangeShapeType="1"/>
            </p:cNvSpPr>
            <p:nvPr/>
          </p:nvSpPr>
          <p:spPr bwMode="auto">
            <a:xfrm flipH="1" flipV="1">
              <a:off x="4884738" y="2851150"/>
              <a:ext cx="2540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5" name="Line 251"/>
            <p:cNvSpPr>
              <a:spLocks noChangeShapeType="1"/>
            </p:cNvSpPr>
            <p:nvPr/>
          </p:nvSpPr>
          <p:spPr bwMode="auto">
            <a:xfrm flipH="1">
              <a:off x="4167188" y="2851150"/>
              <a:ext cx="717550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6" name="Line 252"/>
            <p:cNvSpPr>
              <a:spLocks noChangeShapeType="1"/>
            </p:cNvSpPr>
            <p:nvPr/>
          </p:nvSpPr>
          <p:spPr bwMode="auto">
            <a:xfrm flipH="1" flipV="1">
              <a:off x="4162425" y="2778125"/>
              <a:ext cx="4763" cy="793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7" name="Line 253"/>
            <p:cNvSpPr>
              <a:spLocks noChangeShapeType="1"/>
            </p:cNvSpPr>
            <p:nvPr/>
          </p:nvSpPr>
          <p:spPr bwMode="auto">
            <a:xfrm flipH="1" flipV="1">
              <a:off x="4160838" y="2768600"/>
              <a:ext cx="1588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8" name="Line 254"/>
            <p:cNvSpPr>
              <a:spLocks noChangeShapeType="1"/>
            </p:cNvSpPr>
            <p:nvPr/>
          </p:nvSpPr>
          <p:spPr bwMode="auto">
            <a:xfrm flipH="1" flipV="1">
              <a:off x="4157663" y="2762250"/>
              <a:ext cx="3175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9" name="Line 255"/>
            <p:cNvSpPr>
              <a:spLocks noChangeShapeType="1"/>
            </p:cNvSpPr>
            <p:nvPr/>
          </p:nvSpPr>
          <p:spPr bwMode="auto">
            <a:xfrm flipH="1" flipV="1">
              <a:off x="4152900" y="2755900"/>
              <a:ext cx="4763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0" name="Line 256"/>
            <p:cNvSpPr>
              <a:spLocks noChangeShapeType="1"/>
            </p:cNvSpPr>
            <p:nvPr/>
          </p:nvSpPr>
          <p:spPr bwMode="auto">
            <a:xfrm flipH="1" flipV="1">
              <a:off x="4144963" y="2751138"/>
              <a:ext cx="793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1" name="Line 257"/>
            <p:cNvSpPr>
              <a:spLocks noChangeShapeType="1"/>
            </p:cNvSpPr>
            <p:nvPr/>
          </p:nvSpPr>
          <p:spPr bwMode="auto">
            <a:xfrm flipH="1" flipV="1">
              <a:off x="4138613" y="2747963"/>
              <a:ext cx="6350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2" name="Line 258"/>
            <p:cNvSpPr>
              <a:spLocks noChangeShapeType="1"/>
            </p:cNvSpPr>
            <p:nvPr/>
          </p:nvSpPr>
          <p:spPr bwMode="auto">
            <a:xfrm flipH="1" flipV="1">
              <a:off x="4129088" y="2746375"/>
              <a:ext cx="9525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3" name="Line 259"/>
            <p:cNvSpPr>
              <a:spLocks noChangeShapeType="1"/>
            </p:cNvSpPr>
            <p:nvPr/>
          </p:nvSpPr>
          <p:spPr bwMode="auto">
            <a:xfrm flipH="1">
              <a:off x="4121150" y="2746375"/>
              <a:ext cx="793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4" name="Line 260"/>
            <p:cNvSpPr>
              <a:spLocks noChangeShapeType="1"/>
            </p:cNvSpPr>
            <p:nvPr/>
          </p:nvSpPr>
          <p:spPr bwMode="auto">
            <a:xfrm flipH="1">
              <a:off x="4113213" y="2746375"/>
              <a:ext cx="793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5" name="Line 261"/>
            <p:cNvSpPr>
              <a:spLocks noChangeShapeType="1"/>
            </p:cNvSpPr>
            <p:nvPr/>
          </p:nvSpPr>
          <p:spPr bwMode="auto">
            <a:xfrm flipH="1">
              <a:off x="4105275" y="2747963"/>
              <a:ext cx="793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6" name="Line 262"/>
            <p:cNvSpPr>
              <a:spLocks noChangeShapeType="1"/>
            </p:cNvSpPr>
            <p:nvPr/>
          </p:nvSpPr>
          <p:spPr bwMode="auto">
            <a:xfrm flipH="1">
              <a:off x="4024313" y="2752725"/>
              <a:ext cx="80963" cy="666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7" name="Line 263"/>
            <p:cNvSpPr>
              <a:spLocks noChangeShapeType="1"/>
            </p:cNvSpPr>
            <p:nvPr/>
          </p:nvSpPr>
          <p:spPr bwMode="auto">
            <a:xfrm flipH="1" flipV="1">
              <a:off x="4011613" y="2790825"/>
              <a:ext cx="12700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8" name="Line 264"/>
            <p:cNvSpPr>
              <a:spLocks noChangeShapeType="1"/>
            </p:cNvSpPr>
            <p:nvPr/>
          </p:nvSpPr>
          <p:spPr bwMode="auto">
            <a:xfrm flipH="1" flipV="1">
              <a:off x="3995738" y="2765425"/>
              <a:ext cx="15875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9" name="Line 265"/>
            <p:cNvSpPr>
              <a:spLocks noChangeShapeType="1"/>
            </p:cNvSpPr>
            <p:nvPr/>
          </p:nvSpPr>
          <p:spPr bwMode="auto">
            <a:xfrm flipH="1" flipV="1">
              <a:off x="3978275" y="2740025"/>
              <a:ext cx="17463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" name="Line 266"/>
            <p:cNvSpPr>
              <a:spLocks noChangeShapeType="1"/>
            </p:cNvSpPr>
            <p:nvPr/>
          </p:nvSpPr>
          <p:spPr bwMode="auto">
            <a:xfrm flipH="1" flipV="1">
              <a:off x="3959225" y="2716213"/>
              <a:ext cx="19050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1" name="Line 267"/>
            <p:cNvSpPr>
              <a:spLocks noChangeShapeType="1"/>
            </p:cNvSpPr>
            <p:nvPr/>
          </p:nvSpPr>
          <p:spPr bwMode="auto">
            <a:xfrm flipH="1" flipV="1">
              <a:off x="3938588" y="2693988"/>
              <a:ext cx="20638" cy="222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2" name="Line 268"/>
            <p:cNvSpPr>
              <a:spLocks noChangeShapeType="1"/>
            </p:cNvSpPr>
            <p:nvPr/>
          </p:nvSpPr>
          <p:spPr bwMode="auto">
            <a:xfrm flipH="1" flipV="1">
              <a:off x="3916363" y="2673350"/>
              <a:ext cx="22225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3" name="Line 269"/>
            <p:cNvSpPr>
              <a:spLocks noChangeShapeType="1"/>
            </p:cNvSpPr>
            <p:nvPr/>
          </p:nvSpPr>
          <p:spPr bwMode="auto">
            <a:xfrm flipH="1" flipV="1">
              <a:off x="3892550" y="2655888"/>
              <a:ext cx="23813" cy="174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4" name="Line 270"/>
            <p:cNvSpPr>
              <a:spLocks noChangeShapeType="1"/>
            </p:cNvSpPr>
            <p:nvPr/>
          </p:nvSpPr>
          <p:spPr bwMode="auto">
            <a:xfrm flipH="1" flipV="1">
              <a:off x="3867150" y="2638425"/>
              <a:ext cx="25400" cy="174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5" name="Line 271"/>
            <p:cNvSpPr>
              <a:spLocks noChangeShapeType="1"/>
            </p:cNvSpPr>
            <p:nvPr/>
          </p:nvSpPr>
          <p:spPr bwMode="auto">
            <a:xfrm flipH="1" flipV="1">
              <a:off x="3840163" y="2624138"/>
              <a:ext cx="269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6" name="Line 272"/>
            <p:cNvSpPr>
              <a:spLocks noChangeShapeType="1"/>
            </p:cNvSpPr>
            <p:nvPr/>
          </p:nvSpPr>
          <p:spPr bwMode="auto">
            <a:xfrm flipH="1" flipV="1">
              <a:off x="3813175" y="2611438"/>
              <a:ext cx="269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7" name="Line 273"/>
            <p:cNvSpPr>
              <a:spLocks noChangeShapeType="1"/>
            </p:cNvSpPr>
            <p:nvPr/>
          </p:nvSpPr>
          <p:spPr bwMode="auto">
            <a:xfrm flipH="1" flipV="1">
              <a:off x="3787775" y="2601913"/>
              <a:ext cx="25400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8" name="Line 274"/>
            <p:cNvSpPr>
              <a:spLocks noChangeShapeType="1"/>
            </p:cNvSpPr>
            <p:nvPr/>
          </p:nvSpPr>
          <p:spPr bwMode="auto">
            <a:xfrm flipH="1" flipV="1">
              <a:off x="3760788" y="2595563"/>
              <a:ext cx="26988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9" name="Line 275"/>
            <p:cNvSpPr>
              <a:spLocks noChangeShapeType="1"/>
            </p:cNvSpPr>
            <p:nvPr/>
          </p:nvSpPr>
          <p:spPr bwMode="auto">
            <a:xfrm flipH="1" flipV="1">
              <a:off x="3733800" y="2590800"/>
              <a:ext cx="2698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0" name="Line 276"/>
            <p:cNvSpPr>
              <a:spLocks noChangeShapeType="1"/>
            </p:cNvSpPr>
            <p:nvPr/>
          </p:nvSpPr>
          <p:spPr bwMode="auto">
            <a:xfrm flipH="1" flipV="1">
              <a:off x="3706813" y="2587625"/>
              <a:ext cx="269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1" name="Line 277"/>
            <p:cNvSpPr>
              <a:spLocks noChangeShapeType="1"/>
            </p:cNvSpPr>
            <p:nvPr/>
          </p:nvSpPr>
          <p:spPr bwMode="auto">
            <a:xfrm flipH="1" flipV="1">
              <a:off x="3679825" y="2586038"/>
              <a:ext cx="269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2" name="Freeform 278"/>
            <p:cNvSpPr>
              <a:spLocks/>
            </p:cNvSpPr>
            <p:nvPr/>
          </p:nvSpPr>
          <p:spPr bwMode="auto">
            <a:xfrm>
              <a:off x="3419475" y="2895600"/>
              <a:ext cx="174625" cy="17780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65" y="1"/>
                </a:cxn>
                <a:cxn ang="0">
                  <a:pos x="74" y="4"/>
                </a:cxn>
                <a:cxn ang="0">
                  <a:pos x="82" y="8"/>
                </a:cxn>
                <a:cxn ang="0">
                  <a:pos x="90" y="13"/>
                </a:cxn>
                <a:cxn ang="0">
                  <a:pos x="96" y="19"/>
                </a:cxn>
                <a:cxn ang="0">
                  <a:pos x="102" y="27"/>
                </a:cxn>
                <a:cxn ang="0">
                  <a:pos x="106" y="35"/>
                </a:cxn>
                <a:cxn ang="0">
                  <a:pos x="109" y="44"/>
                </a:cxn>
                <a:cxn ang="0">
                  <a:pos x="110" y="53"/>
                </a:cxn>
                <a:cxn ang="0">
                  <a:pos x="110" y="54"/>
                </a:cxn>
                <a:cxn ang="0">
                  <a:pos x="110" y="56"/>
                </a:cxn>
                <a:cxn ang="0">
                  <a:pos x="109" y="66"/>
                </a:cxn>
                <a:cxn ang="0">
                  <a:pos x="107" y="75"/>
                </a:cxn>
                <a:cxn ang="0">
                  <a:pos x="102" y="84"/>
                </a:cxn>
                <a:cxn ang="0">
                  <a:pos x="96" y="93"/>
                </a:cxn>
                <a:cxn ang="0">
                  <a:pos x="89" y="100"/>
                </a:cxn>
                <a:cxn ang="0">
                  <a:pos x="81" y="105"/>
                </a:cxn>
                <a:cxn ang="0">
                  <a:pos x="72" y="109"/>
                </a:cxn>
                <a:cxn ang="0">
                  <a:pos x="62" y="111"/>
                </a:cxn>
                <a:cxn ang="0">
                  <a:pos x="53" y="112"/>
                </a:cxn>
                <a:cxn ang="0">
                  <a:pos x="43" y="110"/>
                </a:cxn>
                <a:cxn ang="0">
                  <a:pos x="34" y="108"/>
                </a:cxn>
                <a:cxn ang="0">
                  <a:pos x="26" y="103"/>
                </a:cxn>
                <a:cxn ang="0">
                  <a:pos x="18" y="98"/>
                </a:cxn>
                <a:cxn ang="0">
                  <a:pos x="12" y="91"/>
                </a:cxn>
                <a:cxn ang="0">
                  <a:pos x="7" y="83"/>
                </a:cxn>
                <a:cxn ang="0">
                  <a:pos x="3" y="75"/>
                </a:cxn>
                <a:cxn ang="0">
                  <a:pos x="1" y="66"/>
                </a:cxn>
                <a:cxn ang="0">
                  <a:pos x="0" y="57"/>
                </a:cxn>
                <a:cxn ang="0">
                  <a:pos x="0" y="48"/>
                </a:cxn>
                <a:cxn ang="0">
                  <a:pos x="2" y="39"/>
                </a:cxn>
                <a:cxn ang="0">
                  <a:pos x="6" y="31"/>
                </a:cxn>
                <a:cxn ang="0">
                  <a:pos x="10" y="23"/>
                </a:cxn>
                <a:cxn ang="0">
                  <a:pos x="16" y="16"/>
                </a:cxn>
                <a:cxn ang="0">
                  <a:pos x="23" y="10"/>
                </a:cxn>
                <a:cxn ang="0">
                  <a:pos x="31" y="6"/>
                </a:cxn>
                <a:cxn ang="0">
                  <a:pos x="39" y="3"/>
                </a:cxn>
                <a:cxn ang="0">
                  <a:pos x="48" y="1"/>
                </a:cxn>
                <a:cxn ang="0">
                  <a:pos x="56" y="0"/>
                </a:cxn>
              </a:cxnLst>
              <a:rect l="0" t="0" r="r" b="b"/>
              <a:pathLst>
                <a:path w="110" h="112">
                  <a:moveTo>
                    <a:pt x="56" y="0"/>
                  </a:moveTo>
                  <a:lnTo>
                    <a:pt x="65" y="1"/>
                  </a:lnTo>
                  <a:lnTo>
                    <a:pt x="74" y="4"/>
                  </a:lnTo>
                  <a:lnTo>
                    <a:pt x="82" y="8"/>
                  </a:lnTo>
                  <a:lnTo>
                    <a:pt x="90" y="13"/>
                  </a:lnTo>
                  <a:lnTo>
                    <a:pt x="96" y="19"/>
                  </a:lnTo>
                  <a:lnTo>
                    <a:pt x="102" y="27"/>
                  </a:lnTo>
                  <a:lnTo>
                    <a:pt x="106" y="35"/>
                  </a:lnTo>
                  <a:lnTo>
                    <a:pt x="109" y="44"/>
                  </a:lnTo>
                  <a:lnTo>
                    <a:pt x="110" y="53"/>
                  </a:lnTo>
                  <a:lnTo>
                    <a:pt x="110" y="54"/>
                  </a:lnTo>
                  <a:lnTo>
                    <a:pt x="110" y="56"/>
                  </a:lnTo>
                  <a:lnTo>
                    <a:pt x="109" y="66"/>
                  </a:lnTo>
                  <a:lnTo>
                    <a:pt x="107" y="75"/>
                  </a:lnTo>
                  <a:lnTo>
                    <a:pt x="102" y="84"/>
                  </a:lnTo>
                  <a:lnTo>
                    <a:pt x="96" y="93"/>
                  </a:lnTo>
                  <a:lnTo>
                    <a:pt x="89" y="100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2" y="111"/>
                  </a:lnTo>
                  <a:lnTo>
                    <a:pt x="53" y="112"/>
                  </a:lnTo>
                  <a:lnTo>
                    <a:pt x="43" y="110"/>
                  </a:lnTo>
                  <a:lnTo>
                    <a:pt x="34" y="108"/>
                  </a:lnTo>
                  <a:lnTo>
                    <a:pt x="26" y="103"/>
                  </a:lnTo>
                  <a:lnTo>
                    <a:pt x="18" y="98"/>
                  </a:lnTo>
                  <a:lnTo>
                    <a:pt x="12" y="91"/>
                  </a:lnTo>
                  <a:lnTo>
                    <a:pt x="7" y="83"/>
                  </a:lnTo>
                  <a:lnTo>
                    <a:pt x="3" y="75"/>
                  </a:lnTo>
                  <a:lnTo>
                    <a:pt x="1" y="66"/>
                  </a:lnTo>
                  <a:lnTo>
                    <a:pt x="0" y="57"/>
                  </a:lnTo>
                  <a:lnTo>
                    <a:pt x="0" y="48"/>
                  </a:lnTo>
                  <a:lnTo>
                    <a:pt x="2" y="39"/>
                  </a:lnTo>
                  <a:lnTo>
                    <a:pt x="6" y="31"/>
                  </a:lnTo>
                  <a:lnTo>
                    <a:pt x="10" y="23"/>
                  </a:lnTo>
                  <a:lnTo>
                    <a:pt x="16" y="16"/>
                  </a:lnTo>
                  <a:lnTo>
                    <a:pt x="23" y="10"/>
                  </a:lnTo>
                  <a:lnTo>
                    <a:pt x="31" y="6"/>
                  </a:lnTo>
                  <a:lnTo>
                    <a:pt x="39" y="3"/>
                  </a:lnTo>
                  <a:lnTo>
                    <a:pt x="48" y="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3" name="Line 279"/>
            <p:cNvSpPr>
              <a:spLocks noChangeShapeType="1"/>
            </p:cNvSpPr>
            <p:nvPr/>
          </p:nvSpPr>
          <p:spPr bwMode="auto">
            <a:xfrm flipH="1">
              <a:off x="3592513" y="2984500"/>
              <a:ext cx="15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4" name="Line 280"/>
            <p:cNvSpPr>
              <a:spLocks noChangeShapeType="1"/>
            </p:cNvSpPr>
            <p:nvPr/>
          </p:nvSpPr>
          <p:spPr bwMode="auto">
            <a:xfrm flipH="1">
              <a:off x="3589338" y="3000375"/>
              <a:ext cx="317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5" name="Line 281"/>
            <p:cNvSpPr>
              <a:spLocks noChangeShapeType="1"/>
            </p:cNvSpPr>
            <p:nvPr/>
          </p:nvSpPr>
          <p:spPr bwMode="auto">
            <a:xfrm flipH="1">
              <a:off x="3581400" y="3014663"/>
              <a:ext cx="793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6" name="Line 282"/>
            <p:cNvSpPr>
              <a:spLocks noChangeShapeType="1"/>
            </p:cNvSpPr>
            <p:nvPr/>
          </p:nvSpPr>
          <p:spPr bwMode="auto">
            <a:xfrm flipH="1">
              <a:off x="3571875" y="3028950"/>
              <a:ext cx="952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7" name="Line 283"/>
            <p:cNvSpPr>
              <a:spLocks noChangeShapeType="1"/>
            </p:cNvSpPr>
            <p:nvPr/>
          </p:nvSpPr>
          <p:spPr bwMode="auto">
            <a:xfrm flipH="1">
              <a:off x="3560763" y="3043238"/>
              <a:ext cx="11113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8" name="Line 284"/>
            <p:cNvSpPr>
              <a:spLocks noChangeShapeType="1"/>
            </p:cNvSpPr>
            <p:nvPr/>
          </p:nvSpPr>
          <p:spPr bwMode="auto">
            <a:xfrm flipH="1">
              <a:off x="3548063" y="3054350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9" name="Line 285"/>
            <p:cNvSpPr>
              <a:spLocks noChangeShapeType="1"/>
            </p:cNvSpPr>
            <p:nvPr/>
          </p:nvSpPr>
          <p:spPr bwMode="auto">
            <a:xfrm flipH="1">
              <a:off x="3533775" y="3062288"/>
              <a:ext cx="14288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0" name="Line 286"/>
            <p:cNvSpPr>
              <a:spLocks noChangeShapeType="1"/>
            </p:cNvSpPr>
            <p:nvPr/>
          </p:nvSpPr>
          <p:spPr bwMode="auto">
            <a:xfrm flipH="1">
              <a:off x="3517900" y="3068638"/>
              <a:ext cx="15875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" name="Line 287"/>
            <p:cNvSpPr>
              <a:spLocks noChangeShapeType="1"/>
            </p:cNvSpPr>
            <p:nvPr/>
          </p:nvSpPr>
          <p:spPr bwMode="auto">
            <a:xfrm flipH="1">
              <a:off x="3503613" y="3071813"/>
              <a:ext cx="142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2" name="Line 288"/>
            <p:cNvSpPr>
              <a:spLocks noChangeShapeType="1"/>
            </p:cNvSpPr>
            <p:nvPr/>
          </p:nvSpPr>
          <p:spPr bwMode="auto">
            <a:xfrm flipH="1" flipV="1">
              <a:off x="3487738" y="3070225"/>
              <a:ext cx="15875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3" name="Line 289"/>
            <p:cNvSpPr>
              <a:spLocks noChangeShapeType="1"/>
            </p:cNvSpPr>
            <p:nvPr/>
          </p:nvSpPr>
          <p:spPr bwMode="auto">
            <a:xfrm flipH="1" flipV="1">
              <a:off x="3473450" y="3067050"/>
              <a:ext cx="142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4" name="Line 290"/>
            <p:cNvSpPr>
              <a:spLocks noChangeShapeType="1"/>
            </p:cNvSpPr>
            <p:nvPr/>
          </p:nvSpPr>
          <p:spPr bwMode="auto">
            <a:xfrm flipH="1" flipV="1">
              <a:off x="3460750" y="3059113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5" name="Line 291"/>
            <p:cNvSpPr>
              <a:spLocks noChangeShapeType="1"/>
            </p:cNvSpPr>
            <p:nvPr/>
          </p:nvSpPr>
          <p:spPr bwMode="auto">
            <a:xfrm flipH="1" flipV="1">
              <a:off x="3448050" y="3051175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" name="Line 292"/>
            <p:cNvSpPr>
              <a:spLocks noChangeShapeType="1"/>
            </p:cNvSpPr>
            <p:nvPr/>
          </p:nvSpPr>
          <p:spPr bwMode="auto">
            <a:xfrm flipH="1" flipV="1">
              <a:off x="3438525" y="3040063"/>
              <a:ext cx="952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" name="Line 293"/>
            <p:cNvSpPr>
              <a:spLocks noChangeShapeType="1"/>
            </p:cNvSpPr>
            <p:nvPr/>
          </p:nvSpPr>
          <p:spPr bwMode="auto">
            <a:xfrm flipH="1" flipV="1">
              <a:off x="3430588" y="3027363"/>
              <a:ext cx="793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8" name="Line 294"/>
            <p:cNvSpPr>
              <a:spLocks noChangeShapeType="1"/>
            </p:cNvSpPr>
            <p:nvPr/>
          </p:nvSpPr>
          <p:spPr bwMode="auto">
            <a:xfrm flipH="1" flipV="1">
              <a:off x="3424238" y="301466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9" name="Line 295"/>
            <p:cNvSpPr>
              <a:spLocks noChangeShapeType="1"/>
            </p:cNvSpPr>
            <p:nvPr/>
          </p:nvSpPr>
          <p:spPr bwMode="auto">
            <a:xfrm flipH="1" flipV="1">
              <a:off x="3421063" y="3000375"/>
              <a:ext cx="317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0" name="Line 296"/>
            <p:cNvSpPr>
              <a:spLocks noChangeShapeType="1"/>
            </p:cNvSpPr>
            <p:nvPr/>
          </p:nvSpPr>
          <p:spPr bwMode="auto">
            <a:xfrm flipH="1" flipV="1">
              <a:off x="3419475" y="2986088"/>
              <a:ext cx="15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1" name="Line 297"/>
            <p:cNvSpPr>
              <a:spLocks noChangeShapeType="1"/>
            </p:cNvSpPr>
            <p:nvPr/>
          </p:nvSpPr>
          <p:spPr bwMode="auto">
            <a:xfrm flipV="1">
              <a:off x="3419475" y="2971800"/>
              <a:ext cx="15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2" name="Line 298"/>
            <p:cNvSpPr>
              <a:spLocks noChangeShapeType="1"/>
            </p:cNvSpPr>
            <p:nvPr/>
          </p:nvSpPr>
          <p:spPr bwMode="auto">
            <a:xfrm flipV="1">
              <a:off x="3419475" y="2957513"/>
              <a:ext cx="317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3" name="Line 299"/>
            <p:cNvSpPr>
              <a:spLocks noChangeShapeType="1"/>
            </p:cNvSpPr>
            <p:nvPr/>
          </p:nvSpPr>
          <p:spPr bwMode="auto">
            <a:xfrm flipV="1">
              <a:off x="3422650" y="294481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4" name="Line 300"/>
            <p:cNvSpPr>
              <a:spLocks noChangeShapeType="1"/>
            </p:cNvSpPr>
            <p:nvPr/>
          </p:nvSpPr>
          <p:spPr bwMode="auto">
            <a:xfrm flipV="1">
              <a:off x="3429000" y="293211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5" name="Line 301"/>
            <p:cNvSpPr>
              <a:spLocks noChangeShapeType="1"/>
            </p:cNvSpPr>
            <p:nvPr/>
          </p:nvSpPr>
          <p:spPr bwMode="auto">
            <a:xfrm flipV="1">
              <a:off x="3435350" y="2921000"/>
              <a:ext cx="952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6" name="Line 302"/>
            <p:cNvSpPr>
              <a:spLocks noChangeShapeType="1"/>
            </p:cNvSpPr>
            <p:nvPr/>
          </p:nvSpPr>
          <p:spPr bwMode="auto">
            <a:xfrm flipV="1">
              <a:off x="3444875" y="2911475"/>
              <a:ext cx="11113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7" name="Line 303"/>
            <p:cNvSpPr>
              <a:spLocks noChangeShapeType="1"/>
            </p:cNvSpPr>
            <p:nvPr/>
          </p:nvSpPr>
          <p:spPr bwMode="auto">
            <a:xfrm flipV="1">
              <a:off x="3455988" y="2905125"/>
              <a:ext cx="12700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8" name="Line 304"/>
            <p:cNvSpPr>
              <a:spLocks noChangeShapeType="1"/>
            </p:cNvSpPr>
            <p:nvPr/>
          </p:nvSpPr>
          <p:spPr bwMode="auto">
            <a:xfrm flipV="1">
              <a:off x="3468688" y="2900363"/>
              <a:ext cx="12700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9" name="Line 305"/>
            <p:cNvSpPr>
              <a:spLocks noChangeShapeType="1"/>
            </p:cNvSpPr>
            <p:nvPr/>
          </p:nvSpPr>
          <p:spPr bwMode="auto">
            <a:xfrm flipV="1">
              <a:off x="3481388" y="2897188"/>
              <a:ext cx="142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0" name="Line 306"/>
            <p:cNvSpPr>
              <a:spLocks noChangeShapeType="1"/>
            </p:cNvSpPr>
            <p:nvPr/>
          </p:nvSpPr>
          <p:spPr bwMode="auto">
            <a:xfrm flipV="1">
              <a:off x="3495675" y="2895600"/>
              <a:ext cx="12700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" name="Line 307"/>
            <p:cNvSpPr>
              <a:spLocks noChangeShapeType="1"/>
            </p:cNvSpPr>
            <p:nvPr/>
          </p:nvSpPr>
          <p:spPr bwMode="auto">
            <a:xfrm>
              <a:off x="3508375" y="2895600"/>
              <a:ext cx="142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" name="Line 308"/>
            <p:cNvSpPr>
              <a:spLocks noChangeShapeType="1"/>
            </p:cNvSpPr>
            <p:nvPr/>
          </p:nvSpPr>
          <p:spPr bwMode="auto">
            <a:xfrm>
              <a:off x="3522663" y="2897188"/>
              <a:ext cx="1428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" name="Line 309"/>
            <p:cNvSpPr>
              <a:spLocks noChangeShapeType="1"/>
            </p:cNvSpPr>
            <p:nvPr/>
          </p:nvSpPr>
          <p:spPr bwMode="auto">
            <a:xfrm>
              <a:off x="3536950" y="2901950"/>
              <a:ext cx="12700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" name="Line 310"/>
            <p:cNvSpPr>
              <a:spLocks noChangeShapeType="1"/>
            </p:cNvSpPr>
            <p:nvPr/>
          </p:nvSpPr>
          <p:spPr bwMode="auto">
            <a:xfrm>
              <a:off x="3549650" y="2908300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5" name="Line 311"/>
            <p:cNvSpPr>
              <a:spLocks noChangeShapeType="1"/>
            </p:cNvSpPr>
            <p:nvPr/>
          </p:nvSpPr>
          <p:spPr bwMode="auto">
            <a:xfrm>
              <a:off x="3562350" y="2916238"/>
              <a:ext cx="9525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6" name="Line 312"/>
            <p:cNvSpPr>
              <a:spLocks noChangeShapeType="1"/>
            </p:cNvSpPr>
            <p:nvPr/>
          </p:nvSpPr>
          <p:spPr bwMode="auto">
            <a:xfrm>
              <a:off x="3571875" y="2925763"/>
              <a:ext cx="9525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7" name="Line 313"/>
            <p:cNvSpPr>
              <a:spLocks noChangeShapeType="1"/>
            </p:cNvSpPr>
            <p:nvPr/>
          </p:nvSpPr>
          <p:spPr bwMode="auto">
            <a:xfrm>
              <a:off x="3581400" y="293846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8" name="Line 314"/>
            <p:cNvSpPr>
              <a:spLocks noChangeShapeType="1"/>
            </p:cNvSpPr>
            <p:nvPr/>
          </p:nvSpPr>
          <p:spPr bwMode="auto">
            <a:xfrm>
              <a:off x="3587750" y="2951163"/>
              <a:ext cx="4763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9" name="Line 315"/>
            <p:cNvSpPr>
              <a:spLocks noChangeShapeType="1"/>
            </p:cNvSpPr>
            <p:nvPr/>
          </p:nvSpPr>
          <p:spPr bwMode="auto">
            <a:xfrm>
              <a:off x="3592513" y="2965450"/>
              <a:ext cx="15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0" name="Line 316"/>
            <p:cNvSpPr>
              <a:spLocks noChangeShapeType="1"/>
            </p:cNvSpPr>
            <p:nvPr/>
          </p:nvSpPr>
          <p:spPr bwMode="auto">
            <a:xfrm>
              <a:off x="3594100" y="2979738"/>
              <a:ext cx="15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" name="Line 317"/>
            <p:cNvSpPr>
              <a:spLocks noChangeShapeType="1"/>
            </p:cNvSpPr>
            <p:nvPr/>
          </p:nvSpPr>
          <p:spPr bwMode="auto">
            <a:xfrm>
              <a:off x="3594100" y="2981325"/>
              <a:ext cx="15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" name="Freeform 318"/>
            <p:cNvSpPr>
              <a:spLocks/>
            </p:cNvSpPr>
            <p:nvPr/>
          </p:nvSpPr>
          <p:spPr bwMode="auto">
            <a:xfrm>
              <a:off x="3994150" y="2973388"/>
              <a:ext cx="992188" cy="47625"/>
            </a:xfrm>
            <a:custGeom>
              <a:avLst/>
              <a:gdLst/>
              <a:ahLst/>
              <a:cxnLst>
                <a:cxn ang="0">
                  <a:pos x="625" y="0"/>
                </a:cxn>
                <a:cxn ang="0">
                  <a:pos x="596" y="22"/>
                </a:cxn>
                <a:cxn ang="0">
                  <a:pos x="69" y="30"/>
                </a:cxn>
                <a:cxn ang="0">
                  <a:pos x="0" y="8"/>
                </a:cxn>
                <a:cxn ang="0">
                  <a:pos x="625" y="0"/>
                </a:cxn>
              </a:cxnLst>
              <a:rect l="0" t="0" r="r" b="b"/>
              <a:pathLst>
                <a:path w="625" h="30">
                  <a:moveTo>
                    <a:pt x="625" y="0"/>
                  </a:moveTo>
                  <a:lnTo>
                    <a:pt x="596" y="22"/>
                  </a:lnTo>
                  <a:lnTo>
                    <a:pt x="69" y="30"/>
                  </a:lnTo>
                  <a:lnTo>
                    <a:pt x="0" y="8"/>
                  </a:lnTo>
                  <a:lnTo>
                    <a:pt x="6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" name="Line 319"/>
            <p:cNvSpPr>
              <a:spLocks noChangeShapeType="1"/>
            </p:cNvSpPr>
            <p:nvPr/>
          </p:nvSpPr>
          <p:spPr bwMode="auto">
            <a:xfrm flipV="1">
              <a:off x="3994150" y="2973388"/>
              <a:ext cx="992188" cy="12700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" name="Line 320"/>
            <p:cNvSpPr>
              <a:spLocks noChangeShapeType="1"/>
            </p:cNvSpPr>
            <p:nvPr/>
          </p:nvSpPr>
          <p:spPr bwMode="auto">
            <a:xfrm flipH="1">
              <a:off x="4940300" y="2973388"/>
              <a:ext cx="46038" cy="34925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5" name="Line 321"/>
            <p:cNvSpPr>
              <a:spLocks noChangeShapeType="1"/>
            </p:cNvSpPr>
            <p:nvPr/>
          </p:nvSpPr>
          <p:spPr bwMode="auto">
            <a:xfrm flipH="1">
              <a:off x="4103688" y="3008313"/>
              <a:ext cx="836613" cy="12700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4" name="Textfeld 323"/>
          <p:cNvSpPr txBox="1"/>
          <p:nvPr/>
        </p:nvSpPr>
        <p:spPr>
          <a:xfrm>
            <a:off x="1142976" y="2143116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Alice</a:t>
            </a:r>
            <a:endParaRPr lang="en-US" sz="2400" b="1" dirty="0"/>
          </a:p>
        </p:txBody>
      </p:sp>
      <p:sp>
        <p:nvSpPr>
          <p:cNvPr id="325" name="Textfeld 324"/>
          <p:cNvSpPr txBox="1"/>
          <p:nvPr/>
        </p:nvSpPr>
        <p:spPr>
          <a:xfrm>
            <a:off x="1142976" y="4286256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Bob</a:t>
            </a:r>
            <a:endParaRPr lang="en-US" sz="2400" b="1" dirty="0"/>
          </a:p>
        </p:txBody>
      </p:sp>
      <p:cxnSp>
        <p:nvCxnSpPr>
          <p:cNvPr id="330" name="Gerade Verbindung mit Pfeil 329"/>
          <p:cNvCxnSpPr/>
          <p:nvPr/>
        </p:nvCxnSpPr>
        <p:spPr>
          <a:xfrm>
            <a:off x="2786050" y="3714752"/>
            <a:ext cx="500066" cy="285752"/>
          </a:xfrm>
          <a:prstGeom prst="straightConnector1">
            <a:avLst/>
          </a:prstGeom>
          <a:ln w="34925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" name="Textfeld 654"/>
          <p:cNvSpPr txBox="1"/>
          <p:nvPr/>
        </p:nvSpPr>
        <p:spPr>
          <a:xfrm>
            <a:off x="3357554" y="3571876"/>
            <a:ext cx="2274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Sign message</a:t>
            </a:r>
          </a:p>
          <a:p>
            <a:r>
              <a:rPr lang="en-US" sz="2400" dirty="0"/>
              <a:t>u</a:t>
            </a:r>
            <a:r>
              <a:rPr lang="en-US" sz="2400" dirty="0" smtClean="0"/>
              <a:t>sing private key</a:t>
            </a:r>
            <a:endParaRPr lang="en-US" sz="2400" dirty="0"/>
          </a:p>
        </p:txBody>
      </p:sp>
      <p:sp>
        <p:nvSpPr>
          <p:cNvPr id="816" name="Textfeld 815"/>
          <p:cNvSpPr txBox="1"/>
          <p:nvPr/>
        </p:nvSpPr>
        <p:spPr>
          <a:xfrm>
            <a:off x="3571868" y="5857892"/>
            <a:ext cx="2176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dirty="0" smtClean="0"/>
              <a:t>erify signature </a:t>
            </a:r>
          </a:p>
          <a:p>
            <a:r>
              <a:rPr lang="en-US" sz="2400" dirty="0"/>
              <a:t>u</a:t>
            </a:r>
            <a:r>
              <a:rPr lang="en-US" sz="2400" dirty="0" smtClean="0"/>
              <a:t>sing public key</a:t>
            </a:r>
            <a:endParaRPr lang="en-US" sz="2400" dirty="0"/>
          </a:p>
        </p:txBody>
      </p:sp>
      <p:cxnSp>
        <p:nvCxnSpPr>
          <p:cNvPr id="817" name="Gerade Verbindung mit Pfeil 816"/>
          <p:cNvCxnSpPr/>
          <p:nvPr/>
        </p:nvCxnSpPr>
        <p:spPr>
          <a:xfrm rot="10800000">
            <a:off x="2857488" y="6000768"/>
            <a:ext cx="428628" cy="285752"/>
          </a:xfrm>
          <a:prstGeom prst="straightConnector1">
            <a:avLst/>
          </a:prstGeom>
          <a:ln w="34925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Gerade Verbindung mit Pfeil 976"/>
          <p:cNvCxnSpPr/>
          <p:nvPr/>
        </p:nvCxnSpPr>
        <p:spPr>
          <a:xfrm flipV="1">
            <a:off x="5572132" y="3714752"/>
            <a:ext cx="500066" cy="285752"/>
          </a:xfrm>
          <a:prstGeom prst="straightConnector1">
            <a:avLst/>
          </a:prstGeom>
          <a:ln w="34925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4" name="Gerade Verbindung mit Pfeil 1453"/>
          <p:cNvCxnSpPr/>
          <p:nvPr/>
        </p:nvCxnSpPr>
        <p:spPr>
          <a:xfrm rot="10800000" flipV="1">
            <a:off x="5786446" y="6072206"/>
            <a:ext cx="500066" cy="285752"/>
          </a:xfrm>
          <a:prstGeom prst="straightConnector1">
            <a:avLst/>
          </a:prstGeom>
          <a:ln w="34925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9" name="Textfeld 1468"/>
          <p:cNvSpPr txBox="1"/>
          <p:nvPr/>
        </p:nvSpPr>
        <p:spPr>
          <a:xfrm>
            <a:off x="714348" y="2857496"/>
            <a:ext cx="238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Message: </a:t>
            </a:r>
            <a:r>
              <a:rPr lang="en-US" sz="2400" b="1" dirty="0" smtClean="0"/>
              <a:t>I agree!</a:t>
            </a:r>
            <a:endParaRPr lang="en-US" sz="2400" b="1" dirty="0"/>
          </a:p>
        </p:txBody>
      </p:sp>
      <p:sp>
        <p:nvSpPr>
          <p:cNvPr id="1470" name="Textfeld 1469"/>
          <p:cNvSpPr txBox="1"/>
          <p:nvPr/>
        </p:nvSpPr>
        <p:spPr>
          <a:xfrm>
            <a:off x="5715008" y="2643182"/>
            <a:ext cx="32135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Message: </a:t>
            </a:r>
            <a:r>
              <a:rPr lang="en-US" sz="2400" b="1" dirty="0" smtClean="0"/>
              <a:t>I agree!</a:t>
            </a:r>
          </a:p>
          <a:p>
            <a:r>
              <a:rPr lang="en-US" sz="2400" dirty="0" smtClean="0"/>
              <a:t>Signature: </a:t>
            </a:r>
            <a:r>
              <a:rPr lang="en-US" sz="2400" b="1" dirty="0" smtClean="0"/>
              <a:t>147JkX78GhC</a:t>
            </a:r>
            <a:endParaRPr lang="en-US" sz="2400" b="1" dirty="0"/>
          </a:p>
        </p:txBody>
      </p:sp>
      <p:sp>
        <p:nvSpPr>
          <p:cNvPr id="1471" name="Textfeld 1470"/>
          <p:cNvSpPr txBox="1"/>
          <p:nvPr/>
        </p:nvSpPr>
        <p:spPr>
          <a:xfrm>
            <a:off x="357158" y="5429264"/>
            <a:ext cx="24572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Message: </a:t>
            </a:r>
            <a:r>
              <a:rPr lang="en-US" sz="2400" b="1" dirty="0" smtClean="0"/>
              <a:t>I agree!</a:t>
            </a:r>
          </a:p>
          <a:p>
            <a:r>
              <a:rPr lang="en-US" sz="2400" dirty="0" smtClean="0"/>
              <a:t>Alice’s signature is</a:t>
            </a:r>
            <a:br>
              <a:rPr lang="en-US" sz="2400" dirty="0" smtClean="0"/>
            </a:br>
            <a:r>
              <a:rPr lang="en-US" sz="2400" dirty="0" smtClean="0"/>
              <a:t>verified.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25 0.00994 C -0.0533 0.03445 -0.07517 0.0592 -0.09201 0.08533 C -0.10885 0.11147 -0.12812 0.13413 -0.13264 0.16651 C -0.13715 0.19889 -0.13125 0.2537 -0.11962 0.28029 C -0.10798 0.30689 -0.08351 0.3166 -0.06302 0.32654 C -0.04253 0.33649 -0.01719 0.33765 0.00365 0.34019 C 0.02448 0.34273 0.03993 0.34111 0.06163 0.34204 C 0.08334 0.34296 0.11302 0.34597 0.13403 0.34597 C 0.15504 0.34597 0.17205 0.34435 0.18768 0.34204 C 0.2033 0.33973 0.22153 0.33395 0.2283 0.33233 " pathEditMode="relative" rAng="0" ptsTypes="aaaaa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0" y="1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9.06568E-7 C 0.0125 0.01642 0.02518 0.0333 0.03612 0.05296 C 0.04705 0.07285 0.06146 0.09736 0.06511 0.11887 C 0.06875 0.14038 0.06112 0.16397 0.05799 0.18316 C 0.05487 0.20213 0.05313 0.21947 0.04636 0.23474 C 0.03959 0.24977 0.02778 0.26133 0.01737 0.27359 C 0.00695 0.28608 -0.00729 0.3025 -0.01597 0.30921 C -0.02465 0.31637 -0.03177 0.31383 -0.03489 0.31452 " pathEditMode="relative" rAng="0" ptsTypes="aaaaaaaA">
                                      <p:cBhvr>
                                        <p:cTn id="31" dur="2000" fill="hold"/>
                                        <p:tgtEl>
                                          <p:spTgt spid="14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0" y="15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" grpId="0"/>
      <p:bldP spid="816" grpId="0"/>
      <p:bldP spid="1469" grpId="0"/>
      <p:bldP spid="1470" grpId="0"/>
      <p:bldP spid="1470" grpId="1"/>
      <p:bldP spid="147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Uses of Public Key Cryptography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Based on the basic mechanisms, many cryptographic protocols and security applications have been developed.</a:t>
            </a:r>
          </a:p>
          <a:p>
            <a:pPr marL="0" indent="0">
              <a:buNone/>
            </a:pPr>
            <a:r>
              <a:rPr lang="en-US" dirty="0" smtClean="0"/>
              <a:t>Some examples:</a:t>
            </a:r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electronic cash</a:t>
            </a:r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non-repudiation protocols</a:t>
            </a:r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fair exchange protocols</a:t>
            </a:r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electronic voting</a:t>
            </a:r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multi-party key agreement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 smtClean="0"/>
                  <a:t>Developed by Ron </a:t>
                </a:r>
                <a:r>
                  <a:rPr lang="en-AU" dirty="0" err="1" smtClean="0"/>
                  <a:t>Rivest</a:t>
                </a:r>
                <a:r>
                  <a:rPr lang="en-AU" dirty="0" smtClean="0"/>
                  <a:t>, </a:t>
                </a:r>
                <a:r>
                  <a:rPr lang="en-AU" dirty="0" err="1" smtClean="0"/>
                  <a:t>Adi</a:t>
                </a:r>
                <a:r>
                  <a:rPr lang="en-AU" dirty="0" smtClean="0"/>
                  <a:t> Shamir and Leonard </a:t>
                </a:r>
                <a:r>
                  <a:rPr lang="en-AU" dirty="0" err="1" smtClean="0"/>
                  <a:t>Adleman</a:t>
                </a:r>
                <a:r>
                  <a:rPr lang="en-AU" dirty="0" smtClean="0"/>
                  <a:t>.</a:t>
                </a:r>
              </a:p>
              <a:p>
                <a:r>
                  <a:rPr lang="en-AU" dirty="0" smtClean="0"/>
                  <a:t>First published in 1977.</a:t>
                </a:r>
              </a:p>
              <a:p>
                <a:r>
                  <a:rPr lang="en-AU" dirty="0" smtClean="0"/>
                  <a:t>Private key </a:t>
                </a:r>
                <a:r>
                  <a:rPr lang="en-AU" i="1" dirty="0" smtClean="0"/>
                  <a:t>d </a:t>
                </a:r>
                <a:r>
                  <a:rPr lang="en-AU" dirty="0" smtClean="0"/>
                  <a:t>public key </a:t>
                </a:r>
                <a:r>
                  <a:rPr lang="en-AU" i="1" dirty="0" smtClean="0"/>
                  <a:t>e, n.</a:t>
                </a:r>
                <a:endParaRPr lang="en-AU" i="1" dirty="0" smtClean="0"/>
              </a:p>
              <a:p>
                <a:endParaRPr lang="en-AU" i="1" dirty="0" smtClean="0"/>
              </a:p>
              <a:p>
                <a:endParaRPr lang="en-AU" b="0" dirty="0" smtClean="0"/>
              </a:p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b="0" i="1" dirty="0" smtClean="0"/>
                  <a:t> </a:t>
                </a:r>
                <a:r>
                  <a:rPr lang="en-AU" dirty="0" smtClean="0"/>
                  <a:t>means the remainder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b="0" dirty="0" smtClean="0"/>
                  <a:t>divided by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AU" b="0" i="1" dirty="0" smtClean="0"/>
              </a:p>
              <a:p>
                <a:endParaRPr lang="en-AU" i="1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 b="-35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Example for asymmetric cryptography: RSA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57676" y="3863181"/>
                <a:ext cx="544398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AU" sz="2400" b="0" dirty="0" smtClean="0"/>
                  <a:t>Encryption: 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𝑐𝑖𝑝h𝑒𝑟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𝑚𝑒𝑠𝑠𝑎𝑔𝑒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AU" sz="2400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676" y="3863181"/>
                <a:ext cx="544398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471" t="-26667" r="-560" b="-5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32716" y="4415075"/>
                <a:ext cx="5512535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sz="2400" dirty="0" smtClean="0"/>
                  <a:t>De</a:t>
                </a:r>
                <a:r>
                  <a:rPr lang="en-AU" sz="2400" b="0" dirty="0" smtClean="0"/>
                  <a:t>cryption: 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𝑐𝑖𝑝h𝑒𝑟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AU" sz="2400" b="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716" y="4415075"/>
                <a:ext cx="5512535" cy="375872"/>
              </a:xfrm>
              <a:prstGeom prst="rect">
                <a:avLst/>
              </a:prstGeom>
              <a:blipFill rotWithShape="0">
                <a:blip r:embed="rId5"/>
                <a:stretch>
                  <a:fillRect l="-3429" t="-22581" r="-332" b="-4838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35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Cryptography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3789040"/>
            <a:ext cx="8229600" cy="2337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Look at three types of algorithms:</a:t>
            </a:r>
          </a:p>
          <a:p>
            <a:r>
              <a:rPr lang="en-US" b="1" dirty="0" smtClean="0"/>
              <a:t>Symmetric encryption</a:t>
            </a:r>
            <a:endParaRPr lang="en-US" dirty="0" smtClean="0"/>
          </a:p>
          <a:p>
            <a:r>
              <a:rPr lang="en-US" b="1" dirty="0" smtClean="0"/>
              <a:t>Public key cryptography (asymmetric)</a:t>
            </a:r>
          </a:p>
          <a:p>
            <a:r>
              <a:rPr lang="en-US" b="1" dirty="0" smtClean="0"/>
              <a:t>Hash functions for security</a:t>
            </a:r>
            <a:endParaRPr lang="en-US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57200" y="1916833"/>
            <a:ext cx="822960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What is cryptography?</a:t>
            </a:r>
            <a:endParaRPr lang="en-US" dirty="0" smtClean="0"/>
          </a:p>
          <a:p>
            <a:r>
              <a:rPr lang="en-US" b="1" dirty="0" smtClean="0"/>
              <a:t>Why do we need it</a:t>
            </a:r>
          </a:p>
        </p:txBody>
      </p:sp>
    </p:spTree>
    <p:extLst>
      <p:ext uri="{BB962C8B-B14F-4D97-AF65-F5344CB8AC3E}">
        <p14:creationId xmlns:p14="http://schemas.microsoft.com/office/powerpoint/2010/main" val="418537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 RSA in a bit more detail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600200"/>
                <a:ext cx="889248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b="1" dirty="0" smtClean="0"/>
                  <a:t>Key generation:</a:t>
                </a:r>
                <a:endParaRPr lang="en-AU" b="1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AU" dirty="0" smtClean="0"/>
                  <a:t>Generate two large prime numbers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AU" b="0" dirty="0" smtClean="0"/>
                  <a:t> and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AU" b="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AU" b="0" dirty="0" smtClean="0"/>
                  <a:t>Let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b="0" dirty="0" smtClean="0"/>
                  <a:t>and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𝛷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AU" b="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AU" b="0" dirty="0" smtClean="0"/>
                  <a:t>Chose a small number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AU" b="0" dirty="0" smtClean="0"/>
                  <a:t> co-prime to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AU" b="0" dirty="0" smtClean="0"/>
                  <a:t> i.e. </a:t>
                </a:r>
                <a:br>
                  <a:rPr lang="en-AU" b="0" dirty="0" smtClean="0"/>
                </a:b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𝐺𝐶𝐷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AU" b="0" dirty="0" smtClean="0"/>
                  <a:t> and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1&lt;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AU" b="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AU" b="0" dirty="0" smtClean="0"/>
                  <a:t>Find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AU" b="0" dirty="0" smtClean="0"/>
                  <a:t> such that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endParaRPr lang="en-AU" b="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AU" dirty="0" smtClean="0"/>
                  <a:t>Publish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AU" b="0" dirty="0" smtClean="0"/>
                  <a:t> and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AU" b="0" dirty="0" smtClean="0"/>
                  <a:t> as public key and keep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AU" b="0" dirty="0" smtClean="0"/>
                  <a:t> and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b="0" dirty="0" smtClean="0"/>
                  <a:t>as secret key.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AU" b="0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AU" b="0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AU" b="0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AU" b="0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AU" b="0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AU" b="0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AU" b="0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AU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600200"/>
                <a:ext cx="8892480" cy="4525963"/>
              </a:xfrm>
              <a:blipFill rotWithShape="0">
                <a:blip r:embed="rId3"/>
                <a:stretch>
                  <a:fillRect l="-1782" t="-1752" b="-35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7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Random numbers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All types of cryptography need random numbers for</a:t>
            </a:r>
          </a:p>
          <a:p>
            <a:pPr lvl="1"/>
            <a:r>
              <a:rPr lang="en-AU" dirty="0" smtClean="0"/>
              <a:t>Key generation</a:t>
            </a:r>
          </a:p>
          <a:p>
            <a:pPr lvl="1"/>
            <a:r>
              <a:rPr lang="en-AU" dirty="0" smtClean="0"/>
              <a:t>Use in protocols to mark messages as new</a:t>
            </a:r>
          </a:p>
          <a:p>
            <a:pPr lvl="1"/>
            <a:r>
              <a:rPr lang="en-AU" dirty="0" smtClean="0"/>
              <a:t>Initialisation vectors</a:t>
            </a:r>
          </a:p>
          <a:p>
            <a:r>
              <a:rPr lang="en-AU" dirty="0" smtClean="0"/>
              <a:t>Many attacks on cryptography have been based on bad random numbers.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5933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Cryptographic hash functions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 hash function maps input of arbitrary length to a fixed length output.</a:t>
            </a:r>
          </a:p>
          <a:p>
            <a:r>
              <a:rPr lang="en-AU" dirty="0" smtClean="0"/>
              <a:t>Cryptographic hash functions are infeasible to invert.</a:t>
            </a:r>
          </a:p>
          <a:p>
            <a:r>
              <a:rPr lang="en-AU" dirty="0" smtClean="0"/>
              <a:t>Used in digital signatures, for storing and comparing passwords, in message authentication codes, etc.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8256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Ideal cryptographic hash functions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 smtClean="0"/>
              <a:t>Need to have the following properties:</a:t>
            </a:r>
          </a:p>
          <a:p>
            <a:r>
              <a:rPr lang="en-AU" dirty="0" smtClean="0"/>
              <a:t>Computing a hash value for a message needs to be fast and use low resources.</a:t>
            </a:r>
          </a:p>
          <a:p>
            <a:r>
              <a:rPr lang="en-AU" dirty="0" smtClean="0"/>
              <a:t>Given just a hash, it is infeasible to find the original message (except by trying all possible messages)</a:t>
            </a:r>
          </a:p>
          <a:p>
            <a:r>
              <a:rPr lang="en-AU" dirty="0" smtClean="0"/>
              <a:t>Hashes for similar messages should not be correlated (small change in message -&gt; large change in hash)</a:t>
            </a:r>
          </a:p>
          <a:p>
            <a:r>
              <a:rPr lang="en-AU" dirty="0" smtClean="0"/>
              <a:t>Infeasible to find collisions (i.e. two messages with the same hash).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5337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Some Hash functions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MD5 was widely used, but is not secure. Sometimes it is still used for integrity protection.</a:t>
            </a:r>
          </a:p>
          <a:p>
            <a:r>
              <a:rPr lang="en-AU" dirty="0" smtClean="0"/>
              <a:t>SHA1 is better, but attacking it is much easier than brute-force. Attacks get more efficient. Is no longer recommended for digital signatures. </a:t>
            </a:r>
            <a:endParaRPr lang="en-AU" dirty="0"/>
          </a:p>
          <a:p>
            <a:r>
              <a:rPr lang="en-AU" dirty="0" smtClean="0"/>
              <a:t>Current recommendations are SHA-256, SHA-384 and SHA-512</a:t>
            </a:r>
          </a:p>
        </p:txBody>
      </p:sp>
    </p:spTree>
    <p:extLst>
      <p:ext uri="{BB962C8B-B14F-4D97-AF65-F5344CB8AC3E}">
        <p14:creationId xmlns:p14="http://schemas.microsoft.com/office/powerpoint/2010/main" val="317067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Go to mars.mu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 smtClean="0"/>
          </a:p>
          <a:p>
            <a:pPr marL="0" indent="0" algn="ctr">
              <a:buNone/>
            </a:pPr>
            <a:r>
              <a:rPr lang="en-AU" sz="4000" dirty="0" smtClean="0"/>
              <a:t>Join the feed: ZE0X4V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341250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What would you use if you want to protect the integrity of a message?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720" y="1600200"/>
            <a:ext cx="6635080" cy="4525963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AU" dirty="0" smtClean="0"/>
              <a:t>RSA</a:t>
            </a:r>
          </a:p>
          <a:p>
            <a:pPr marL="514350" indent="-514350">
              <a:buFont typeface="+mj-lt"/>
              <a:buAutoNum type="alphaUcPeriod"/>
            </a:pPr>
            <a:r>
              <a:rPr lang="en-AU" dirty="0" smtClean="0"/>
              <a:t>MAC</a:t>
            </a:r>
          </a:p>
          <a:p>
            <a:pPr marL="514350" indent="-514350">
              <a:buFont typeface="+mj-lt"/>
              <a:buAutoNum type="alphaUcPeriod"/>
            </a:pPr>
            <a:r>
              <a:rPr lang="en-AU" dirty="0" smtClean="0"/>
              <a:t>SHA-256</a:t>
            </a:r>
          </a:p>
          <a:p>
            <a:pPr marL="514350" indent="-514350">
              <a:buFont typeface="+mj-lt"/>
              <a:buAutoNum type="alphaUcPeriod"/>
            </a:pPr>
            <a:r>
              <a:rPr lang="en-AU" dirty="0" smtClean="0"/>
              <a:t>SHA-1</a:t>
            </a:r>
          </a:p>
          <a:p>
            <a:pPr marL="514350" indent="-514350">
              <a:buFont typeface="+mj-lt"/>
              <a:buAutoNum type="alphaUcPeriod"/>
            </a:pPr>
            <a:endParaRPr lang="en-AU" dirty="0"/>
          </a:p>
          <a:p>
            <a:pPr marL="514350" indent="-514350">
              <a:buFont typeface="+mj-lt"/>
              <a:buAutoNum type="alphaUcPeriod"/>
            </a:pPr>
            <a:endParaRPr lang="en-AU" dirty="0" smtClean="0"/>
          </a:p>
          <a:p>
            <a:pPr marL="0" indent="0">
              <a:buNone/>
            </a:pPr>
            <a:r>
              <a:rPr lang="en-AU" sz="2400" dirty="0" smtClean="0"/>
              <a:t>Feed: 8G407T</a:t>
            </a:r>
            <a:endParaRPr lang="en-AU" sz="2400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sz="4000" dirty="0"/>
          </a:p>
          <a:p>
            <a:pPr marL="0" indent="0" algn="ctr">
              <a:buNone/>
            </a:pPr>
            <a:endParaRPr lang="en-AU" sz="4000" dirty="0" smtClean="0"/>
          </a:p>
          <a:p>
            <a:pPr marL="0" indent="0" algn="ctr">
              <a:buNone/>
            </a:pPr>
            <a:endParaRPr lang="en-AU" sz="4000" dirty="0"/>
          </a:p>
          <a:p>
            <a:pPr marL="0" indent="0" algn="ctr">
              <a:buNone/>
            </a:pPr>
            <a:endParaRPr lang="en-AU" sz="4000" dirty="0" smtClean="0"/>
          </a:p>
        </p:txBody>
      </p:sp>
    </p:spTree>
    <p:extLst>
      <p:ext uri="{BB962C8B-B14F-4D97-AF65-F5344CB8AC3E}">
        <p14:creationId xmlns:p14="http://schemas.microsoft.com/office/powerpoint/2010/main" val="31636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What would you use if you want to protect the integrity of a message?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720" y="1600200"/>
            <a:ext cx="663508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AU" strike="sngStrike" dirty="0" smtClean="0"/>
              <a:t>RSA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sz="2400" dirty="0" smtClean="0"/>
              <a:t>Plain RSA does not protect integrity. </a:t>
            </a:r>
            <a:r>
              <a:rPr lang="en-AU" sz="2400" dirty="0" err="1" smtClean="0"/>
              <a:t>Ciphertext</a:t>
            </a:r>
            <a:r>
              <a:rPr lang="en-AU" sz="2400" dirty="0" smtClean="0"/>
              <a:t> can be multiplied and then decrypted.</a:t>
            </a:r>
            <a:endParaRPr lang="en-AU" dirty="0" smtClean="0"/>
          </a:p>
          <a:p>
            <a:pPr marL="514350" indent="-514350">
              <a:buFont typeface="+mj-lt"/>
              <a:buAutoNum type="alphaUcPeriod"/>
            </a:pPr>
            <a:r>
              <a:rPr lang="en-AU" dirty="0" smtClean="0"/>
              <a:t>MAC</a:t>
            </a:r>
          </a:p>
          <a:p>
            <a:pPr marL="514350" indent="-514350">
              <a:buFont typeface="+mj-lt"/>
              <a:buAutoNum type="alphaUcPeriod"/>
            </a:pPr>
            <a:r>
              <a:rPr lang="en-AU" dirty="0" smtClean="0"/>
              <a:t>SHA-256</a:t>
            </a:r>
          </a:p>
          <a:p>
            <a:pPr marL="514350" indent="-514350">
              <a:buFont typeface="+mj-lt"/>
              <a:buAutoNum type="alphaUcPeriod"/>
            </a:pPr>
            <a:r>
              <a:rPr lang="en-AU" dirty="0" smtClean="0"/>
              <a:t>SHA-1</a:t>
            </a:r>
          </a:p>
          <a:p>
            <a:pPr marL="514350" indent="-514350">
              <a:buFont typeface="+mj-lt"/>
              <a:buAutoNum type="alphaUcPeriod"/>
            </a:pPr>
            <a:endParaRPr lang="en-AU" dirty="0"/>
          </a:p>
          <a:p>
            <a:pPr marL="514350" indent="-514350">
              <a:buFont typeface="+mj-lt"/>
              <a:buAutoNum type="alphaUcPeriod"/>
            </a:pPr>
            <a:endParaRPr lang="en-AU" dirty="0" smtClean="0"/>
          </a:p>
          <a:p>
            <a:pPr marL="0" indent="0">
              <a:buNone/>
            </a:pPr>
            <a:r>
              <a:rPr lang="en-AU" sz="2400" dirty="0" smtClean="0"/>
              <a:t>Feed: </a:t>
            </a:r>
            <a:r>
              <a:rPr lang="en-AU" sz="2400" dirty="0"/>
              <a:t>8G407T 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sz="4000" dirty="0"/>
          </a:p>
          <a:p>
            <a:pPr marL="0" indent="0" algn="ctr">
              <a:buNone/>
            </a:pPr>
            <a:endParaRPr lang="en-AU" sz="4000" dirty="0" smtClean="0"/>
          </a:p>
          <a:p>
            <a:pPr marL="0" indent="0" algn="ctr">
              <a:buNone/>
            </a:pPr>
            <a:endParaRPr lang="en-AU" sz="4000" dirty="0"/>
          </a:p>
          <a:p>
            <a:pPr marL="0" indent="0" algn="ctr">
              <a:buNone/>
            </a:pPr>
            <a:endParaRPr lang="en-AU" sz="4000" dirty="0" smtClean="0"/>
          </a:p>
        </p:txBody>
      </p:sp>
    </p:spTree>
    <p:extLst>
      <p:ext uri="{BB962C8B-B14F-4D97-AF65-F5344CB8AC3E}">
        <p14:creationId xmlns:p14="http://schemas.microsoft.com/office/powerpoint/2010/main" val="20875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What would you use if you want to protect the integrity of a message?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720" y="1600200"/>
            <a:ext cx="6635080" cy="4525963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AU" strike="sngStrike" dirty="0" smtClean="0"/>
              <a:t>RSA</a:t>
            </a:r>
          </a:p>
          <a:p>
            <a:pPr marL="514350" indent="-514350">
              <a:buFont typeface="+mj-lt"/>
              <a:buAutoNum type="alphaUcPeriod"/>
            </a:pPr>
            <a:r>
              <a:rPr lang="en-AU" dirty="0" smtClean="0"/>
              <a:t>MAC</a:t>
            </a:r>
          </a:p>
          <a:p>
            <a:pPr marL="514350" indent="-514350">
              <a:buFont typeface="+mj-lt"/>
              <a:buAutoNum type="alphaUcPeriod"/>
            </a:pPr>
            <a:r>
              <a:rPr lang="en-AU" strike="sngStrike" dirty="0" smtClean="0"/>
              <a:t>SHA-256</a:t>
            </a:r>
          </a:p>
          <a:p>
            <a:pPr marL="514350" indent="-514350">
              <a:buFont typeface="+mj-lt"/>
              <a:buAutoNum type="alphaUcPeriod"/>
            </a:pPr>
            <a:r>
              <a:rPr lang="en-AU" strike="sngStrike" dirty="0" smtClean="0"/>
              <a:t>SHA-1</a:t>
            </a:r>
            <a:br>
              <a:rPr lang="en-AU" strike="sngStrike" dirty="0" smtClean="0"/>
            </a:br>
            <a:r>
              <a:rPr lang="en-AU" sz="2400" dirty="0" smtClean="0"/>
              <a:t>Hash functions can be used to check if some data has changed. However, hash functions are publicly known. Thus, the attacker can just calculate a new hash for the manipulated message!</a:t>
            </a:r>
            <a:endParaRPr lang="en-AU" strike="sngStrike" dirty="0" smtClean="0"/>
          </a:p>
          <a:p>
            <a:pPr marL="514350" indent="-514350">
              <a:buFont typeface="+mj-lt"/>
              <a:buAutoNum type="alphaUcPeriod"/>
            </a:pPr>
            <a:endParaRPr lang="en-AU" dirty="0"/>
          </a:p>
          <a:p>
            <a:pPr marL="514350" indent="-514350">
              <a:buFont typeface="+mj-lt"/>
              <a:buAutoNum type="alphaUcPeriod"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sz="4000" dirty="0"/>
          </a:p>
          <a:p>
            <a:pPr marL="0" indent="0" algn="ctr">
              <a:buNone/>
            </a:pPr>
            <a:endParaRPr lang="en-AU" sz="4000" dirty="0" smtClean="0"/>
          </a:p>
          <a:p>
            <a:pPr marL="0" indent="0" algn="ctr">
              <a:buNone/>
            </a:pPr>
            <a:endParaRPr lang="en-AU" sz="4000" dirty="0"/>
          </a:p>
          <a:p>
            <a:pPr marL="0" indent="0" algn="ctr">
              <a:buNone/>
            </a:pPr>
            <a:endParaRPr lang="en-AU" sz="4000" dirty="0" smtClean="0"/>
          </a:p>
        </p:txBody>
      </p:sp>
    </p:spTree>
    <p:extLst>
      <p:ext uri="{BB962C8B-B14F-4D97-AF65-F5344CB8AC3E}">
        <p14:creationId xmlns:p14="http://schemas.microsoft.com/office/powerpoint/2010/main" val="253388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What would you use if you want to protect the integrity of a message?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720" y="1600200"/>
            <a:ext cx="6635080" cy="4525963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AU" strike="sngStrike" dirty="0" smtClean="0"/>
              <a:t>RSA</a:t>
            </a:r>
          </a:p>
          <a:p>
            <a:pPr marL="514350" indent="-514350">
              <a:buFont typeface="+mj-lt"/>
              <a:buAutoNum type="alphaUcPeriod"/>
            </a:pPr>
            <a:r>
              <a:rPr lang="en-AU" dirty="0" smtClean="0">
                <a:solidFill>
                  <a:srgbClr val="FF0000"/>
                </a:solidFill>
              </a:rPr>
              <a:t>MAC</a:t>
            </a:r>
            <a:br>
              <a:rPr lang="en-AU" dirty="0" smtClean="0">
                <a:solidFill>
                  <a:srgbClr val="FF0000"/>
                </a:solidFill>
              </a:rPr>
            </a:br>
            <a:r>
              <a:rPr lang="en-AU" sz="2400" dirty="0" smtClean="0"/>
              <a:t>A key is required to compute a valid message authentication code. If the attacker does not know the key, she cannot create a MAC for a changed message. Thus, it can protect the integrity of a message.</a:t>
            </a:r>
            <a:endParaRPr lang="en-AU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lphaUcPeriod"/>
            </a:pPr>
            <a:r>
              <a:rPr lang="en-AU" strike="sngStrike" dirty="0" smtClean="0"/>
              <a:t>SHA-256</a:t>
            </a:r>
          </a:p>
          <a:p>
            <a:pPr marL="514350" indent="-514350">
              <a:buFont typeface="+mj-lt"/>
              <a:buAutoNum type="alphaUcPeriod"/>
            </a:pPr>
            <a:r>
              <a:rPr lang="en-AU" strike="sngStrike" dirty="0" smtClean="0"/>
              <a:t>SHA-1</a:t>
            </a:r>
          </a:p>
          <a:p>
            <a:pPr marL="514350" indent="-514350">
              <a:buFont typeface="+mj-lt"/>
              <a:buAutoNum type="alphaUcPeriod"/>
            </a:pPr>
            <a:endParaRPr lang="en-AU" dirty="0"/>
          </a:p>
          <a:p>
            <a:pPr marL="514350" indent="-514350">
              <a:buFont typeface="+mj-lt"/>
              <a:buAutoNum type="alphaUcPeriod"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sz="4000" dirty="0"/>
          </a:p>
          <a:p>
            <a:pPr marL="0" indent="0" algn="ctr">
              <a:buNone/>
            </a:pPr>
            <a:endParaRPr lang="en-AU" sz="4000" dirty="0" smtClean="0"/>
          </a:p>
          <a:p>
            <a:pPr marL="0" indent="0" algn="ctr">
              <a:buNone/>
            </a:pPr>
            <a:endParaRPr lang="en-AU" sz="4000" dirty="0"/>
          </a:p>
          <a:p>
            <a:pPr marL="0" indent="0" algn="ctr">
              <a:buNone/>
            </a:pPr>
            <a:endParaRPr lang="en-AU" sz="4000" dirty="0" smtClean="0"/>
          </a:p>
        </p:txBody>
      </p:sp>
    </p:spTree>
    <p:extLst>
      <p:ext uri="{BB962C8B-B14F-4D97-AF65-F5344CB8AC3E}">
        <p14:creationId xmlns:p14="http://schemas.microsoft.com/office/powerpoint/2010/main" val="87174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Encryption: Protect communication from eavesdroppers</a:t>
            </a:r>
            <a:endParaRPr lang="en-US" dirty="0"/>
          </a:p>
        </p:txBody>
      </p:sp>
      <p:sp>
        <p:nvSpPr>
          <p:cNvPr id="324" name="Textfeld 323"/>
          <p:cNvSpPr txBox="1"/>
          <p:nvPr/>
        </p:nvSpPr>
        <p:spPr>
          <a:xfrm>
            <a:off x="1142976" y="2143116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Alice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325" name="Textfeld 324"/>
          <p:cNvSpPr txBox="1"/>
          <p:nvPr/>
        </p:nvSpPr>
        <p:spPr>
          <a:xfrm>
            <a:off x="3111276" y="4635028"/>
            <a:ext cx="2439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Evil Eavesdropper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328" name="Textfeld 327"/>
          <p:cNvSpPr txBox="1"/>
          <p:nvPr/>
        </p:nvSpPr>
        <p:spPr>
          <a:xfrm>
            <a:off x="6742042" y="2567243"/>
            <a:ext cx="16065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Message: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Hello Alice!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330" name="Gerade Verbindung mit Pfeil 329"/>
          <p:cNvCxnSpPr/>
          <p:nvPr/>
        </p:nvCxnSpPr>
        <p:spPr>
          <a:xfrm flipV="1">
            <a:off x="4328332" y="3568720"/>
            <a:ext cx="7410" cy="877898"/>
          </a:xfrm>
          <a:prstGeom prst="straightConnector1">
            <a:avLst/>
          </a:prstGeom>
          <a:ln w="34925" cmpd="sng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feld 335"/>
          <p:cNvSpPr txBox="1"/>
          <p:nvPr/>
        </p:nvSpPr>
        <p:spPr>
          <a:xfrm>
            <a:off x="3371103" y="2565081"/>
            <a:ext cx="23743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Encrypted: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-</a:t>
            </a:r>
            <a:r>
              <a:rPr lang="en-US" sz="2400" dirty="0" err="1" smtClean="0">
                <a:solidFill>
                  <a:prstClr val="black"/>
                </a:solidFill>
              </a:rPr>
              <a:t>AXFf</a:t>
            </a:r>
            <a:r>
              <a:rPr lang="en-US" sz="2400" dirty="0" smtClean="0">
                <a:solidFill>
                  <a:prstClr val="black"/>
                </a:solidFill>
              </a:rPr>
              <a:t>&gt;$g87FOPxc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337" name="Gerade Verbindung mit Pfeil 336"/>
          <p:cNvCxnSpPr/>
          <p:nvPr/>
        </p:nvCxnSpPr>
        <p:spPr>
          <a:xfrm rot="10800000" flipV="1">
            <a:off x="5832360" y="3000371"/>
            <a:ext cx="499272" cy="2382"/>
          </a:xfrm>
          <a:prstGeom prst="straightConnector1">
            <a:avLst/>
          </a:prstGeom>
          <a:ln w="34925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Gerade Verbindung mit Pfeil 343"/>
          <p:cNvCxnSpPr/>
          <p:nvPr/>
        </p:nvCxnSpPr>
        <p:spPr>
          <a:xfrm rot="10800000" flipV="1">
            <a:off x="2643174" y="3000372"/>
            <a:ext cx="499272" cy="2382"/>
          </a:xfrm>
          <a:prstGeom prst="straightConnector1">
            <a:avLst/>
          </a:prstGeom>
          <a:ln w="34925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feld 344"/>
          <p:cNvSpPr txBox="1"/>
          <p:nvPr/>
        </p:nvSpPr>
        <p:spPr>
          <a:xfrm>
            <a:off x="857224" y="2571744"/>
            <a:ext cx="16065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Bob says: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Hello Alice!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495" name="Textfeld 324"/>
          <p:cNvSpPr txBox="1"/>
          <p:nvPr/>
        </p:nvSpPr>
        <p:spPr>
          <a:xfrm>
            <a:off x="7353703" y="2292423"/>
            <a:ext cx="688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Bob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96" name="Textfeld 327"/>
          <p:cNvSpPr txBox="1"/>
          <p:nvPr/>
        </p:nvSpPr>
        <p:spPr>
          <a:xfrm>
            <a:off x="3235412" y="5126402"/>
            <a:ext cx="2346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Bob says to Alice: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Hello Alice!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497" name="Textfeld 335"/>
          <p:cNvSpPr txBox="1"/>
          <p:nvPr/>
        </p:nvSpPr>
        <p:spPr>
          <a:xfrm>
            <a:off x="3717154" y="2749746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Hello Alice</a:t>
            </a:r>
          </a:p>
        </p:txBody>
      </p:sp>
      <p:sp>
        <p:nvSpPr>
          <p:cNvPr id="498" name="Textfeld 335"/>
          <p:cNvSpPr txBox="1"/>
          <p:nvPr/>
        </p:nvSpPr>
        <p:spPr>
          <a:xfrm>
            <a:off x="3831197" y="5285103"/>
            <a:ext cx="755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277059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" grpId="0"/>
      <p:bldP spid="336" grpId="0"/>
      <p:bldP spid="345" grpId="0"/>
      <p:bldP spid="345" grpId="1"/>
      <p:bldP spid="345" grpId="2"/>
      <p:bldP spid="496" grpId="0"/>
      <p:bldP spid="496" grpId="1"/>
      <p:bldP spid="497" grpId="0"/>
      <p:bldP spid="497" grpId="1"/>
      <p:bldP spid="49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Which mechanism is more secure to provide confidentiality?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720" y="1600200"/>
            <a:ext cx="663508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AU" dirty="0" smtClean="0"/>
              <a:t>Symmetric cryptography</a:t>
            </a:r>
          </a:p>
          <a:p>
            <a:pPr marL="514350" indent="-514350">
              <a:buFont typeface="+mj-lt"/>
              <a:buAutoNum type="alphaUcPeriod"/>
            </a:pPr>
            <a:r>
              <a:rPr lang="en-AU" dirty="0" smtClean="0"/>
              <a:t>Public key cryptography</a:t>
            </a:r>
          </a:p>
          <a:p>
            <a:pPr marL="514350" indent="-514350">
              <a:buFont typeface="+mj-lt"/>
              <a:buAutoNum type="alphaUcPeriod"/>
            </a:pPr>
            <a:r>
              <a:rPr lang="en-AU" dirty="0" smtClean="0"/>
              <a:t>Depends on the actual algorithm and security parameters (e.g. key length)</a:t>
            </a:r>
          </a:p>
          <a:p>
            <a:pPr marL="0" indent="0">
              <a:buNone/>
            </a:pPr>
            <a:endParaRPr lang="en-AU" dirty="0" smtClean="0"/>
          </a:p>
          <a:p>
            <a:pPr marL="514350" indent="-514350">
              <a:buFont typeface="+mj-lt"/>
              <a:buAutoNum type="alphaUcPeriod"/>
            </a:pPr>
            <a:endParaRPr lang="en-AU" dirty="0"/>
          </a:p>
          <a:p>
            <a:pPr marL="514350" indent="-514350">
              <a:buFont typeface="+mj-lt"/>
              <a:buAutoNum type="alphaUcPeriod"/>
            </a:pPr>
            <a:endParaRPr lang="en-AU" dirty="0" smtClean="0"/>
          </a:p>
          <a:p>
            <a:pPr marL="0" indent="0">
              <a:buNone/>
            </a:pPr>
            <a:r>
              <a:rPr lang="en-AU" sz="2400" dirty="0" smtClean="0"/>
              <a:t>Feed: 8G407T</a:t>
            </a:r>
            <a:endParaRPr lang="en-AU" sz="2400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sz="4000" dirty="0"/>
          </a:p>
          <a:p>
            <a:pPr marL="0" indent="0" algn="ctr">
              <a:buNone/>
            </a:pPr>
            <a:endParaRPr lang="en-AU" sz="4000" dirty="0" smtClean="0"/>
          </a:p>
          <a:p>
            <a:pPr marL="0" indent="0" algn="ctr">
              <a:buNone/>
            </a:pPr>
            <a:endParaRPr lang="en-AU" sz="4000" dirty="0"/>
          </a:p>
          <a:p>
            <a:pPr marL="0" indent="0" algn="ctr">
              <a:buNone/>
            </a:pPr>
            <a:endParaRPr lang="en-AU" sz="4000" dirty="0" smtClean="0"/>
          </a:p>
        </p:txBody>
      </p:sp>
    </p:spTree>
    <p:extLst>
      <p:ext uri="{BB962C8B-B14F-4D97-AF65-F5344CB8AC3E}">
        <p14:creationId xmlns:p14="http://schemas.microsoft.com/office/powerpoint/2010/main" val="398681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Which mechanism is more secure to provide confidentiality?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720" y="1600200"/>
            <a:ext cx="663508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AU" dirty="0" smtClean="0"/>
              <a:t>Symmetric cryptography</a:t>
            </a:r>
          </a:p>
          <a:p>
            <a:pPr marL="514350" indent="-514350">
              <a:buFont typeface="+mj-lt"/>
              <a:buAutoNum type="alphaUcPeriod"/>
            </a:pPr>
            <a:r>
              <a:rPr lang="en-AU" dirty="0" smtClean="0"/>
              <a:t>Public key cryptography</a:t>
            </a:r>
          </a:p>
          <a:p>
            <a:pPr marL="514350" indent="-514350">
              <a:buFont typeface="+mj-lt"/>
              <a:buAutoNum type="alphaUcPeriod"/>
            </a:pPr>
            <a:r>
              <a:rPr lang="en-AU" dirty="0" smtClean="0">
                <a:solidFill>
                  <a:srgbClr val="FF0000"/>
                </a:solidFill>
              </a:rPr>
              <a:t>Depends on the actual algorithm and security parameters (e.g. </a:t>
            </a:r>
            <a:r>
              <a:rPr lang="en-AU" smtClean="0">
                <a:solidFill>
                  <a:srgbClr val="FF0000"/>
                </a:solidFill>
              </a:rPr>
              <a:t>key length</a:t>
            </a:r>
            <a:r>
              <a:rPr lang="en-AU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AU" dirty="0" smtClean="0"/>
          </a:p>
          <a:p>
            <a:pPr marL="514350" indent="-514350">
              <a:buFont typeface="+mj-lt"/>
              <a:buAutoNum type="alphaUcPeriod"/>
            </a:pPr>
            <a:endParaRPr lang="en-AU" dirty="0"/>
          </a:p>
          <a:p>
            <a:pPr marL="514350" indent="-514350">
              <a:buFont typeface="+mj-lt"/>
              <a:buAutoNum type="alphaUcPeriod"/>
            </a:pPr>
            <a:endParaRPr lang="en-AU" dirty="0" smtClean="0"/>
          </a:p>
          <a:p>
            <a:pPr marL="0" indent="0">
              <a:buNone/>
            </a:pPr>
            <a:r>
              <a:rPr lang="en-AU" sz="2400" dirty="0" smtClean="0"/>
              <a:t>Feed: 8G407T</a:t>
            </a:r>
            <a:endParaRPr lang="en-AU" sz="2400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sz="4000" dirty="0"/>
          </a:p>
          <a:p>
            <a:pPr marL="0" indent="0" algn="ctr">
              <a:buNone/>
            </a:pPr>
            <a:endParaRPr lang="en-AU" sz="4000" dirty="0" smtClean="0"/>
          </a:p>
          <a:p>
            <a:pPr marL="0" indent="0" algn="ctr">
              <a:buNone/>
            </a:pPr>
            <a:endParaRPr lang="en-AU" sz="4000" dirty="0"/>
          </a:p>
          <a:p>
            <a:pPr marL="0" indent="0" algn="ctr">
              <a:buNone/>
            </a:pPr>
            <a:endParaRPr lang="en-AU" sz="4000" dirty="0" smtClean="0"/>
          </a:p>
        </p:txBody>
      </p:sp>
    </p:spTree>
    <p:extLst>
      <p:ext uri="{BB962C8B-B14F-4D97-AF65-F5344CB8AC3E}">
        <p14:creationId xmlns:p14="http://schemas.microsoft.com/office/powerpoint/2010/main" val="345364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Recommended </a:t>
            </a:r>
            <a:r>
              <a:rPr lang="en-AU" dirty="0"/>
              <a:t>k</a:t>
            </a:r>
            <a:r>
              <a:rPr lang="en-AU" dirty="0" smtClean="0"/>
              <a:t>ey lengths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AES (symmetric): Currently, 128 bit is considered secure. Long term recommendations (after 2030) go towards 256 bit.</a:t>
            </a:r>
          </a:p>
          <a:p>
            <a:r>
              <a:rPr lang="en-AU" dirty="0" smtClean="0"/>
              <a:t>RSA (public key): Currently, 2048 bits is considered secure. Some agencies/government bodies recommend 3072 bits after 2020, others after 2030.</a:t>
            </a:r>
          </a:p>
          <a:p>
            <a:endParaRPr lang="en-AU" dirty="0"/>
          </a:p>
          <a:p>
            <a:r>
              <a:rPr lang="en-AU" dirty="0" smtClean="0"/>
              <a:t>Recommendations from NIST, NSA and the </a:t>
            </a:r>
            <a:r>
              <a:rPr lang="en-AU" dirty="0"/>
              <a:t>G</a:t>
            </a:r>
            <a:r>
              <a:rPr lang="en-AU" dirty="0" smtClean="0"/>
              <a:t>erman BSI differ in details.</a:t>
            </a:r>
          </a:p>
        </p:txBody>
      </p:sp>
    </p:spTree>
    <p:extLst>
      <p:ext uri="{BB962C8B-B14F-4D97-AF65-F5344CB8AC3E}">
        <p14:creationId xmlns:p14="http://schemas.microsoft.com/office/powerpoint/2010/main" val="314571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Integrity: Protect communication from changes</a:t>
            </a:r>
            <a:endParaRPr lang="en-US" dirty="0"/>
          </a:p>
        </p:txBody>
      </p:sp>
      <p:sp>
        <p:nvSpPr>
          <p:cNvPr id="324" name="Textfeld 323"/>
          <p:cNvSpPr txBox="1"/>
          <p:nvPr/>
        </p:nvSpPr>
        <p:spPr>
          <a:xfrm>
            <a:off x="1142976" y="2143116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Alice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325" name="Textfeld 324"/>
          <p:cNvSpPr txBox="1"/>
          <p:nvPr/>
        </p:nvSpPr>
        <p:spPr>
          <a:xfrm>
            <a:off x="3272374" y="4619260"/>
            <a:ext cx="2126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Evil Interceptor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328" name="Textfeld 327"/>
          <p:cNvSpPr txBox="1"/>
          <p:nvPr/>
        </p:nvSpPr>
        <p:spPr>
          <a:xfrm>
            <a:off x="6742042" y="2567243"/>
            <a:ext cx="16065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Message: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Hello Alice!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330" name="Gerade Verbindung mit Pfeil 329"/>
          <p:cNvCxnSpPr/>
          <p:nvPr/>
        </p:nvCxnSpPr>
        <p:spPr>
          <a:xfrm flipV="1">
            <a:off x="4328332" y="3568720"/>
            <a:ext cx="7410" cy="877898"/>
          </a:xfrm>
          <a:prstGeom prst="straightConnector1">
            <a:avLst/>
          </a:prstGeom>
          <a:ln w="34925" cmpd="sng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feld 335"/>
          <p:cNvSpPr txBox="1"/>
          <p:nvPr/>
        </p:nvSpPr>
        <p:spPr>
          <a:xfrm>
            <a:off x="3371103" y="2565081"/>
            <a:ext cx="23743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Encrypted: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-</a:t>
            </a:r>
            <a:r>
              <a:rPr lang="en-US" sz="2400" dirty="0" err="1" smtClean="0">
                <a:solidFill>
                  <a:prstClr val="black"/>
                </a:solidFill>
              </a:rPr>
              <a:t>AXFf</a:t>
            </a:r>
            <a:r>
              <a:rPr lang="en-US" sz="2400" dirty="0" smtClean="0">
                <a:solidFill>
                  <a:prstClr val="black"/>
                </a:solidFill>
              </a:rPr>
              <a:t>&gt;$g87FOPxc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337" name="Gerade Verbindung mit Pfeil 336"/>
          <p:cNvCxnSpPr/>
          <p:nvPr/>
        </p:nvCxnSpPr>
        <p:spPr>
          <a:xfrm rot="10800000" flipV="1">
            <a:off x="5832360" y="3000371"/>
            <a:ext cx="499272" cy="2382"/>
          </a:xfrm>
          <a:prstGeom prst="straightConnector1">
            <a:avLst/>
          </a:prstGeom>
          <a:ln w="34925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Gerade Verbindung mit Pfeil 343"/>
          <p:cNvCxnSpPr/>
          <p:nvPr/>
        </p:nvCxnSpPr>
        <p:spPr>
          <a:xfrm rot="10800000" flipV="1">
            <a:off x="2643174" y="3000372"/>
            <a:ext cx="499272" cy="2382"/>
          </a:xfrm>
          <a:prstGeom prst="straightConnector1">
            <a:avLst/>
          </a:prstGeom>
          <a:ln w="34925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feld 344"/>
          <p:cNvSpPr txBox="1"/>
          <p:nvPr/>
        </p:nvSpPr>
        <p:spPr>
          <a:xfrm>
            <a:off x="857224" y="2571744"/>
            <a:ext cx="15581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Bob says: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I don’t like 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you Alice!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495" name="Textfeld 324"/>
          <p:cNvSpPr txBox="1"/>
          <p:nvPr/>
        </p:nvSpPr>
        <p:spPr>
          <a:xfrm>
            <a:off x="7353703" y="2292423"/>
            <a:ext cx="688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Bob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99" name="Textfeld 335"/>
          <p:cNvSpPr txBox="1"/>
          <p:nvPr/>
        </p:nvSpPr>
        <p:spPr>
          <a:xfrm>
            <a:off x="3419872" y="5373216"/>
            <a:ext cx="21798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Changed: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XvGc76gFa23.df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25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0069 0.380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48148E-6 L 0.00538 -0.4094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-2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/>
      <p:bldP spid="336" grpId="1"/>
      <p:bldP spid="345" grpId="0"/>
      <p:bldP spid="499" grpId="0"/>
      <p:bldP spid="49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Symmetric Cryptography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 cryptographic key is </a:t>
            </a:r>
            <a:r>
              <a:rPr lang="en-US" b="1" dirty="0" smtClean="0"/>
              <a:t>shared </a:t>
            </a:r>
            <a:r>
              <a:rPr lang="en-US" dirty="0" smtClean="0"/>
              <a:t>between two (or more) principals. Has been used for more than 3000 years.</a:t>
            </a:r>
          </a:p>
          <a:p>
            <a:r>
              <a:rPr lang="en-US" b="1" dirty="0" smtClean="0"/>
              <a:t>Early example: </a:t>
            </a:r>
            <a:r>
              <a:rPr lang="en-US" dirty="0" smtClean="0"/>
              <a:t>Alphabetic substitution (we will try this in the tutorial/lab). CAESAR cipher or </a:t>
            </a:r>
            <a:r>
              <a:rPr lang="en-US" dirty="0" err="1" smtClean="0"/>
              <a:t>Vigenère</a:t>
            </a:r>
            <a:r>
              <a:rPr lang="en-US" dirty="0" smtClean="0"/>
              <a:t> cipher.</a:t>
            </a:r>
          </a:p>
          <a:p>
            <a:r>
              <a:rPr lang="en-US" b="1" dirty="0" smtClean="0"/>
              <a:t>Main idea</a:t>
            </a:r>
            <a:r>
              <a:rPr lang="en-US" dirty="0" smtClean="0"/>
              <a:t>: Use the shared secret to scramble a message in a way that it cannot be understood without knowledge of the secret.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Encryption using Symmetric Cryptography</a:t>
            </a:r>
            <a:endParaRPr lang="en-US" dirty="0"/>
          </a:p>
        </p:txBody>
      </p:sp>
      <p:grpSp>
        <p:nvGrpSpPr>
          <p:cNvPr id="327" name="Gruppieren 326"/>
          <p:cNvGrpSpPr/>
          <p:nvPr/>
        </p:nvGrpSpPr>
        <p:grpSpPr>
          <a:xfrm>
            <a:off x="3704431" y="1513606"/>
            <a:ext cx="1735138" cy="858838"/>
            <a:chOff x="3286125" y="2571750"/>
            <a:chExt cx="1735138" cy="858838"/>
          </a:xfrm>
        </p:grpSpPr>
        <p:sp>
          <p:nvSpPr>
            <p:cNvPr id="1187" name="AutoShape 163"/>
            <p:cNvSpPr>
              <a:spLocks noChangeAspect="1" noChangeArrowheads="1" noTextEdit="1"/>
            </p:cNvSpPr>
            <p:nvPr/>
          </p:nvSpPr>
          <p:spPr bwMode="auto">
            <a:xfrm>
              <a:off x="3286125" y="2571750"/>
              <a:ext cx="1735138" cy="858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89" name="Rectangle 165"/>
            <p:cNvSpPr>
              <a:spLocks noChangeArrowheads="1"/>
            </p:cNvSpPr>
            <p:nvPr/>
          </p:nvSpPr>
          <p:spPr bwMode="auto">
            <a:xfrm>
              <a:off x="3286125" y="2571750"/>
              <a:ext cx="1735138" cy="85725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90" name="Freeform 166"/>
            <p:cNvSpPr>
              <a:spLocks/>
            </p:cNvSpPr>
            <p:nvPr/>
          </p:nvSpPr>
          <p:spPr bwMode="auto">
            <a:xfrm>
              <a:off x="3297238" y="2586038"/>
              <a:ext cx="1709738" cy="820738"/>
            </a:xfrm>
            <a:custGeom>
              <a:avLst/>
              <a:gdLst/>
              <a:ahLst/>
              <a:cxnLst>
                <a:cxn ang="0">
                  <a:pos x="258" y="1"/>
                </a:cxn>
                <a:cxn ang="0">
                  <a:pos x="292" y="6"/>
                </a:cxn>
                <a:cxn ang="0">
                  <a:pos x="325" y="16"/>
                </a:cxn>
                <a:cxn ang="0">
                  <a:pos x="359" y="33"/>
                </a:cxn>
                <a:cxn ang="0">
                  <a:pos x="390" y="55"/>
                </a:cxn>
                <a:cxn ang="0">
                  <a:pos x="417" y="82"/>
                </a:cxn>
                <a:cxn ang="0">
                  <a:pos x="440" y="113"/>
                </a:cxn>
                <a:cxn ang="0">
                  <a:pos x="458" y="147"/>
                </a:cxn>
                <a:cxn ang="0">
                  <a:pos x="514" y="102"/>
                </a:cxn>
                <a:cxn ang="0">
                  <a:pos x="524" y="101"/>
                </a:cxn>
                <a:cxn ang="0">
                  <a:pos x="534" y="104"/>
                </a:cxn>
                <a:cxn ang="0">
                  <a:pos x="542" y="111"/>
                </a:cxn>
                <a:cxn ang="0">
                  <a:pos x="545" y="121"/>
                </a:cxn>
                <a:cxn ang="0">
                  <a:pos x="1000" y="167"/>
                </a:cxn>
                <a:cxn ang="0">
                  <a:pos x="1030" y="182"/>
                </a:cxn>
                <a:cxn ang="0">
                  <a:pos x="1052" y="197"/>
                </a:cxn>
                <a:cxn ang="0">
                  <a:pos x="1068" y="213"/>
                </a:cxn>
                <a:cxn ang="0">
                  <a:pos x="1077" y="233"/>
                </a:cxn>
                <a:cxn ang="0">
                  <a:pos x="981" y="323"/>
                </a:cxn>
                <a:cxn ang="0">
                  <a:pos x="886" y="290"/>
                </a:cxn>
                <a:cxn ang="0">
                  <a:pos x="786" y="348"/>
                </a:cxn>
                <a:cxn ang="0">
                  <a:pos x="668" y="357"/>
                </a:cxn>
                <a:cxn ang="0">
                  <a:pos x="551" y="311"/>
                </a:cxn>
                <a:cxn ang="0">
                  <a:pos x="552" y="382"/>
                </a:cxn>
                <a:cxn ang="0">
                  <a:pos x="549" y="392"/>
                </a:cxn>
                <a:cxn ang="0">
                  <a:pos x="543" y="398"/>
                </a:cxn>
                <a:cxn ang="0">
                  <a:pos x="535" y="400"/>
                </a:cxn>
                <a:cxn ang="0">
                  <a:pos x="524" y="396"/>
                </a:cxn>
                <a:cxn ang="0">
                  <a:pos x="455" y="379"/>
                </a:cxn>
                <a:cxn ang="0">
                  <a:pos x="434" y="413"/>
                </a:cxn>
                <a:cxn ang="0">
                  <a:pos x="409" y="444"/>
                </a:cxn>
                <a:cxn ang="0">
                  <a:pos x="379" y="471"/>
                </a:cxn>
                <a:cxn ang="0">
                  <a:pos x="346" y="492"/>
                </a:cxn>
                <a:cxn ang="0">
                  <a:pos x="310" y="507"/>
                </a:cxn>
                <a:cxn ang="0">
                  <a:pos x="272" y="515"/>
                </a:cxn>
                <a:cxn ang="0">
                  <a:pos x="233" y="517"/>
                </a:cxn>
                <a:cxn ang="0">
                  <a:pos x="195" y="512"/>
                </a:cxn>
                <a:cxn ang="0">
                  <a:pos x="158" y="501"/>
                </a:cxn>
                <a:cxn ang="0">
                  <a:pos x="123" y="484"/>
                </a:cxn>
                <a:cxn ang="0">
                  <a:pos x="91" y="462"/>
                </a:cxn>
                <a:cxn ang="0">
                  <a:pos x="63" y="435"/>
                </a:cxn>
                <a:cxn ang="0">
                  <a:pos x="39" y="403"/>
                </a:cxn>
                <a:cxn ang="0">
                  <a:pos x="21" y="368"/>
                </a:cxn>
                <a:cxn ang="0">
                  <a:pos x="9" y="330"/>
                </a:cxn>
                <a:cxn ang="0">
                  <a:pos x="1" y="291"/>
                </a:cxn>
                <a:cxn ang="0">
                  <a:pos x="0" y="252"/>
                </a:cxn>
                <a:cxn ang="0">
                  <a:pos x="3" y="212"/>
                </a:cxn>
                <a:cxn ang="0">
                  <a:pos x="13" y="174"/>
                </a:cxn>
                <a:cxn ang="0">
                  <a:pos x="27" y="138"/>
                </a:cxn>
                <a:cxn ang="0">
                  <a:pos x="47" y="104"/>
                </a:cxn>
                <a:cxn ang="0">
                  <a:pos x="72" y="74"/>
                </a:cxn>
                <a:cxn ang="0">
                  <a:pos x="101" y="48"/>
                </a:cxn>
                <a:cxn ang="0">
                  <a:pos x="133" y="28"/>
                </a:cxn>
                <a:cxn ang="0">
                  <a:pos x="167" y="13"/>
                </a:cxn>
                <a:cxn ang="0">
                  <a:pos x="204" y="4"/>
                </a:cxn>
                <a:cxn ang="0">
                  <a:pos x="241" y="0"/>
                </a:cxn>
              </a:cxnLst>
              <a:rect l="0" t="0" r="r" b="b"/>
              <a:pathLst>
                <a:path w="1077" h="517">
                  <a:moveTo>
                    <a:pt x="241" y="0"/>
                  </a:moveTo>
                  <a:lnTo>
                    <a:pt x="258" y="1"/>
                  </a:lnTo>
                  <a:lnTo>
                    <a:pt x="275" y="3"/>
                  </a:lnTo>
                  <a:lnTo>
                    <a:pt x="292" y="6"/>
                  </a:lnTo>
                  <a:lnTo>
                    <a:pt x="309" y="10"/>
                  </a:lnTo>
                  <a:lnTo>
                    <a:pt x="325" y="16"/>
                  </a:lnTo>
                  <a:lnTo>
                    <a:pt x="342" y="24"/>
                  </a:lnTo>
                  <a:lnTo>
                    <a:pt x="359" y="33"/>
                  </a:lnTo>
                  <a:lnTo>
                    <a:pt x="375" y="44"/>
                  </a:lnTo>
                  <a:lnTo>
                    <a:pt x="390" y="55"/>
                  </a:lnTo>
                  <a:lnTo>
                    <a:pt x="404" y="68"/>
                  </a:lnTo>
                  <a:lnTo>
                    <a:pt x="417" y="82"/>
                  </a:lnTo>
                  <a:lnTo>
                    <a:pt x="429" y="97"/>
                  </a:lnTo>
                  <a:lnTo>
                    <a:pt x="440" y="113"/>
                  </a:lnTo>
                  <a:lnTo>
                    <a:pt x="450" y="129"/>
                  </a:lnTo>
                  <a:lnTo>
                    <a:pt x="458" y="147"/>
                  </a:lnTo>
                  <a:lnTo>
                    <a:pt x="509" y="105"/>
                  </a:lnTo>
                  <a:lnTo>
                    <a:pt x="514" y="102"/>
                  </a:lnTo>
                  <a:lnTo>
                    <a:pt x="519" y="101"/>
                  </a:lnTo>
                  <a:lnTo>
                    <a:pt x="524" y="101"/>
                  </a:lnTo>
                  <a:lnTo>
                    <a:pt x="530" y="102"/>
                  </a:lnTo>
                  <a:lnTo>
                    <a:pt x="534" y="104"/>
                  </a:lnTo>
                  <a:lnTo>
                    <a:pt x="539" y="107"/>
                  </a:lnTo>
                  <a:lnTo>
                    <a:pt x="542" y="111"/>
                  </a:lnTo>
                  <a:lnTo>
                    <a:pt x="544" y="115"/>
                  </a:lnTo>
                  <a:lnTo>
                    <a:pt x="545" y="121"/>
                  </a:lnTo>
                  <a:lnTo>
                    <a:pt x="548" y="171"/>
                  </a:lnTo>
                  <a:lnTo>
                    <a:pt x="1000" y="167"/>
                  </a:lnTo>
                  <a:lnTo>
                    <a:pt x="1016" y="175"/>
                  </a:lnTo>
                  <a:lnTo>
                    <a:pt x="1030" y="182"/>
                  </a:lnTo>
                  <a:lnTo>
                    <a:pt x="1042" y="189"/>
                  </a:lnTo>
                  <a:lnTo>
                    <a:pt x="1052" y="197"/>
                  </a:lnTo>
                  <a:lnTo>
                    <a:pt x="1061" y="205"/>
                  </a:lnTo>
                  <a:lnTo>
                    <a:pt x="1068" y="213"/>
                  </a:lnTo>
                  <a:lnTo>
                    <a:pt x="1073" y="223"/>
                  </a:lnTo>
                  <a:lnTo>
                    <a:pt x="1077" y="233"/>
                  </a:lnTo>
                  <a:lnTo>
                    <a:pt x="1027" y="279"/>
                  </a:lnTo>
                  <a:lnTo>
                    <a:pt x="981" y="323"/>
                  </a:lnTo>
                  <a:lnTo>
                    <a:pt x="928" y="326"/>
                  </a:lnTo>
                  <a:lnTo>
                    <a:pt x="886" y="290"/>
                  </a:lnTo>
                  <a:lnTo>
                    <a:pt x="828" y="348"/>
                  </a:lnTo>
                  <a:lnTo>
                    <a:pt x="786" y="348"/>
                  </a:lnTo>
                  <a:lnTo>
                    <a:pt x="730" y="294"/>
                  </a:lnTo>
                  <a:lnTo>
                    <a:pt x="668" y="357"/>
                  </a:lnTo>
                  <a:lnTo>
                    <a:pt x="621" y="312"/>
                  </a:lnTo>
                  <a:lnTo>
                    <a:pt x="551" y="311"/>
                  </a:lnTo>
                  <a:lnTo>
                    <a:pt x="552" y="377"/>
                  </a:lnTo>
                  <a:lnTo>
                    <a:pt x="552" y="382"/>
                  </a:lnTo>
                  <a:lnTo>
                    <a:pt x="551" y="387"/>
                  </a:lnTo>
                  <a:lnTo>
                    <a:pt x="549" y="392"/>
                  </a:lnTo>
                  <a:lnTo>
                    <a:pt x="546" y="395"/>
                  </a:lnTo>
                  <a:lnTo>
                    <a:pt x="543" y="398"/>
                  </a:lnTo>
                  <a:lnTo>
                    <a:pt x="539" y="400"/>
                  </a:lnTo>
                  <a:lnTo>
                    <a:pt x="535" y="400"/>
                  </a:lnTo>
                  <a:lnTo>
                    <a:pt x="530" y="399"/>
                  </a:lnTo>
                  <a:lnTo>
                    <a:pt x="524" y="396"/>
                  </a:lnTo>
                  <a:lnTo>
                    <a:pt x="463" y="361"/>
                  </a:lnTo>
                  <a:lnTo>
                    <a:pt x="455" y="379"/>
                  </a:lnTo>
                  <a:lnTo>
                    <a:pt x="445" y="397"/>
                  </a:lnTo>
                  <a:lnTo>
                    <a:pt x="434" y="413"/>
                  </a:lnTo>
                  <a:lnTo>
                    <a:pt x="422" y="429"/>
                  </a:lnTo>
                  <a:lnTo>
                    <a:pt x="409" y="444"/>
                  </a:lnTo>
                  <a:lnTo>
                    <a:pt x="395" y="458"/>
                  </a:lnTo>
                  <a:lnTo>
                    <a:pt x="379" y="471"/>
                  </a:lnTo>
                  <a:lnTo>
                    <a:pt x="363" y="482"/>
                  </a:lnTo>
                  <a:lnTo>
                    <a:pt x="346" y="492"/>
                  </a:lnTo>
                  <a:lnTo>
                    <a:pt x="329" y="500"/>
                  </a:lnTo>
                  <a:lnTo>
                    <a:pt x="310" y="507"/>
                  </a:lnTo>
                  <a:lnTo>
                    <a:pt x="291" y="512"/>
                  </a:lnTo>
                  <a:lnTo>
                    <a:pt x="272" y="515"/>
                  </a:lnTo>
                  <a:lnTo>
                    <a:pt x="252" y="517"/>
                  </a:lnTo>
                  <a:lnTo>
                    <a:pt x="233" y="517"/>
                  </a:lnTo>
                  <a:lnTo>
                    <a:pt x="214" y="516"/>
                  </a:lnTo>
                  <a:lnTo>
                    <a:pt x="195" y="512"/>
                  </a:lnTo>
                  <a:lnTo>
                    <a:pt x="176" y="508"/>
                  </a:lnTo>
                  <a:lnTo>
                    <a:pt x="158" y="501"/>
                  </a:lnTo>
                  <a:lnTo>
                    <a:pt x="140" y="493"/>
                  </a:lnTo>
                  <a:lnTo>
                    <a:pt x="123" y="484"/>
                  </a:lnTo>
                  <a:lnTo>
                    <a:pt x="106" y="474"/>
                  </a:lnTo>
                  <a:lnTo>
                    <a:pt x="91" y="462"/>
                  </a:lnTo>
                  <a:lnTo>
                    <a:pt x="76" y="449"/>
                  </a:lnTo>
                  <a:lnTo>
                    <a:pt x="63" y="435"/>
                  </a:lnTo>
                  <a:lnTo>
                    <a:pt x="50" y="419"/>
                  </a:lnTo>
                  <a:lnTo>
                    <a:pt x="39" y="403"/>
                  </a:lnTo>
                  <a:lnTo>
                    <a:pt x="30" y="385"/>
                  </a:lnTo>
                  <a:lnTo>
                    <a:pt x="21" y="368"/>
                  </a:lnTo>
                  <a:lnTo>
                    <a:pt x="14" y="349"/>
                  </a:lnTo>
                  <a:lnTo>
                    <a:pt x="9" y="330"/>
                  </a:lnTo>
                  <a:lnTo>
                    <a:pt x="4" y="311"/>
                  </a:lnTo>
                  <a:lnTo>
                    <a:pt x="1" y="291"/>
                  </a:lnTo>
                  <a:lnTo>
                    <a:pt x="0" y="272"/>
                  </a:lnTo>
                  <a:lnTo>
                    <a:pt x="0" y="252"/>
                  </a:lnTo>
                  <a:lnTo>
                    <a:pt x="1" y="232"/>
                  </a:lnTo>
                  <a:lnTo>
                    <a:pt x="3" y="212"/>
                  </a:lnTo>
                  <a:lnTo>
                    <a:pt x="7" y="193"/>
                  </a:lnTo>
                  <a:lnTo>
                    <a:pt x="13" y="174"/>
                  </a:lnTo>
                  <a:lnTo>
                    <a:pt x="19" y="155"/>
                  </a:lnTo>
                  <a:lnTo>
                    <a:pt x="27" y="138"/>
                  </a:lnTo>
                  <a:lnTo>
                    <a:pt x="36" y="121"/>
                  </a:lnTo>
                  <a:lnTo>
                    <a:pt x="47" y="104"/>
                  </a:lnTo>
                  <a:lnTo>
                    <a:pt x="59" y="89"/>
                  </a:lnTo>
                  <a:lnTo>
                    <a:pt x="72" y="74"/>
                  </a:lnTo>
                  <a:lnTo>
                    <a:pt x="86" y="61"/>
                  </a:lnTo>
                  <a:lnTo>
                    <a:pt x="101" y="48"/>
                  </a:lnTo>
                  <a:lnTo>
                    <a:pt x="116" y="38"/>
                  </a:lnTo>
                  <a:lnTo>
                    <a:pt x="133" y="28"/>
                  </a:lnTo>
                  <a:lnTo>
                    <a:pt x="150" y="20"/>
                  </a:lnTo>
                  <a:lnTo>
                    <a:pt x="167" y="13"/>
                  </a:lnTo>
                  <a:lnTo>
                    <a:pt x="186" y="8"/>
                  </a:lnTo>
                  <a:lnTo>
                    <a:pt x="204" y="4"/>
                  </a:lnTo>
                  <a:lnTo>
                    <a:pt x="222" y="1"/>
                  </a:lnTo>
                  <a:lnTo>
                    <a:pt x="241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91" name="Line 167"/>
            <p:cNvSpPr>
              <a:spLocks noChangeShapeType="1"/>
            </p:cNvSpPr>
            <p:nvPr/>
          </p:nvSpPr>
          <p:spPr bwMode="auto">
            <a:xfrm flipH="1">
              <a:off x="3649663" y="2586038"/>
              <a:ext cx="30163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92" name="Line 168"/>
            <p:cNvSpPr>
              <a:spLocks noChangeShapeType="1"/>
            </p:cNvSpPr>
            <p:nvPr/>
          </p:nvSpPr>
          <p:spPr bwMode="auto">
            <a:xfrm flipH="1">
              <a:off x="3621088" y="2587625"/>
              <a:ext cx="28575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93" name="Line 169"/>
            <p:cNvSpPr>
              <a:spLocks noChangeShapeType="1"/>
            </p:cNvSpPr>
            <p:nvPr/>
          </p:nvSpPr>
          <p:spPr bwMode="auto">
            <a:xfrm flipH="1">
              <a:off x="3592513" y="2592388"/>
              <a:ext cx="28575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94" name="Line 170"/>
            <p:cNvSpPr>
              <a:spLocks noChangeShapeType="1"/>
            </p:cNvSpPr>
            <p:nvPr/>
          </p:nvSpPr>
          <p:spPr bwMode="auto">
            <a:xfrm flipH="1">
              <a:off x="3562350" y="2598738"/>
              <a:ext cx="30163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95" name="Line 171"/>
            <p:cNvSpPr>
              <a:spLocks noChangeShapeType="1"/>
            </p:cNvSpPr>
            <p:nvPr/>
          </p:nvSpPr>
          <p:spPr bwMode="auto">
            <a:xfrm flipH="1">
              <a:off x="3535363" y="2606675"/>
              <a:ext cx="26988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96" name="Line 172"/>
            <p:cNvSpPr>
              <a:spLocks noChangeShapeType="1"/>
            </p:cNvSpPr>
            <p:nvPr/>
          </p:nvSpPr>
          <p:spPr bwMode="auto">
            <a:xfrm flipH="1">
              <a:off x="3508375" y="2617788"/>
              <a:ext cx="269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97" name="Line 173"/>
            <p:cNvSpPr>
              <a:spLocks noChangeShapeType="1"/>
            </p:cNvSpPr>
            <p:nvPr/>
          </p:nvSpPr>
          <p:spPr bwMode="auto">
            <a:xfrm flipH="1">
              <a:off x="3481388" y="2630488"/>
              <a:ext cx="269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98" name="Line 174"/>
            <p:cNvSpPr>
              <a:spLocks noChangeShapeType="1"/>
            </p:cNvSpPr>
            <p:nvPr/>
          </p:nvSpPr>
          <p:spPr bwMode="auto">
            <a:xfrm flipH="1">
              <a:off x="3457575" y="2646363"/>
              <a:ext cx="23813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99" name="Line 175"/>
            <p:cNvSpPr>
              <a:spLocks noChangeShapeType="1"/>
            </p:cNvSpPr>
            <p:nvPr/>
          </p:nvSpPr>
          <p:spPr bwMode="auto">
            <a:xfrm flipH="1">
              <a:off x="3433763" y="2662238"/>
              <a:ext cx="23813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00" name="Line 176"/>
            <p:cNvSpPr>
              <a:spLocks noChangeShapeType="1"/>
            </p:cNvSpPr>
            <p:nvPr/>
          </p:nvSpPr>
          <p:spPr bwMode="auto">
            <a:xfrm flipH="1">
              <a:off x="3411538" y="2682875"/>
              <a:ext cx="22225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01" name="Line 177"/>
            <p:cNvSpPr>
              <a:spLocks noChangeShapeType="1"/>
            </p:cNvSpPr>
            <p:nvPr/>
          </p:nvSpPr>
          <p:spPr bwMode="auto">
            <a:xfrm flipH="1">
              <a:off x="3390900" y="2703513"/>
              <a:ext cx="20638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02" name="Line 178"/>
            <p:cNvSpPr>
              <a:spLocks noChangeShapeType="1"/>
            </p:cNvSpPr>
            <p:nvPr/>
          </p:nvSpPr>
          <p:spPr bwMode="auto">
            <a:xfrm flipH="1">
              <a:off x="3371850" y="2727325"/>
              <a:ext cx="19050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03" name="Line 179"/>
            <p:cNvSpPr>
              <a:spLocks noChangeShapeType="1"/>
            </p:cNvSpPr>
            <p:nvPr/>
          </p:nvSpPr>
          <p:spPr bwMode="auto">
            <a:xfrm flipH="1">
              <a:off x="3354388" y="2751138"/>
              <a:ext cx="17463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04" name="Line 180"/>
            <p:cNvSpPr>
              <a:spLocks noChangeShapeType="1"/>
            </p:cNvSpPr>
            <p:nvPr/>
          </p:nvSpPr>
          <p:spPr bwMode="auto">
            <a:xfrm flipH="1">
              <a:off x="3340100" y="2778125"/>
              <a:ext cx="14288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05" name="Line 181"/>
            <p:cNvSpPr>
              <a:spLocks noChangeShapeType="1"/>
            </p:cNvSpPr>
            <p:nvPr/>
          </p:nvSpPr>
          <p:spPr bwMode="auto">
            <a:xfrm flipH="1">
              <a:off x="3327400" y="2805113"/>
              <a:ext cx="12700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06" name="Line 182"/>
            <p:cNvSpPr>
              <a:spLocks noChangeShapeType="1"/>
            </p:cNvSpPr>
            <p:nvPr/>
          </p:nvSpPr>
          <p:spPr bwMode="auto">
            <a:xfrm flipH="1">
              <a:off x="3317875" y="2832100"/>
              <a:ext cx="9525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07" name="Line 183"/>
            <p:cNvSpPr>
              <a:spLocks noChangeShapeType="1"/>
            </p:cNvSpPr>
            <p:nvPr/>
          </p:nvSpPr>
          <p:spPr bwMode="auto">
            <a:xfrm flipH="1">
              <a:off x="3308350" y="2862263"/>
              <a:ext cx="9525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08" name="Line 184"/>
            <p:cNvSpPr>
              <a:spLocks noChangeShapeType="1"/>
            </p:cNvSpPr>
            <p:nvPr/>
          </p:nvSpPr>
          <p:spPr bwMode="auto">
            <a:xfrm flipH="1">
              <a:off x="3302000" y="2892425"/>
              <a:ext cx="6350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09" name="Line 185"/>
            <p:cNvSpPr>
              <a:spLocks noChangeShapeType="1"/>
            </p:cNvSpPr>
            <p:nvPr/>
          </p:nvSpPr>
          <p:spPr bwMode="auto">
            <a:xfrm flipH="1">
              <a:off x="3298825" y="2922588"/>
              <a:ext cx="3175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10" name="Line 186"/>
            <p:cNvSpPr>
              <a:spLocks noChangeShapeType="1"/>
            </p:cNvSpPr>
            <p:nvPr/>
          </p:nvSpPr>
          <p:spPr bwMode="auto">
            <a:xfrm flipH="1">
              <a:off x="3297238" y="2954338"/>
              <a:ext cx="1588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11" name="Line 187"/>
            <p:cNvSpPr>
              <a:spLocks noChangeShapeType="1"/>
            </p:cNvSpPr>
            <p:nvPr/>
          </p:nvSpPr>
          <p:spPr bwMode="auto">
            <a:xfrm>
              <a:off x="3297238" y="2986088"/>
              <a:ext cx="1588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12" name="Line 188"/>
            <p:cNvSpPr>
              <a:spLocks noChangeShapeType="1"/>
            </p:cNvSpPr>
            <p:nvPr/>
          </p:nvSpPr>
          <p:spPr bwMode="auto">
            <a:xfrm>
              <a:off x="3297238" y="3017838"/>
              <a:ext cx="1588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13" name="Line 189"/>
            <p:cNvSpPr>
              <a:spLocks noChangeShapeType="1"/>
            </p:cNvSpPr>
            <p:nvPr/>
          </p:nvSpPr>
          <p:spPr bwMode="auto">
            <a:xfrm>
              <a:off x="3298825" y="3048000"/>
              <a:ext cx="4763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14" name="Line 190"/>
            <p:cNvSpPr>
              <a:spLocks noChangeShapeType="1"/>
            </p:cNvSpPr>
            <p:nvPr/>
          </p:nvSpPr>
          <p:spPr bwMode="auto">
            <a:xfrm>
              <a:off x="3303588" y="3079750"/>
              <a:ext cx="7938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15" name="Line 191"/>
            <p:cNvSpPr>
              <a:spLocks noChangeShapeType="1"/>
            </p:cNvSpPr>
            <p:nvPr/>
          </p:nvSpPr>
          <p:spPr bwMode="auto">
            <a:xfrm>
              <a:off x="3311525" y="3109913"/>
              <a:ext cx="7938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16" name="Line 192"/>
            <p:cNvSpPr>
              <a:spLocks noChangeShapeType="1"/>
            </p:cNvSpPr>
            <p:nvPr/>
          </p:nvSpPr>
          <p:spPr bwMode="auto">
            <a:xfrm>
              <a:off x="3319463" y="3140075"/>
              <a:ext cx="11113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17" name="Line 193"/>
            <p:cNvSpPr>
              <a:spLocks noChangeShapeType="1"/>
            </p:cNvSpPr>
            <p:nvPr/>
          </p:nvSpPr>
          <p:spPr bwMode="auto">
            <a:xfrm>
              <a:off x="3330575" y="3170238"/>
              <a:ext cx="14288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18" name="Line 194"/>
            <p:cNvSpPr>
              <a:spLocks noChangeShapeType="1"/>
            </p:cNvSpPr>
            <p:nvPr/>
          </p:nvSpPr>
          <p:spPr bwMode="auto">
            <a:xfrm>
              <a:off x="3344863" y="3197225"/>
              <a:ext cx="14288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19" name="Line 195"/>
            <p:cNvSpPr>
              <a:spLocks noChangeShapeType="1"/>
            </p:cNvSpPr>
            <p:nvPr/>
          </p:nvSpPr>
          <p:spPr bwMode="auto">
            <a:xfrm>
              <a:off x="3359150" y="3225800"/>
              <a:ext cx="17463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20" name="Line 196"/>
            <p:cNvSpPr>
              <a:spLocks noChangeShapeType="1"/>
            </p:cNvSpPr>
            <p:nvPr/>
          </p:nvSpPr>
          <p:spPr bwMode="auto">
            <a:xfrm>
              <a:off x="3376613" y="3251200"/>
              <a:ext cx="20638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21" name="Line 197"/>
            <p:cNvSpPr>
              <a:spLocks noChangeShapeType="1"/>
            </p:cNvSpPr>
            <p:nvPr/>
          </p:nvSpPr>
          <p:spPr bwMode="auto">
            <a:xfrm>
              <a:off x="3397250" y="3276600"/>
              <a:ext cx="20638" cy="222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22" name="Line 198"/>
            <p:cNvSpPr>
              <a:spLocks noChangeShapeType="1"/>
            </p:cNvSpPr>
            <p:nvPr/>
          </p:nvSpPr>
          <p:spPr bwMode="auto">
            <a:xfrm>
              <a:off x="3417888" y="3298825"/>
              <a:ext cx="23813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23" name="Line 199"/>
            <p:cNvSpPr>
              <a:spLocks noChangeShapeType="1"/>
            </p:cNvSpPr>
            <p:nvPr/>
          </p:nvSpPr>
          <p:spPr bwMode="auto">
            <a:xfrm>
              <a:off x="3441700" y="3319463"/>
              <a:ext cx="23813" cy="190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24" name="Line 200"/>
            <p:cNvSpPr>
              <a:spLocks noChangeShapeType="1"/>
            </p:cNvSpPr>
            <p:nvPr/>
          </p:nvSpPr>
          <p:spPr bwMode="auto">
            <a:xfrm>
              <a:off x="3465513" y="3338513"/>
              <a:ext cx="269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25" name="Line 201"/>
            <p:cNvSpPr>
              <a:spLocks noChangeShapeType="1"/>
            </p:cNvSpPr>
            <p:nvPr/>
          </p:nvSpPr>
          <p:spPr bwMode="auto">
            <a:xfrm>
              <a:off x="3492500" y="3354388"/>
              <a:ext cx="269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26" name="Line 202"/>
            <p:cNvSpPr>
              <a:spLocks noChangeShapeType="1"/>
            </p:cNvSpPr>
            <p:nvPr/>
          </p:nvSpPr>
          <p:spPr bwMode="auto">
            <a:xfrm>
              <a:off x="3519488" y="3368675"/>
              <a:ext cx="28575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27" name="Line 203"/>
            <p:cNvSpPr>
              <a:spLocks noChangeShapeType="1"/>
            </p:cNvSpPr>
            <p:nvPr/>
          </p:nvSpPr>
          <p:spPr bwMode="auto">
            <a:xfrm>
              <a:off x="3548063" y="3381375"/>
              <a:ext cx="2857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28" name="Line 204"/>
            <p:cNvSpPr>
              <a:spLocks noChangeShapeType="1"/>
            </p:cNvSpPr>
            <p:nvPr/>
          </p:nvSpPr>
          <p:spPr bwMode="auto">
            <a:xfrm>
              <a:off x="3576638" y="3392488"/>
              <a:ext cx="30163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29" name="Line 205"/>
            <p:cNvSpPr>
              <a:spLocks noChangeShapeType="1"/>
            </p:cNvSpPr>
            <p:nvPr/>
          </p:nvSpPr>
          <p:spPr bwMode="auto">
            <a:xfrm>
              <a:off x="3606800" y="3398838"/>
              <a:ext cx="30163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30" name="Line 206"/>
            <p:cNvSpPr>
              <a:spLocks noChangeShapeType="1"/>
            </p:cNvSpPr>
            <p:nvPr/>
          </p:nvSpPr>
          <p:spPr bwMode="auto">
            <a:xfrm>
              <a:off x="3636963" y="3405188"/>
              <a:ext cx="30163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31" name="Line 207"/>
            <p:cNvSpPr>
              <a:spLocks noChangeShapeType="1"/>
            </p:cNvSpPr>
            <p:nvPr/>
          </p:nvSpPr>
          <p:spPr bwMode="auto">
            <a:xfrm>
              <a:off x="3667125" y="3406775"/>
              <a:ext cx="30163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32" name="Line 208"/>
            <p:cNvSpPr>
              <a:spLocks noChangeShapeType="1"/>
            </p:cNvSpPr>
            <p:nvPr/>
          </p:nvSpPr>
          <p:spPr bwMode="auto">
            <a:xfrm flipV="1">
              <a:off x="3697288" y="3403600"/>
              <a:ext cx="31750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33" name="Line 209"/>
            <p:cNvSpPr>
              <a:spLocks noChangeShapeType="1"/>
            </p:cNvSpPr>
            <p:nvPr/>
          </p:nvSpPr>
          <p:spPr bwMode="auto">
            <a:xfrm flipV="1">
              <a:off x="3729038" y="3398838"/>
              <a:ext cx="30163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34" name="Line 210"/>
            <p:cNvSpPr>
              <a:spLocks noChangeShapeType="1"/>
            </p:cNvSpPr>
            <p:nvPr/>
          </p:nvSpPr>
          <p:spPr bwMode="auto">
            <a:xfrm flipV="1">
              <a:off x="3759200" y="3390900"/>
              <a:ext cx="30163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35" name="Line 211"/>
            <p:cNvSpPr>
              <a:spLocks noChangeShapeType="1"/>
            </p:cNvSpPr>
            <p:nvPr/>
          </p:nvSpPr>
          <p:spPr bwMode="auto">
            <a:xfrm flipV="1">
              <a:off x="3789363" y="3379788"/>
              <a:ext cx="30163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36" name="Line 212"/>
            <p:cNvSpPr>
              <a:spLocks noChangeShapeType="1"/>
            </p:cNvSpPr>
            <p:nvPr/>
          </p:nvSpPr>
          <p:spPr bwMode="auto">
            <a:xfrm flipV="1">
              <a:off x="3819525" y="3367088"/>
              <a:ext cx="269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37" name="Line 213"/>
            <p:cNvSpPr>
              <a:spLocks noChangeShapeType="1"/>
            </p:cNvSpPr>
            <p:nvPr/>
          </p:nvSpPr>
          <p:spPr bwMode="auto">
            <a:xfrm flipV="1">
              <a:off x="3846513" y="3351213"/>
              <a:ext cx="269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38" name="Line 214"/>
            <p:cNvSpPr>
              <a:spLocks noChangeShapeType="1"/>
            </p:cNvSpPr>
            <p:nvPr/>
          </p:nvSpPr>
          <p:spPr bwMode="auto">
            <a:xfrm flipV="1">
              <a:off x="3873500" y="3333750"/>
              <a:ext cx="25400" cy="174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39" name="Line 215"/>
            <p:cNvSpPr>
              <a:spLocks noChangeShapeType="1"/>
            </p:cNvSpPr>
            <p:nvPr/>
          </p:nvSpPr>
          <p:spPr bwMode="auto">
            <a:xfrm flipV="1">
              <a:off x="3898900" y="3313113"/>
              <a:ext cx="25400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40" name="Line 216"/>
            <p:cNvSpPr>
              <a:spLocks noChangeShapeType="1"/>
            </p:cNvSpPr>
            <p:nvPr/>
          </p:nvSpPr>
          <p:spPr bwMode="auto">
            <a:xfrm flipV="1">
              <a:off x="3924300" y="3290888"/>
              <a:ext cx="22225" cy="222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41" name="Line 217"/>
            <p:cNvSpPr>
              <a:spLocks noChangeShapeType="1"/>
            </p:cNvSpPr>
            <p:nvPr/>
          </p:nvSpPr>
          <p:spPr bwMode="auto">
            <a:xfrm flipV="1">
              <a:off x="3946525" y="3267075"/>
              <a:ext cx="20638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42" name="Line 218"/>
            <p:cNvSpPr>
              <a:spLocks noChangeShapeType="1"/>
            </p:cNvSpPr>
            <p:nvPr/>
          </p:nvSpPr>
          <p:spPr bwMode="auto">
            <a:xfrm flipV="1">
              <a:off x="3967163" y="3241675"/>
              <a:ext cx="19050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43" name="Line 219"/>
            <p:cNvSpPr>
              <a:spLocks noChangeShapeType="1"/>
            </p:cNvSpPr>
            <p:nvPr/>
          </p:nvSpPr>
          <p:spPr bwMode="auto">
            <a:xfrm flipV="1">
              <a:off x="3986213" y="3216275"/>
              <a:ext cx="17463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44" name="Line 220"/>
            <p:cNvSpPr>
              <a:spLocks noChangeShapeType="1"/>
            </p:cNvSpPr>
            <p:nvPr/>
          </p:nvSpPr>
          <p:spPr bwMode="auto">
            <a:xfrm flipV="1">
              <a:off x="4003675" y="3187700"/>
              <a:ext cx="15875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45" name="Line 221"/>
            <p:cNvSpPr>
              <a:spLocks noChangeShapeType="1"/>
            </p:cNvSpPr>
            <p:nvPr/>
          </p:nvSpPr>
          <p:spPr bwMode="auto">
            <a:xfrm flipV="1">
              <a:off x="4019550" y="3159125"/>
              <a:ext cx="12700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46" name="Line 222"/>
            <p:cNvSpPr>
              <a:spLocks noChangeShapeType="1"/>
            </p:cNvSpPr>
            <p:nvPr/>
          </p:nvSpPr>
          <p:spPr bwMode="auto">
            <a:xfrm>
              <a:off x="4032250" y="3159125"/>
              <a:ext cx="96838" cy="555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47" name="Line 223"/>
            <p:cNvSpPr>
              <a:spLocks noChangeShapeType="1"/>
            </p:cNvSpPr>
            <p:nvPr/>
          </p:nvSpPr>
          <p:spPr bwMode="auto">
            <a:xfrm>
              <a:off x="4129088" y="3214688"/>
              <a:ext cx="9525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48" name="Line 224"/>
            <p:cNvSpPr>
              <a:spLocks noChangeShapeType="1"/>
            </p:cNvSpPr>
            <p:nvPr/>
          </p:nvSpPr>
          <p:spPr bwMode="auto">
            <a:xfrm>
              <a:off x="4138613" y="3219450"/>
              <a:ext cx="793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49" name="Line 225"/>
            <p:cNvSpPr>
              <a:spLocks noChangeShapeType="1"/>
            </p:cNvSpPr>
            <p:nvPr/>
          </p:nvSpPr>
          <p:spPr bwMode="auto">
            <a:xfrm>
              <a:off x="4146550" y="3221038"/>
              <a:ext cx="6350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50" name="Line 226"/>
            <p:cNvSpPr>
              <a:spLocks noChangeShapeType="1"/>
            </p:cNvSpPr>
            <p:nvPr/>
          </p:nvSpPr>
          <p:spPr bwMode="auto">
            <a:xfrm flipV="1">
              <a:off x="4152900" y="3217863"/>
              <a:ext cx="6350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51" name="Line 227"/>
            <p:cNvSpPr>
              <a:spLocks noChangeShapeType="1"/>
            </p:cNvSpPr>
            <p:nvPr/>
          </p:nvSpPr>
          <p:spPr bwMode="auto">
            <a:xfrm flipV="1">
              <a:off x="4159250" y="3213100"/>
              <a:ext cx="4763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52" name="Line 228"/>
            <p:cNvSpPr>
              <a:spLocks noChangeShapeType="1"/>
            </p:cNvSpPr>
            <p:nvPr/>
          </p:nvSpPr>
          <p:spPr bwMode="auto">
            <a:xfrm flipV="1">
              <a:off x="4164013" y="3208338"/>
              <a:ext cx="4763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53" name="Line 229"/>
            <p:cNvSpPr>
              <a:spLocks noChangeShapeType="1"/>
            </p:cNvSpPr>
            <p:nvPr/>
          </p:nvSpPr>
          <p:spPr bwMode="auto">
            <a:xfrm flipV="1">
              <a:off x="4168775" y="3200400"/>
              <a:ext cx="3175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54" name="Line 230"/>
            <p:cNvSpPr>
              <a:spLocks noChangeShapeType="1"/>
            </p:cNvSpPr>
            <p:nvPr/>
          </p:nvSpPr>
          <p:spPr bwMode="auto">
            <a:xfrm flipV="1">
              <a:off x="4171950" y="3192463"/>
              <a:ext cx="1588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55" name="Line 231"/>
            <p:cNvSpPr>
              <a:spLocks noChangeShapeType="1"/>
            </p:cNvSpPr>
            <p:nvPr/>
          </p:nvSpPr>
          <p:spPr bwMode="auto">
            <a:xfrm flipV="1">
              <a:off x="4173538" y="3184525"/>
              <a:ext cx="1588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56" name="Line 232"/>
            <p:cNvSpPr>
              <a:spLocks noChangeShapeType="1"/>
            </p:cNvSpPr>
            <p:nvPr/>
          </p:nvSpPr>
          <p:spPr bwMode="auto">
            <a:xfrm flipH="1" flipV="1">
              <a:off x="4171950" y="3079750"/>
              <a:ext cx="1588" cy="1047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57" name="Line 233"/>
            <p:cNvSpPr>
              <a:spLocks noChangeShapeType="1"/>
            </p:cNvSpPr>
            <p:nvPr/>
          </p:nvSpPr>
          <p:spPr bwMode="auto">
            <a:xfrm>
              <a:off x="4171950" y="3079750"/>
              <a:ext cx="111125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58" name="Line 234"/>
            <p:cNvSpPr>
              <a:spLocks noChangeShapeType="1"/>
            </p:cNvSpPr>
            <p:nvPr/>
          </p:nvSpPr>
          <p:spPr bwMode="auto">
            <a:xfrm>
              <a:off x="4283075" y="3081338"/>
              <a:ext cx="74613" cy="714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59" name="Line 235"/>
            <p:cNvSpPr>
              <a:spLocks noChangeShapeType="1"/>
            </p:cNvSpPr>
            <p:nvPr/>
          </p:nvSpPr>
          <p:spPr bwMode="auto">
            <a:xfrm flipV="1">
              <a:off x="4357688" y="3052763"/>
              <a:ext cx="98425" cy="1000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60" name="Line 236"/>
            <p:cNvSpPr>
              <a:spLocks noChangeShapeType="1"/>
            </p:cNvSpPr>
            <p:nvPr/>
          </p:nvSpPr>
          <p:spPr bwMode="auto">
            <a:xfrm>
              <a:off x="4456113" y="3052763"/>
              <a:ext cx="88900" cy="857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61" name="Line 237"/>
            <p:cNvSpPr>
              <a:spLocks noChangeShapeType="1"/>
            </p:cNvSpPr>
            <p:nvPr/>
          </p:nvSpPr>
          <p:spPr bwMode="auto">
            <a:xfrm>
              <a:off x="4545013" y="3138488"/>
              <a:ext cx="66675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62" name="Line 238"/>
            <p:cNvSpPr>
              <a:spLocks noChangeShapeType="1"/>
            </p:cNvSpPr>
            <p:nvPr/>
          </p:nvSpPr>
          <p:spPr bwMode="auto">
            <a:xfrm flipV="1">
              <a:off x="4611688" y="3046413"/>
              <a:ext cx="92075" cy="920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63" name="Line 239"/>
            <p:cNvSpPr>
              <a:spLocks noChangeShapeType="1"/>
            </p:cNvSpPr>
            <p:nvPr/>
          </p:nvSpPr>
          <p:spPr bwMode="auto">
            <a:xfrm>
              <a:off x="4703763" y="3046413"/>
              <a:ext cx="66675" cy="571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64" name="Line 240"/>
            <p:cNvSpPr>
              <a:spLocks noChangeShapeType="1"/>
            </p:cNvSpPr>
            <p:nvPr/>
          </p:nvSpPr>
          <p:spPr bwMode="auto">
            <a:xfrm flipV="1">
              <a:off x="4770438" y="3098800"/>
              <a:ext cx="8413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65" name="Line 241"/>
            <p:cNvSpPr>
              <a:spLocks noChangeShapeType="1"/>
            </p:cNvSpPr>
            <p:nvPr/>
          </p:nvSpPr>
          <p:spPr bwMode="auto">
            <a:xfrm flipV="1">
              <a:off x="4854575" y="3028950"/>
              <a:ext cx="73025" cy="698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66" name="Line 242"/>
            <p:cNvSpPr>
              <a:spLocks noChangeShapeType="1"/>
            </p:cNvSpPr>
            <p:nvPr/>
          </p:nvSpPr>
          <p:spPr bwMode="auto">
            <a:xfrm flipV="1">
              <a:off x="4927600" y="2955925"/>
              <a:ext cx="79375" cy="730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67" name="Line 243"/>
            <p:cNvSpPr>
              <a:spLocks noChangeShapeType="1"/>
            </p:cNvSpPr>
            <p:nvPr/>
          </p:nvSpPr>
          <p:spPr bwMode="auto">
            <a:xfrm flipH="1" flipV="1">
              <a:off x="5000625" y="2940050"/>
              <a:ext cx="6350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68" name="Line 244"/>
            <p:cNvSpPr>
              <a:spLocks noChangeShapeType="1"/>
            </p:cNvSpPr>
            <p:nvPr/>
          </p:nvSpPr>
          <p:spPr bwMode="auto">
            <a:xfrm flipH="1" flipV="1">
              <a:off x="4992688" y="2924175"/>
              <a:ext cx="793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69" name="Line 245"/>
            <p:cNvSpPr>
              <a:spLocks noChangeShapeType="1"/>
            </p:cNvSpPr>
            <p:nvPr/>
          </p:nvSpPr>
          <p:spPr bwMode="auto">
            <a:xfrm flipH="1" flipV="1">
              <a:off x="4981575" y="2911475"/>
              <a:ext cx="11113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70" name="Line 246"/>
            <p:cNvSpPr>
              <a:spLocks noChangeShapeType="1"/>
            </p:cNvSpPr>
            <p:nvPr/>
          </p:nvSpPr>
          <p:spPr bwMode="auto">
            <a:xfrm flipH="1" flipV="1">
              <a:off x="4967288" y="2898775"/>
              <a:ext cx="142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71" name="Line 247"/>
            <p:cNvSpPr>
              <a:spLocks noChangeShapeType="1"/>
            </p:cNvSpPr>
            <p:nvPr/>
          </p:nvSpPr>
          <p:spPr bwMode="auto">
            <a:xfrm flipH="1" flipV="1">
              <a:off x="4951413" y="2886075"/>
              <a:ext cx="15875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72" name="Line 248"/>
            <p:cNvSpPr>
              <a:spLocks noChangeShapeType="1"/>
            </p:cNvSpPr>
            <p:nvPr/>
          </p:nvSpPr>
          <p:spPr bwMode="auto">
            <a:xfrm flipH="1" flipV="1">
              <a:off x="4932363" y="2874963"/>
              <a:ext cx="19050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73" name="Line 249"/>
            <p:cNvSpPr>
              <a:spLocks noChangeShapeType="1"/>
            </p:cNvSpPr>
            <p:nvPr/>
          </p:nvSpPr>
          <p:spPr bwMode="auto">
            <a:xfrm flipH="1" flipV="1">
              <a:off x="4910138" y="2863850"/>
              <a:ext cx="2222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74" name="Line 250"/>
            <p:cNvSpPr>
              <a:spLocks noChangeShapeType="1"/>
            </p:cNvSpPr>
            <p:nvPr/>
          </p:nvSpPr>
          <p:spPr bwMode="auto">
            <a:xfrm flipH="1" flipV="1">
              <a:off x="4884738" y="2851150"/>
              <a:ext cx="2540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75" name="Line 251"/>
            <p:cNvSpPr>
              <a:spLocks noChangeShapeType="1"/>
            </p:cNvSpPr>
            <p:nvPr/>
          </p:nvSpPr>
          <p:spPr bwMode="auto">
            <a:xfrm flipH="1">
              <a:off x="4167188" y="2851150"/>
              <a:ext cx="717550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76" name="Line 252"/>
            <p:cNvSpPr>
              <a:spLocks noChangeShapeType="1"/>
            </p:cNvSpPr>
            <p:nvPr/>
          </p:nvSpPr>
          <p:spPr bwMode="auto">
            <a:xfrm flipH="1" flipV="1">
              <a:off x="4162425" y="2778125"/>
              <a:ext cx="4763" cy="793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77" name="Line 253"/>
            <p:cNvSpPr>
              <a:spLocks noChangeShapeType="1"/>
            </p:cNvSpPr>
            <p:nvPr/>
          </p:nvSpPr>
          <p:spPr bwMode="auto">
            <a:xfrm flipH="1" flipV="1">
              <a:off x="4160838" y="2768600"/>
              <a:ext cx="1588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78" name="Line 254"/>
            <p:cNvSpPr>
              <a:spLocks noChangeShapeType="1"/>
            </p:cNvSpPr>
            <p:nvPr/>
          </p:nvSpPr>
          <p:spPr bwMode="auto">
            <a:xfrm flipH="1" flipV="1">
              <a:off x="4157663" y="2762250"/>
              <a:ext cx="3175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79" name="Line 255"/>
            <p:cNvSpPr>
              <a:spLocks noChangeShapeType="1"/>
            </p:cNvSpPr>
            <p:nvPr/>
          </p:nvSpPr>
          <p:spPr bwMode="auto">
            <a:xfrm flipH="1" flipV="1">
              <a:off x="4152900" y="2755900"/>
              <a:ext cx="4763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80" name="Line 256"/>
            <p:cNvSpPr>
              <a:spLocks noChangeShapeType="1"/>
            </p:cNvSpPr>
            <p:nvPr/>
          </p:nvSpPr>
          <p:spPr bwMode="auto">
            <a:xfrm flipH="1" flipV="1">
              <a:off x="4144963" y="2751138"/>
              <a:ext cx="793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81" name="Line 257"/>
            <p:cNvSpPr>
              <a:spLocks noChangeShapeType="1"/>
            </p:cNvSpPr>
            <p:nvPr/>
          </p:nvSpPr>
          <p:spPr bwMode="auto">
            <a:xfrm flipH="1" flipV="1">
              <a:off x="4138613" y="2747963"/>
              <a:ext cx="6350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82" name="Line 258"/>
            <p:cNvSpPr>
              <a:spLocks noChangeShapeType="1"/>
            </p:cNvSpPr>
            <p:nvPr/>
          </p:nvSpPr>
          <p:spPr bwMode="auto">
            <a:xfrm flipH="1" flipV="1">
              <a:off x="4129088" y="2746375"/>
              <a:ext cx="9525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83" name="Line 259"/>
            <p:cNvSpPr>
              <a:spLocks noChangeShapeType="1"/>
            </p:cNvSpPr>
            <p:nvPr/>
          </p:nvSpPr>
          <p:spPr bwMode="auto">
            <a:xfrm flipH="1">
              <a:off x="4121150" y="2746375"/>
              <a:ext cx="793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84" name="Line 260"/>
            <p:cNvSpPr>
              <a:spLocks noChangeShapeType="1"/>
            </p:cNvSpPr>
            <p:nvPr/>
          </p:nvSpPr>
          <p:spPr bwMode="auto">
            <a:xfrm flipH="1">
              <a:off x="4113213" y="2746375"/>
              <a:ext cx="793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85" name="Line 261"/>
            <p:cNvSpPr>
              <a:spLocks noChangeShapeType="1"/>
            </p:cNvSpPr>
            <p:nvPr/>
          </p:nvSpPr>
          <p:spPr bwMode="auto">
            <a:xfrm flipH="1">
              <a:off x="4105275" y="2747963"/>
              <a:ext cx="793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86" name="Line 262"/>
            <p:cNvSpPr>
              <a:spLocks noChangeShapeType="1"/>
            </p:cNvSpPr>
            <p:nvPr/>
          </p:nvSpPr>
          <p:spPr bwMode="auto">
            <a:xfrm flipH="1">
              <a:off x="4024313" y="2752725"/>
              <a:ext cx="80963" cy="666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87" name="Line 263"/>
            <p:cNvSpPr>
              <a:spLocks noChangeShapeType="1"/>
            </p:cNvSpPr>
            <p:nvPr/>
          </p:nvSpPr>
          <p:spPr bwMode="auto">
            <a:xfrm flipH="1" flipV="1">
              <a:off x="4011613" y="2790825"/>
              <a:ext cx="12700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88" name="Line 264"/>
            <p:cNvSpPr>
              <a:spLocks noChangeShapeType="1"/>
            </p:cNvSpPr>
            <p:nvPr/>
          </p:nvSpPr>
          <p:spPr bwMode="auto">
            <a:xfrm flipH="1" flipV="1">
              <a:off x="3995738" y="2765425"/>
              <a:ext cx="15875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89" name="Line 265"/>
            <p:cNvSpPr>
              <a:spLocks noChangeShapeType="1"/>
            </p:cNvSpPr>
            <p:nvPr/>
          </p:nvSpPr>
          <p:spPr bwMode="auto">
            <a:xfrm flipH="1" flipV="1">
              <a:off x="3978275" y="2740025"/>
              <a:ext cx="17463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90" name="Line 266"/>
            <p:cNvSpPr>
              <a:spLocks noChangeShapeType="1"/>
            </p:cNvSpPr>
            <p:nvPr/>
          </p:nvSpPr>
          <p:spPr bwMode="auto">
            <a:xfrm flipH="1" flipV="1">
              <a:off x="3959225" y="2716213"/>
              <a:ext cx="19050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91" name="Line 267"/>
            <p:cNvSpPr>
              <a:spLocks noChangeShapeType="1"/>
            </p:cNvSpPr>
            <p:nvPr/>
          </p:nvSpPr>
          <p:spPr bwMode="auto">
            <a:xfrm flipH="1" flipV="1">
              <a:off x="3938588" y="2693988"/>
              <a:ext cx="20638" cy="222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92" name="Line 268"/>
            <p:cNvSpPr>
              <a:spLocks noChangeShapeType="1"/>
            </p:cNvSpPr>
            <p:nvPr/>
          </p:nvSpPr>
          <p:spPr bwMode="auto">
            <a:xfrm flipH="1" flipV="1">
              <a:off x="3916363" y="2673350"/>
              <a:ext cx="22225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93" name="Line 269"/>
            <p:cNvSpPr>
              <a:spLocks noChangeShapeType="1"/>
            </p:cNvSpPr>
            <p:nvPr/>
          </p:nvSpPr>
          <p:spPr bwMode="auto">
            <a:xfrm flipH="1" flipV="1">
              <a:off x="3892550" y="2655888"/>
              <a:ext cx="23813" cy="174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94" name="Line 270"/>
            <p:cNvSpPr>
              <a:spLocks noChangeShapeType="1"/>
            </p:cNvSpPr>
            <p:nvPr/>
          </p:nvSpPr>
          <p:spPr bwMode="auto">
            <a:xfrm flipH="1" flipV="1">
              <a:off x="3867150" y="2638425"/>
              <a:ext cx="25400" cy="174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95" name="Line 271"/>
            <p:cNvSpPr>
              <a:spLocks noChangeShapeType="1"/>
            </p:cNvSpPr>
            <p:nvPr/>
          </p:nvSpPr>
          <p:spPr bwMode="auto">
            <a:xfrm flipH="1" flipV="1">
              <a:off x="3840163" y="2624138"/>
              <a:ext cx="269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96" name="Line 272"/>
            <p:cNvSpPr>
              <a:spLocks noChangeShapeType="1"/>
            </p:cNvSpPr>
            <p:nvPr/>
          </p:nvSpPr>
          <p:spPr bwMode="auto">
            <a:xfrm flipH="1" flipV="1">
              <a:off x="3813175" y="2611438"/>
              <a:ext cx="269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97" name="Line 273"/>
            <p:cNvSpPr>
              <a:spLocks noChangeShapeType="1"/>
            </p:cNvSpPr>
            <p:nvPr/>
          </p:nvSpPr>
          <p:spPr bwMode="auto">
            <a:xfrm flipH="1" flipV="1">
              <a:off x="3787775" y="2601913"/>
              <a:ext cx="25400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98" name="Line 274"/>
            <p:cNvSpPr>
              <a:spLocks noChangeShapeType="1"/>
            </p:cNvSpPr>
            <p:nvPr/>
          </p:nvSpPr>
          <p:spPr bwMode="auto">
            <a:xfrm flipH="1" flipV="1">
              <a:off x="3760788" y="2595563"/>
              <a:ext cx="26988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99" name="Line 275"/>
            <p:cNvSpPr>
              <a:spLocks noChangeShapeType="1"/>
            </p:cNvSpPr>
            <p:nvPr/>
          </p:nvSpPr>
          <p:spPr bwMode="auto">
            <a:xfrm flipH="1" flipV="1">
              <a:off x="3733800" y="2590800"/>
              <a:ext cx="2698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00" name="Line 276"/>
            <p:cNvSpPr>
              <a:spLocks noChangeShapeType="1"/>
            </p:cNvSpPr>
            <p:nvPr/>
          </p:nvSpPr>
          <p:spPr bwMode="auto">
            <a:xfrm flipH="1" flipV="1">
              <a:off x="3706813" y="2587625"/>
              <a:ext cx="269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01" name="Line 277"/>
            <p:cNvSpPr>
              <a:spLocks noChangeShapeType="1"/>
            </p:cNvSpPr>
            <p:nvPr/>
          </p:nvSpPr>
          <p:spPr bwMode="auto">
            <a:xfrm flipH="1" flipV="1">
              <a:off x="3679825" y="2586038"/>
              <a:ext cx="269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02" name="Freeform 278"/>
            <p:cNvSpPr>
              <a:spLocks/>
            </p:cNvSpPr>
            <p:nvPr/>
          </p:nvSpPr>
          <p:spPr bwMode="auto">
            <a:xfrm>
              <a:off x="3419475" y="2895600"/>
              <a:ext cx="174625" cy="17780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65" y="1"/>
                </a:cxn>
                <a:cxn ang="0">
                  <a:pos x="74" y="4"/>
                </a:cxn>
                <a:cxn ang="0">
                  <a:pos x="82" y="8"/>
                </a:cxn>
                <a:cxn ang="0">
                  <a:pos x="90" y="13"/>
                </a:cxn>
                <a:cxn ang="0">
                  <a:pos x="96" y="19"/>
                </a:cxn>
                <a:cxn ang="0">
                  <a:pos x="102" y="27"/>
                </a:cxn>
                <a:cxn ang="0">
                  <a:pos x="106" y="35"/>
                </a:cxn>
                <a:cxn ang="0">
                  <a:pos x="109" y="44"/>
                </a:cxn>
                <a:cxn ang="0">
                  <a:pos x="110" y="53"/>
                </a:cxn>
                <a:cxn ang="0">
                  <a:pos x="110" y="54"/>
                </a:cxn>
                <a:cxn ang="0">
                  <a:pos x="110" y="56"/>
                </a:cxn>
                <a:cxn ang="0">
                  <a:pos x="109" y="66"/>
                </a:cxn>
                <a:cxn ang="0">
                  <a:pos x="107" y="75"/>
                </a:cxn>
                <a:cxn ang="0">
                  <a:pos x="102" y="84"/>
                </a:cxn>
                <a:cxn ang="0">
                  <a:pos x="96" y="93"/>
                </a:cxn>
                <a:cxn ang="0">
                  <a:pos x="89" y="100"/>
                </a:cxn>
                <a:cxn ang="0">
                  <a:pos x="81" y="105"/>
                </a:cxn>
                <a:cxn ang="0">
                  <a:pos x="72" y="109"/>
                </a:cxn>
                <a:cxn ang="0">
                  <a:pos x="62" y="111"/>
                </a:cxn>
                <a:cxn ang="0">
                  <a:pos x="53" y="112"/>
                </a:cxn>
                <a:cxn ang="0">
                  <a:pos x="43" y="110"/>
                </a:cxn>
                <a:cxn ang="0">
                  <a:pos x="34" y="108"/>
                </a:cxn>
                <a:cxn ang="0">
                  <a:pos x="26" y="103"/>
                </a:cxn>
                <a:cxn ang="0">
                  <a:pos x="18" y="98"/>
                </a:cxn>
                <a:cxn ang="0">
                  <a:pos x="12" y="91"/>
                </a:cxn>
                <a:cxn ang="0">
                  <a:pos x="7" y="83"/>
                </a:cxn>
                <a:cxn ang="0">
                  <a:pos x="3" y="75"/>
                </a:cxn>
                <a:cxn ang="0">
                  <a:pos x="1" y="66"/>
                </a:cxn>
                <a:cxn ang="0">
                  <a:pos x="0" y="57"/>
                </a:cxn>
                <a:cxn ang="0">
                  <a:pos x="0" y="48"/>
                </a:cxn>
                <a:cxn ang="0">
                  <a:pos x="2" y="39"/>
                </a:cxn>
                <a:cxn ang="0">
                  <a:pos x="6" y="31"/>
                </a:cxn>
                <a:cxn ang="0">
                  <a:pos x="10" y="23"/>
                </a:cxn>
                <a:cxn ang="0">
                  <a:pos x="16" y="16"/>
                </a:cxn>
                <a:cxn ang="0">
                  <a:pos x="23" y="10"/>
                </a:cxn>
                <a:cxn ang="0">
                  <a:pos x="31" y="6"/>
                </a:cxn>
                <a:cxn ang="0">
                  <a:pos x="39" y="3"/>
                </a:cxn>
                <a:cxn ang="0">
                  <a:pos x="48" y="1"/>
                </a:cxn>
                <a:cxn ang="0">
                  <a:pos x="56" y="0"/>
                </a:cxn>
              </a:cxnLst>
              <a:rect l="0" t="0" r="r" b="b"/>
              <a:pathLst>
                <a:path w="110" h="112">
                  <a:moveTo>
                    <a:pt x="56" y="0"/>
                  </a:moveTo>
                  <a:lnTo>
                    <a:pt x="65" y="1"/>
                  </a:lnTo>
                  <a:lnTo>
                    <a:pt x="74" y="4"/>
                  </a:lnTo>
                  <a:lnTo>
                    <a:pt x="82" y="8"/>
                  </a:lnTo>
                  <a:lnTo>
                    <a:pt x="90" y="13"/>
                  </a:lnTo>
                  <a:lnTo>
                    <a:pt x="96" y="19"/>
                  </a:lnTo>
                  <a:lnTo>
                    <a:pt x="102" y="27"/>
                  </a:lnTo>
                  <a:lnTo>
                    <a:pt x="106" y="35"/>
                  </a:lnTo>
                  <a:lnTo>
                    <a:pt x="109" y="44"/>
                  </a:lnTo>
                  <a:lnTo>
                    <a:pt x="110" y="53"/>
                  </a:lnTo>
                  <a:lnTo>
                    <a:pt x="110" y="54"/>
                  </a:lnTo>
                  <a:lnTo>
                    <a:pt x="110" y="56"/>
                  </a:lnTo>
                  <a:lnTo>
                    <a:pt x="109" y="66"/>
                  </a:lnTo>
                  <a:lnTo>
                    <a:pt x="107" y="75"/>
                  </a:lnTo>
                  <a:lnTo>
                    <a:pt x="102" y="84"/>
                  </a:lnTo>
                  <a:lnTo>
                    <a:pt x="96" y="93"/>
                  </a:lnTo>
                  <a:lnTo>
                    <a:pt x="89" y="100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2" y="111"/>
                  </a:lnTo>
                  <a:lnTo>
                    <a:pt x="53" y="112"/>
                  </a:lnTo>
                  <a:lnTo>
                    <a:pt x="43" y="110"/>
                  </a:lnTo>
                  <a:lnTo>
                    <a:pt x="34" y="108"/>
                  </a:lnTo>
                  <a:lnTo>
                    <a:pt x="26" y="103"/>
                  </a:lnTo>
                  <a:lnTo>
                    <a:pt x="18" y="98"/>
                  </a:lnTo>
                  <a:lnTo>
                    <a:pt x="12" y="91"/>
                  </a:lnTo>
                  <a:lnTo>
                    <a:pt x="7" y="83"/>
                  </a:lnTo>
                  <a:lnTo>
                    <a:pt x="3" y="75"/>
                  </a:lnTo>
                  <a:lnTo>
                    <a:pt x="1" y="66"/>
                  </a:lnTo>
                  <a:lnTo>
                    <a:pt x="0" y="57"/>
                  </a:lnTo>
                  <a:lnTo>
                    <a:pt x="0" y="48"/>
                  </a:lnTo>
                  <a:lnTo>
                    <a:pt x="2" y="39"/>
                  </a:lnTo>
                  <a:lnTo>
                    <a:pt x="6" y="31"/>
                  </a:lnTo>
                  <a:lnTo>
                    <a:pt x="10" y="23"/>
                  </a:lnTo>
                  <a:lnTo>
                    <a:pt x="16" y="16"/>
                  </a:lnTo>
                  <a:lnTo>
                    <a:pt x="23" y="10"/>
                  </a:lnTo>
                  <a:lnTo>
                    <a:pt x="31" y="6"/>
                  </a:lnTo>
                  <a:lnTo>
                    <a:pt x="39" y="3"/>
                  </a:lnTo>
                  <a:lnTo>
                    <a:pt x="48" y="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03" name="Line 279"/>
            <p:cNvSpPr>
              <a:spLocks noChangeShapeType="1"/>
            </p:cNvSpPr>
            <p:nvPr/>
          </p:nvSpPr>
          <p:spPr bwMode="auto">
            <a:xfrm flipH="1">
              <a:off x="3592513" y="2984500"/>
              <a:ext cx="15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04" name="Line 280"/>
            <p:cNvSpPr>
              <a:spLocks noChangeShapeType="1"/>
            </p:cNvSpPr>
            <p:nvPr/>
          </p:nvSpPr>
          <p:spPr bwMode="auto">
            <a:xfrm flipH="1">
              <a:off x="3589338" y="3000375"/>
              <a:ext cx="317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05" name="Line 281"/>
            <p:cNvSpPr>
              <a:spLocks noChangeShapeType="1"/>
            </p:cNvSpPr>
            <p:nvPr/>
          </p:nvSpPr>
          <p:spPr bwMode="auto">
            <a:xfrm flipH="1">
              <a:off x="3581400" y="3014663"/>
              <a:ext cx="793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06" name="Line 282"/>
            <p:cNvSpPr>
              <a:spLocks noChangeShapeType="1"/>
            </p:cNvSpPr>
            <p:nvPr/>
          </p:nvSpPr>
          <p:spPr bwMode="auto">
            <a:xfrm flipH="1">
              <a:off x="3571875" y="3028950"/>
              <a:ext cx="952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07" name="Line 283"/>
            <p:cNvSpPr>
              <a:spLocks noChangeShapeType="1"/>
            </p:cNvSpPr>
            <p:nvPr/>
          </p:nvSpPr>
          <p:spPr bwMode="auto">
            <a:xfrm flipH="1">
              <a:off x="3560763" y="3043238"/>
              <a:ext cx="11113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08" name="Line 284"/>
            <p:cNvSpPr>
              <a:spLocks noChangeShapeType="1"/>
            </p:cNvSpPr>
            <p:nvPr/>
          </p:nvSpPr>
          <p:spPr bwMode="auto">
            <a:xfrm flipH="1">
              <a:off x="3548063" y="3054350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09" name="Line 285"/>
            <p:cNvSpPr>
              <a:spLocks noChangeShapeType="1"/>
            </p:cNvSpPr>
            <p:nvPr/>
          </p:nvSpPr>
          <p:spPr bwMode="auto">
            <a:xfrm flipH="1">
              <a:off x="3533775" y="3062288"/>
              <a:ext cx="14288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10" name="Line 286"/>
            <p:cNvSpPr>
              <a:spLocks noChangeShapeType="1"/>
            </p:cNvSpPr>
            <p:nvPr/>
          </p:nvSpPr>
          <p:spPr bwMode="auto">
            <a:xfrm flipH="1">
              <a:off x="3517900" y="3068638"/>
              <a:ext cx="15875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11" name="Line 287"/>
            <p:cNvSpPr>
              <a:spLocks noChangeShapeType="1"/>
            </p:cNvSpPr>
            <p:nvPr/>
          </p:nvSpPr>
          <p:spPr bwMode="auto">
            <a:xfrm flipH="1">
              <a:off x="3503613" y="3071813"/>
              <a:ext cx="142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12" name="Line 288"/>
            <p:cNvSpPr>
              <a:spLocks noChangeShapeType="1"/>
            </p:cNvSpPr>
            <p:nvPr/>
          </p:nvSpPr>
          <p:spPr bwMode="auto">
            <a:xfrm flipH="1" flipV="1">
              <a:off x="3487738" y="3070225"/>
              <a:ext cx="15875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13" name="Line 289"/>
            <p:cNvSpPr>
              <a:spLocks noChangeShapeType="1"/>
            </p:cNvSpPr>
            <p:nvPr/>
          </p:nvSpPr>
          <p:spPr bwMode="auto">
            <a:xfrm flipH="1" flipV="1">
              <a:off x="3473450" y="3067050"/>
              <a:ext cx="142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14" name="Line 290"/>
            <p:cNvSpPr>
              <a:spLocks noChangeShapeType="1"/>
            </p:cNvSpPr>
            <p:nvPr/>
          </p:nvSpPr>
          <p:spPr bwMode="auto">
            <a:xfrm flipH="1" flipV="1">
              <a:off x="3460750" y="3059113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15" name="Line 291"/>
            <p:cNvSpPr>
              <a:spLocks noChangeShapeType="1"/>
            </p:cNvSpPr>
            <p:nvPr/>
          </p:nvSpPr>
          <p:spPr bwMode="auto">
            <a:xfrm flipH="1" flipV="1">
              <a:off x="3448050" y="3051175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16" name="Line 292"/>
            <p:cNvSpPr>
              <a:spLocks noChangeShapeType="1"/>
            </p:cNvSpPr>
            <p:nvPr/>
          </p:nvSpPr>
          <p:spPr bwMode="auto">
            <a:xfrm flipH="1" flipV="1">
              <a:off x="3438525" y="3040063"/>
              <a:ext cx="952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17" name="Line 293"/>
            <p:cNvSpPr>
              <a:spLocks noChangeShapeType="1"/>
            </p:cNvSpPr>
            <p:nvPr/>
          </p:nvSpPr>
          <p:spPr bwMode="auto">
            <a:xfrm flipH="1" flipV="1">
              <a:off x="3430588" y="3027363"/>
              <a:ext cx="793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18" name="Line 294"/>
            <p:cNvSpPr>
              <a:spLocks noChangeShapeType="1"/>
            </p:cNvSpPr>
            <p:nvPr/>
          </p:nvSpPr>
          <p:spPr bwMode="auto">
            <a:xfrm flipH="1" flipV="1">
              <a:off x="3424238" y="301466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19" name="Line 295"/>
            <p:cNvSpPr>
              <a:spLocks noChangeShapeType="1"/>
            </p:cNvSpPr>
            <p:nvPr/>
          </p:nvSpPr>
          <p:spPr bwMode="auto">
            <a:xfrm flipH="1" flipV="1">
              <a:off x="3421063" y="3000375"/>
              <a:ext cx="317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20" name="Line 296"/>
            <p:cNvSpPr>
              <a:spLocks noChangeShapeType="1"/>
            </p:cNvSpPr>
            <p:nvPr/>
          </p:nvSpPr>
          <p:spPr bwMode="auto">
            <a:xfrm flipH="1" flipV="1">
              <a:off x="3419475" y="2986088"/>
              <a:ext cx="15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21" name="Line 297"/>
            <p:cNvSpPr>
              <a:spLocks noChangeShapeType="1"/>
            </p:cNvSpPr>
            <p:nvPr/>
          </p:nvSpPr>
          <p:spPr bwMode="auto">
            <a:xfrm flipV="1">
              <a:off x="3419475" y="2971800"/>
              <a:ext cx="15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22" name="Line 298"/>
            <p:cNvSpPr>
              <a:spLocks noChangeShapeType="1"/>
            </p:cNvSpPr>
            <p:nvPr/>
          </p:nvSpPr>
          <p:spPr bwMode="auto">
            <a:xfrm flipV="1">
              <a:off x="3419475" y="2957513"/>
              <a:ext cx="317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23" name="Line 299"/>
            <p:cNvSpPr>
              <a:spLocks noChangeShapeType="1"/>
            </p:cNvSpPr>
            <p:nvPr/>
          </p:nvSpPr>
          <p:spPr bwMode="auto">
            <a:xfrm flipV="1">
              <a:off x="3422650" y="294481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24" name="Line 300"/>
            <p:cNvSpPr>
              <a:spLocks noChangeShapeType="1"/>
            </p:cNvSpPr>
            <p:nvPr/>
          </p:nvSpPr>
          <p:spPr bwMode="auto">
            <a:xfrm flipV="1">
              <a:off x="3429000" y="293211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25" name="Line 301"/>
            <p:cNvSpPr>
              <a:spLocks noChangeShapeType="1"/>
            </p:cNvSpPr>
            <p:nvPr/>
          </p:nvSpPr>
          <p:spPr bwMode="auto">
            <a:xfrm flipV="1">
              <a:off x="3435350" y="2921000"/>
              <a:ext cx="952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26" name="Line 302"/>
            <p:cNvSpPr>
              <a:spLocks noChangeShapeType="1"/>
            </p:cNvSpPr>
            <p:nvPr/>
          </p:nvSpPr>
          <p:spPr bwMode="auto">
            <a:xfrm flipV="1">
              <a:off x="3444875" y="2911475"/>
              <a:ext cx="11113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27" name="Line 303"/>
            <p:cNvSpPr>
              <a:spLocks noChangeShapeType="1"/>
            </p:cNvSpPr>
            <p:nvPr/>
          </p:nvSpPr>
          <p:spPr bwMode="auto">
            <a:xfrm flipV="1">
              <a:off x="3455988" y="2905125"/>
              <a:ext cx="12700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28" name="Line 304"/>
            <p:cNvSpPr>
              <a:spLocks noChangeShapeType="1"/>
            </p:cNvSpPr>
            <p:nvPr/>
          </p:nvSpPr>
          <p:spPr bwMode="auto">
            <a:xfrm flipV="1">
              <a:off x="3468688" y="2900363"/>
              <a:ext cx="12700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29" name="Line 305"/>
            <p:cNvSpPr>
              <a:spLocks noChangeShapeType="1"/>
            </p:cNvSpPr>
            <p:nvPr/>
          </p:nvSpPr>
          <p:spPr bwMode="auto">
            <a:xfrm flipV="1">
              <a:off x="3481388" y="2897188"/>
              <a:ext cx="142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30" name="Line 306"/>
            <p:cNvSpPr>
              <a:spLocks noChangeShapeType="1"/>
            </p:cNvSpPr>
            <p:nvPr/>
          </p:nvSpPr>
          <p:spPr bwMode="auto">
            <a:xfrm flipV="1">
              <a:off x="3495675" y="2895600"/>
              <a:ext cx="12700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31" name="Line 307"/>
            <p:cNvSpPr>
              <a:spLocks noChangeShapeType="1"/>
            </p:cNvSpPr>
            <p:nvPr/>
          </p:nvSpPr>
          <p:spPr bwMode="auto">
            <a:xfrm>
              <a:off x="3508375" y="2895600"/>
              <a:ext cx="142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32" name="Line 308"/>
            <p:cNvSpPr>
              <a:spLocks noChangeShapeType="1"/>
            </p:cNvSpPr>
            <p:nvPr/>
          </p:nvSpPr>
          <p:spPr bwMode="auto">
            <a:xfrm>
              <a:off x="3522663" y="2897188"/>
              <a:ext cx="1428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33" name="Line 309"/>
            <p:cNvSpPr>
              <a:spLocks noChangeShapeType="1"/>
            </p:cNvSpPr>
            <p:nvPr/>
          </p:nvSpPr>
          <p:spPr bwMode="auto">
            <a:xfrm>
              <a:off x="3536950" y="2901950"/>
              <a:ext cx="12700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34" name="Line 310"/>
            <p:cNvSpPr>
              <a:spLocks noChangeShapeType="1"/>
            </p:cNvSpPr>
            <p:nvPr/>
          </p:nvSpPr>
          <p:spPr bwMode="auto">
            <a:xfrm>
              <a:off x="3549650" y="2908300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35" name="Line 311"/>
            <p:cNvSpPr>
              <a:spLocks noChangeShapeType="1"/>
            </p:cNvSpPr>
            <p:nvPr/>
          </p:nvSpPr>
          <p:spPr bwMode="auto">
            <a:xfrm>
              <a:off x="3562350" y="2916238"/>
              <a:ext cx="9525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36" name="Line 312"/>
            <p:cNvSpPr>
              <a:spLocks noChangeShapeType="1"/>
            </p:cNvSpPr>
            <p:nvPr/>
          </p:nvSpPr>
          <p:spPr bwMode="auto">
            <a:xfrm>
              <a:off x="3571875" y="2925763"/>
              <a:ext cx="9525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37" name="Line 313"/>
            <p:cNvSpPr>
              <a:spLocks noChangeShapeType="1"/>
            </p:cNvSpPr>
            <p:nvPr/>
          </p:nvSpPr>
          <p:spPr bwMode="auto">
            <a:xfrm>
              <a:off x="3581400" y="293846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38" name="Line 314"/>
            <p:cNvSpPr>
              <a:spLocks noChangeShapeType="1"/>
            </p:cNvSpPr>
            <p:nvPr/>
          </p:nvSpPr>
          <p:spPr bwMode="auto">
            <a:xfrm>
              <a:off x="3587750" y="2951163"/>
              <a:ext cx="4763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39" name="Line 315"/>
            <p:cNvSpPr>
              <a:spLocks noChangeShapeType="1"/>
            </p:cNvSpPr>
            <p:nvPr/>
          </p:nvSpPr>
          <p:spPr bwMode="auto">
            <a:xfrm>
              <a:off x="3592513" y="2965450"/>
              <a:ext cx="15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40" name="Line 316"/>
            <p:cNvSpPr>
              <a:spLocks noChangeShapeType="1"/>
            </p:cNvSpPr>
            <p:nvPr/>
          </p:nvSpPr>
          <p:spPr bwMode="auto">
            <a:xfrm>
              <a:off x="3594100" y="2979738"/>
              <a:ext cx="15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41" name="Line 317"/>
            <p:cNvSpPr>
              <a:spLocks noChangeShapeType="1"/>
            </p:cNvSpPr>
            <p:nvPr/>
          </p:nvSpPr>
          <p:spPr bwMode="auto">
            <a:xfrm>
              <a:off x="3594100" y="2981325"/>
              <a:ext cx="15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42" name="Freeform 318"/>
            <p:cNvSpPr>
              <a:spLocks/>
            </p:cNvSpPr>
            <p:nvPr/>
          </p:nvSpPr>
          <p:spPr bwMode="auto">
            <a:xfrm>
              <a:off x="3994150" y="2973388"/>
              <a:ext cx="992188" cy="47625"/>
            </a:xfrm>
            <a:custGeom>
              <a:avLst/>
              <a:gdLst/>
              <a:ahLst/>
              <a:cxnLst>
                <a:cxn ang="0">
                  <a:pos x="625" y="0"/>
                </a:cxn>
                <a:cxn ang="0">
                  <a:pos x="596" y="22"/>
                </a:cxn>
                <a:cxn ang="0">
                  <a:pos x="69" y="30"/>
                </a:cxn>
                <a:cxn ang="0">
                  <a:pos x="0" y="8"/>
                </a:cxn>
                <a:cxn ang="0">
                  <a:pos x="625" y="0"/>
                </a:cxn>
              </a:cxnLst>
              <a:rect l="0" t="0" r="r" b="b"/>
              <a:pathLst>
                <a:path w="625" h="30">
                  <a:moveTo>
                    <a:pt x="625" y="0"/>
                  </a:moveTo>
                  <a:lnTo>
                    <a:pt x="596" y="22"/>
                  </a:lnTo>
                  <a:lnTo>
                    <a:pt x="69" y="30"/>
                  </a:lnTo>
                  <a:lnTo>
                    <a:pt x="0" y="8"/>
                  </a:lnTo>
                  <a:lnTo>
                    <a:pt x="6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43" name="Line 319"/>
            <p:cNvSpPr>
              <a:spLocks noChangeShapeType="1"/>
            </p:cNvSpPr>
            <p:nvPr/>
          </p:nvSpPr>
          <p:spPr bwMode="auto">
            <a:xfrm flipV="1">
              <a:off x="3994150" y="2973388"/>
              <a:ext cx="992188" cy="12700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44" name="Line 320"/>
            <p:cNvSpPr>
              <a:spLocks noChangeShapeType="1"/>
            </p:cNvSpPr>
            <p:nvPr/>
          </p:nvSpPr>
          <p:spPr bwMode="auto">
            <a:xfrm flipH="1">
              <a:off x="4940300" y="2973388"/>
              <a:ext cx="46038" cy="34925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45" name="Line 321"/>
            <p:cNvSpPr>
              <a:spLocks noChangeShapeType="1"/>
            </p:cNvSpPr>
            <p:nvPr/>
          </p:nvSpPr>
          <p:spPr bwMode="auto">
            <a:xfrm flipH="1">
              <a:off x="4103688" y="3008313"/>
              <a:ext cx="836613" cy="12700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324" name="Textfeld 323"/>
          <p:cNvSpPr txBox="1"/>
          <p:nvPr/>
        </p:nvSpPr>
        <p:spPr>
          <a:xfrm>
            <a:off x="1142976" y="2143116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Alice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325" name="Textfeld 324"/>
          <p:cNvSpPr txBox="1"/>
          <p:nvPr/>
        </p:nvSpPr>
        <p:spPr>
          <a:xfrm>
            <a:off x="1142976" y="4286256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Bob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328" name="Textfeld 327"/>
          <p:cNvSpPr txBox="1"/>
          <p:nvPr/>
        </p:nvSpPr>
        <p:spPr>
          <a:xfrm>
            <a:off x="3857620" y="5000636"/>
            <a:ext cx="16065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Message: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Hello Alice!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330" name="Gerade Verbindung mit Pfeil 329"/>
          <p:cNvCxnSpPr/>
          <p:nvPr/>
        </p:nvCxnSpPr>
        <p:spPr>
          <a:xfrm>
            <a:off x="3143240" y="5357826"/>
            <a:ext cx="500066" cy="1588"/>
          </a:xfrm>
          <a:prstGeom prst="straightConnector1">
            <a:avLst/>
          </a:prstGeom>
          <a:ln w="34925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Gerade Verbindung mit Pfeil 334"/>
          <p:cNvCxnSpPr/>
          <p:nvPr/>
        </p:nvCxnSpPr>
        <p:spPr>
          <a:xfrm>
            <a:off x="5715008" y="5429264"/>
            <a:ext cx="500066" cy="1588"/>
          </a:xfrm>
          <a:prstGeom prst="straightConnector1">
            <a:avLst/>
          </a:prstGeom>
          <a:ln w="34925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feld 335"/>
          <p:cNvSpPr txBox="1"/>
          <p:nvPr/>
        </p:nvSpPr>
        <p:spPr>
          <a:xfrm>
            <a:off x="6500826" y="5000636"/>
            <a:ext cx="23743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Encrypted: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-</a:t>
            </a:r>
            <a:r>
              <a:rPr lang="en-US" sz="2400" dirty="0" err="1" smtClean="0">
                <a:solidFill>
                  <a:prstClr val="black"/>
                </a:solidFill>
              </a:rPr>
              <a:t>AXFf</a:t>
            </a:r>
            <a:r>
              <a:rPr lang="en-US" sz="2400" dirty="0" smtClean="0">
                <a:solidFill>
                  <a:prstClr val="black"/>
                </a:solidFill>
              </a:rPr>
              <a:t>&gt;$g87FOPxc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337" name="Gerade Verbindung mit Pfeil 336"/>
          <p:cNvCxnSpPr/>
          <p:nvPr/>
        </p:nvCxnSpPr>
        <p:spPr>
          <a:xfrm rot="10800000" flipV="1">
            <a:off x="5214942" y="3000372"/>
            <a:ext cx="499272" cy="2382"/>
          </a:xfrm>
          <a:prstGeom prst="straightConnector1">
            <a:avLst/>
          </a:prstGeom>
          <a:ln w="34925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Gerade Verbindung mit Pfeil 343"/>
          <p:cNvCxnSpPr/>
          <p:nvPr/>
        </p:nvCxnSpPr>
        <p:spPr>
          <a:xfrm rot="10800000" flipV="1">
            <a:off x="2643174" y="3000372"/>
            <a:ext cx="499272" cy="2382"/>
          </a:xfrm>
          <a:prstGeom prst="straightConnector1">
            <a:avLst/>
          </a:prstGeom>
          <a:ln w="34925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feld 344"/>
          <p:cNvSpPr txBox="1"/>
          <p:nvPr/>
        </p:nvSpPr>
        <p:spPr>
          <a:xfrm>
            <a:off x="857224" y="2571744"/>
            <a:ext cx="16065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Message: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Hello Alice!</a:t>
            </a:r>
            <a:endParaRPr lang="en-US" sz="2400" dirty="0">
              <a:solidFill>
                <a:prstClr val="black"/>
              </a:solidFill>
            </a:endParaRPr>
          </a:p>
        </p:txBody>
      </p:sp>
      <p:grpSp>
        <p:nvGrpSpPr>
          <p:cNvPr id="331" name="Gruppieren 326"/>
          <p:cNvGrpSpPr/>
          <p:nvPr/>
        </p:nvGrpSpPr>
        <p:grpSpPr>
          <a:xfrm>
            <a:off x="3702844" y="1512018"/>
            <a:ext cx="1735138" cy="858838"/>
            <a:chOff x="3286125" y="2571750"/>
            <a:chExt cx="1735138" cy="858838"/>
          </a:xfrm>
        </p:grpSpPr>
        <p:sp>
          <p:nvSpPr>
            <p:cNvPr id="332" name="AutoShape 163"/>
            <p:cNvSpPr>
              <a:spLocks noChangeAspect="1" noChangeArrowheads="1" noTextEdit="1"/>
            </p:cNvSpPr>
            <p:nvPr/>
          </p:nvSpPr>
          <p:spPr bwMode="auto">
            <a:xfrm>
              <a:off x="3286125" y="2571750"/>
              <a:ext cx="1735138" cy="858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3" name="Rectangle 165"/>
            <p:cNvSpPr>
              <a:spLocks noChangeArrowheads="1"/>
            </p:cNvSpPr>
            <p:nvPr/>
          </p:nvSpPr>
          <p:spPr bwMode="auto">
            <a:xfrm>
              <a:off x="3286125" y="2571750"/>
              <a:ext cx="1735138" cy="85725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4" name="Freeform 166"/>
            <p:cNvSpPr>
              <a:spLocks/>
            </p:cNvSpPr>
            <p:nvPr/>
          </p:nvSpPr>
          <p:spPr bwMode="auto">
            <a:xfrm>
              <a:off x="3297238" y="2586038"/>
              <a:ext cx="1709738" cy="820738"/>
            </a:xfrm>
            <a:custGeom>
              <a:avLst/>
              <a:gdLst/>
              <a:ahLst/>
              <a:cxnLst>
                <a:cxn ang="0">
                  <a:pos x="258" y="1"/>
                </a:cxn>
                <a:cxn ang="0">
                  <a:pos x="292" y="6"/>
                </a:cxn>
                <a:cxn ang="0">
                  <a:pos x="325" y="16"/>
                </a:cxn>
                <a:cxn ang="0">
                  <a:pos x="359" y="33"/>
                </a:cxn>
                <a:cxn ang="0">
                  <a:pos x="390" y="55"/>
                </a:cxn>
                <a:cxn ang="0">
                  <a:pos x="417" y="82"/>
                </a:cxn>
                <a:cxn ang="0">
                  <a:pos x="440" y="113"/>
                </a:cxn>
                <a:cxn ang="0">
                  <a:pos x="458" y="147"/>
                </a:cxn>
                <a:cxn ang="0">
                  <a:pos x="514" y="102"/>
                </a:cxn>
                <a:cxn ang="0">
                  <a:pos x="524" y="101"/>
                </a:cxn>
                <a:cxn ang="0">
                  <a:pos x="534" y="104"/>
                </a:cxn>
                <a:cxn ang="0">
                  <a:pos x="542" y="111"/>
                </a:cxn>
                <a:cxn ang="0">
                  <a:pos x="545" y="121"/>
                </a:cxn>
                <a:cxn ang="0">
                  <a:pos x="1000" y="167"/>
                </a:cxn>
                <a:cxn ang="0">
                  <a:pos x="1030" y="182"/>
                </a:cxn>
                <a:cxn ang="0">
                  <a:pos x="1052" y="197"/>
                </a:cxn>
                <a:cxn ang="0">
                  <a:pos x="1068" y="213"/>
                </a:cxn>
                <a:cxn ang="0">
                  <a:pos x="1077" y="233"/>
                </a:cxn>
                <a:cxn ang="0">
                  <a:pos x="981" y="323"/>
                </a:cxn>
                <a:cxn ang="0">
                  <a:pos x="886" y="290"/>
                </a:cxn>
                <a:cxn ang="0">
                  <a:pos x="786" y="348"/>
                </a:cxn>
                <a:cxn ang="0">
                  <a:pos x="668" y="357"/>
                </a:cxn>
                <a:cxn ang="0">
                  <a:pos x="551" y="311"/>
                </a:cxn>
                <a:cxn ang="0">
                  <a:pos x="552" y="382"/>
                </a:cxn>
                <a:cxn ang="0">
                  <a:pos x="549" y="392"/>
                </a:cxn>
                <a:cxn ang="0">
                  <a:pos x="543" y="398"/>
                </a:cxn>
                <a:cxn ang="0">
                  <a:pos x="535" y="400"/>
                </a:cxn>
                <a:cxn ang="0">
                  <a:pos x="524" y="396"/>
                </a:cxn>
                <a:cxn ang="0">
                  <a:pos x="455" y="379"/>
                </a:cxn>
                <a:cxn ang="0">
                  <a:pos x="434" y="413"/>
                </a:cxn>
                <a:cxn ang="0">
                  <a:pos x="409" y="444"/>
                </a:cxn>
                <a:cxn ang="0">
                  <a:pos x="379" y="471"/>
                </a:cxn>
                <a:cxn ang="0">
                  <a:pos x="346" y="492"/>
                </a:cxn>
                <a:cxn ang="0">
                  <a:pos x="310" y="507"/>
                </a:cxn>
                <a:cxn ang="0">
                  <a:pos x="272" y="515"/>
                </a:cxn>
                <a:cxn ang="0">
                  <a:pos x="233" y="517"/>
                </a:cxn>
                <a:cxn ang="0">
                  <a:pos x="195" y="512"/>
                </a:cxn>
                <a:cxn ang="0">
                  <a:pos x="158" y="501"/>
                </a:cxn>
                <a:cxn ang="0">
                  <a:pos x="123" y="484"/>
                </a:cxn>
                <a:cxn ang="0">
                  <a:pos x="91" y="462"/>
                </a:cxn>
                <a:cxn ang="0">
                  <a:pos x="63" y="435"/>
                </a:cxn>
                <a:cxn ang="0">
                  <a:pos x="39" y="403"/>
                </a:cxn>
                <a:cxn ang="0">
                  <a:pos x="21" y="368"/>
                </a:cxn>
                <a:cxn ang="0">
                  <a:pos x="9" y="330"/>
                </a:cxn>
                <a:cxn ang="0">
                  <a:pos x="1" y="291"/>
                </a:cxn>
                <a:cxn ang="0">
                  <a:pos x="0" y="252"/>
                </a:cxn>
                <a:cxn ang="0">
                  <a:pos x="3" y="212"/>
                </a:cxn>
                <a:cxn ang="0">
                  <a:pos x="13" y="174"/>
                </a:cxn>
                <a:cxn ang="0">
                  <a:pos x="27" y="138"/>
                </a:cxn>
                <a:cxn ang="0">
                  <a:pos x="47" y="104"/>
                </a:cxn>
                <a:cxn ang="0">
                  <a:pos x="72" y="74"/>
                </a:cxn>
                <a:cxn ang="0">
                  <a:pos x="101" y="48"/>
                </a:cxn>
                <a:cxn ang="0">
                  <a:pos x="133" y="28"/>
                </a:cxn>
                <a:cxn ang="0">
                  <a:pos x="167" y="13"/>
                </a:cxn>
                <a:cxn ang="0">
                  <a:pos x="204" y="4"/>
                </a:cxn>
                <a:cxn ang="0">
                  <a:pos x="241" y="0"/>
                </a:cxn>
              </a:cxnLst>
              <a:rect l="0" t="0" r="r" b="b"/>
              <a:pathLst>
                <a:path w="1077" h="517">
                  <a:moveTo>
                    <a:pt x="241" y="0"/>
                  </a:moveTo>
                  <a:lnTo>
                    <a:pt x="258" y="1"/>
                  </a:lnTo>
                  <a:lnTo>
                    <a:pt x="275" y="3"/>
                  </a:lnTo>
                  <a:lnTo>
                    <a:pt x="292" y="6"/>
                  </a:lnTo>
                  <a:lnTo>
                    <a:pt x="309" y="10"/>
                  </a:lnTo>
                  <a:lnTo>
                    <a:pt x="325" y="16"/>
                  </a:lnTo>
                  <a:lnTo>
                    <a:pt x="342" y="24"/>
                  </a:lnTo>
                  <a:lnTo>
                    <a:pt x="359" y="33"/>
                  </a:lnTo>
                  <a:lnTo>
                    <a:pt x="375" y="44"/>
                  </a:lnTo>
                  <a:lnTo>
                    <a:pt x="390" y="55"/>
                  </a:lnTo>
                  <a:lnTo>
                    <a:pt x="404" y="68"/>
                  </a:lnTo>
                  <a:lnTo>
                    <a:pt x="417" y="82"/>
                  </a:lnTo>
                  <a:lnTo>
                    <a:pt x="429" y="97"/>
                  </a:lnTo>
                  <a:lnTo>
                    <a:pt x="440" y="113"/>
                  </a:lnTo>
                  <a:lnTo>
                    <a:pt x="450" y="129"/>
                  </a:lnTo>
                  <a:lnTo>
                    <a:pt x="458" y="147"/>
                  </a:lnTo>
                  <a:lnTo>
                    <a:pt x="509" y="105"/>
                  </a:lnTo>
                  <a:lnTo>
                    <a:pt x="514" y="102"/>
                  </a:lnTo>
                  <a:lnTo>
                    <a:pt x="519" y="101"/>
                  </a:lnTo>
                  <a:lnTo>
                    <a:pt x="524" y="101"/>
                  </a:lnTo>
                  <a:lnTo>
                    <a:pt x="530" y="102"/>
                  </a:lnTo>
                  <a:lnTo>
                    <a:pt x="534" y="104"/>
                  </a:lnTo>
                  <a:lnTo>
                    <a:pt x="539" y="107"/>
                  </a:lnTo>
                  <a:lnTo>
                    <a:pt x="542" y="111"/>
                  </a:lnTo>
                  <a:lnTo>
                    <a:pt x="544" y="115"/>
                  </a:lnTo>
                  <a:lnTo>
                    <a:pt x="545" y="121"/>
                  </a:lnTo>
                  <a:lnTo>
                    <a:pt x="548" y="171"/>
                  </a:lnTo>
                  <a:lnTo>
                    <a:pt x="1000" y="167"/>
                  </a:lnTo>
                  <a:lnTo>
                    <a:pt x="1016" y="175"/>
                  </a:lnTo>
                  <a:lnTo>
                    <a:pt x="1030" y="182"/>
                  </a:lnTo>
                  <a:lnTo>
                    <a:pt x="1042" y="189"/>
                  </a:lnTo>
                  <a:lnTo>
                    <a:pt x="1052" y="197"/>
                  </a:lnTo>
                  <a:lnTo>
                    <a:pt x="1061" y="205"/>
                  </a:lnTo>
                  <a:lnTo>
                    <a:pt x="1068" y="213"/>
                  </a:lnTo>
                  <a:lnTo>
                    <a:pt x="1073" y="223"/>
                  </a:lnTo>
                  <a:lnTo>
                    <a:pt x="1077" y="233"/>
                  </a:lnTo>
                  <a:lnTo>
                    <a:pt x="1027" y="279"/>
                  </a:lnTo>
                  <a:lnTo>
                    <a:pt x="981" y="323"/>
                  </a:lnTo>
                  <a:lnTo>
                    <a:pt x="928" y="326"/>
                  </a:lnTo>
                  <a:lnTo>
                    <a:pt x="886" y="290"/>
                  </a:lnTo>
                  <a:lnTo>
                    <a:pt x="828" y="348"/>
                  </a:lnTo>
                  <a:lnTo>
                    <a:pt x="786" y="348"/>
                  </a:lnTo>
                  <a:lnTo>
                    <a:pt x="730" y="294"/>
                  </a:lnTo>
                  <a:lnTo>
                    <a:pt x="668" y="357"/>
                  </a:lnTo>
                  <a:lnTo>
                    <a:pt x="621" y="312"/>
                  </a:lnTo>
                  <a:lnTo>
                    <a:pt x="551" y="311"/>
                  </a:lnTo>
                  <a:lnTo>
                    <a:pt x="552" y="377"/>
                  </a:lnTo>
                  <a:lnTo>
                    <a:pt x="552" y="382"/>
                  </a:lnTo>
                  <a:lnTo>
                    <a:pt x="551" y="387"/>
                  </a:lnTo>
                  <a:lnTo>
                    <a:pt x="549" y="392"/>
                  </a:lnTo>
                  <a:lnTo>
                    <a:pt x="546" y="395"/>
                  </a:lnTo>
                  <a:lnTo>
                    <a:pt x="543" y="398"/>
                  </a:lnTo>
                  <a:lnTo>
                    <a:pt x="539" y="400"/>
                  </a:lnTo>
                  <a:lnTo>
                    <a:pt x="535" y="400"/>
                  </a:lnTo>
                  <a:lnTo>
                    <a:pt x="530" y="399"/>
                  </a:lnTo>
                  <a:lnTo>
                    <a:pt x="524" y="396"/>
                  </a:lnTo>
                  <a:lnTo>
                    <a:pt x="463" y="361"/>
                  </a:lnTo>
                  <a:lnTo>
                    <a:pt x="455" y="379"/>
                  </a:lnTo>
                  <a:lnTo>
                    <a:pt x="445" y="397"/>
                  </a:lnTo>
                  <a:lnTo>
                    <a:pt x="434" y="413"/>
                  </a:lnTo>
                  <a:lnTo>
                    <a:pt x="422" y="429"/>
                  </a:lnTo>
                  <a:lnTo>
                    <a:pt x="409" y="444"/>
                  </a:lnTo>
                  <a:lnTo>
                    <a:pt x="395" y="458"/>
                  </a:lnTo>
                  <a:lnTo>
                    <a:pt x="379" y="471"/>
                  </a:lnTo>
                  <a:lnTo>
                    <a:pt x="363" y="482"/>
                  </a:lnTo>
                  <a:lnTo>
                    <a:pt x="346" y="492"/>
                  </a:lnTo>
                  <a:lnTo>
                    <a:pt x="329" y="500"/>
                  </a:lnTo>
                  <a:lnTo>
                    <a:pt x="310" y="507"/>
                  </a:lnTo>
                  <a:lnTo>
                    <a:pt x="291" y="512"/>
                  </a:lnTo>
                  <a:lnTo>
                    <a:pt x="272" y="515"/>
                  </a:lnTo>
                  <a:lnTo>
                    <a:pt x="252" y="517"/>
                  </a:lnTo>
                  <a:lnTo>
                    <a:pt x="233" y="517"/>
                  </a:lnTo>
                  <a:lnTo>
                    <a:pt x="214" y="516"/>
                  </a:lnTo>
                  <a:lnTo>
                    <a:pt x="195" y="512"/>
                  </a:lnTo>
                  <a:lnTo>
                    <a:pt x="176" y="508"/>
                  </a:lnTo>
                  <a:lnTo>
                    <a:pt x="158" y="501"/>
                  </a:lnTo>
                  <a:lnTo>
                    <a:pt x="140" y="493"/>
                  </a:lnTo>
                  <a:lnTo>
                    <a:pt x="123" y="484"/>
                  </a:lnTo>
                  <a:lnTo>
                    <a:pt x="106" y="474"/>
                  </a:lnTo>
                  <a:lnTo>
                    <a:pt x="91" y="462"/>
                  </a:lnTo>
                  <a:lnTo>
                    <a:pt x="76" y="449"/>
                  </a:lnTo>
                  <a:lnTo>
                    <a:pt x="63" y="435"/>
                  </a:lnTo>
                  <a:lnTo>
                    <a:pt x="50" y="419"/>
                  </a:lnTo>
                  <a:lnTo>
                    <a:pt x="39" y="403"/>
                  </a:lnTo>
                  <a:lnTo>
                    <a:pt x="30" y="385"/>
                  </a:lnTo>
                  <a:lnTo>
                    <a:pt x="21" y="368"/>
                  </a:lnTo>
                  <a:lnTo>
                    <a:pt x="14" y="349"/>
                  </a:lnTo>
                  <a:lnTo>
                    <a:pt x="9" y="330"/>
                  </a:lnTo>
                  <a:lnTo>
                    <a:pt x="4" y="311"/>
                  </a:lnTo>
                  <a:lnTo>
                    <a:pt x="1" y="291"/>
                  </a:lnTo>
                  <a:lnTo>
                    <a:pt x="0" y="272"/>
                  </a:lnTo>
                  <a:lnTo>
                    <a:pt x="0" y="252"/>
                  </a:lnTo>
                  <a:lnTo>
                    <a:pt x="1" y="232"/>
                  </a:lnTo>
                  <a:lnTo>
                    <a:pt x="3" y="212"/>
                  </a:lnTo>
                  <a:lnTo>
                    <a:pt x="7" y="193"/>
                  </a:lnTo>
                  <a:lnTo>
                    <a:pt x="13" y="174"/>
                  </a:lnTo>
                  <a:lnTo>
                    <a:pt x="19" y="155"/>
                  </a:lnTo>
                  <a:lnTo>
                    <a:pt x="27" y="138"/>
                  </a:lnTo>
                  <a:lnTo>
                    <a:pt x="36" y="121"/>
                  </a:lnTo>
                  <a:lnTo>
                    <a:pt x="47" y="104"/>
                  </a:lnTo>
                  <a:lnTo>
                    <a:pt x="59" y="89"/>
                  </a:lnTo>
                  <a:lnTo>
                    <a:pt x="72" y="74"/>
                  </a:lnTo>
                  <a:lnTo>
                    <a:pt x="86" y="61"/>
                  </a:lnTo>
                  <a:lnTo>
                    <a:pt x="101" y="48"/>
                  </a:lnTo>
                  <a:lnTo>
                    <a:pt x="116" y="38"/>
                  </a:lnTo>
                  <a:lnTo>
                    <a:pt x="133" y="28"/>
                  </a:lnTo>
                  <a:lnTo>
                    <a:pt x="150" y="20"/>
                  </a:lnTo>
                  <a:lnTo>
                    <a:pt x="167" y="13"/>
                  </a:lnTo>
                  <a:lnTo>
                    <a:pt x="186" y="8"/>
                  </a:lnTo>
                  <a:lnTo>
                    <a:pt x="204" y="4"/>
                  </a:lnTo>
                  <a:lnTo>
                    <a:pt x="222" y="1"/>
                  </a:lnTo>
                  <a:lnTo>
                    <a:pt x="241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8" name="Line 167"/>
            <p:cNvSpPr>
              <a:spLocks noChangeShapeType="1"/>
            </p:cNvSpPr>
            <p:nvPr/>
          </p:nvSpPr>
          <p:spPr bwMode="auto">
            <a:xfrm flipH="1">
              <a:off x="3649663" y="2586038"/>
              <a:ext cx="30163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9" name="Line 168"/>
            <p:cNvSpPr>
              <a:spLocks noChangeShapeType="1"/>
            </p:cNvSpPr>
            <p:nvPr/>
          </p:nvSpPr>
          <p:spPr bwMode="auto">
            <a:xfrm flipH="1">
              <a:off x="3621088" y="2587625"/>
              <a:ext cx="28575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0" name="Line 169"/>
            <p:cNvSpPr>
              <a:spLocks noChangeShapeType="1"/>
            </p:cNvSpPr>
            <p:nvPr/>
          </p:nvSpPr>
          <p:spPr bwMode="auto">
            <a:xfrm flipH="1">
              <a:off x="3592513" y="2592388"/>
              <a:ext cx="28575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1" name="Line 170"/>
            <p:cNvSpPr>
              <a:spLocks noChangeShapeType="1"/>
            </p:cNvSpPr>
            <p:nvPr/>
          </p:nvSpPr>
          <p:spPr bwMode="auto">
            <a:xfrm flipH="1">
              <a:off x="3562350" y="2598738"/>
              <a:ext cx="30163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2" name="Line 171"/>
            <p:cNvSpPr>
              <a:spLocks noChangeShapeType="1"/>
            </p:cNvSpPr>
            <p:nvPr/>
          </p:nvSpPr>
          <p:spPr bwMode="auto">
            <a:xfrm flipH="1">
              <a:off x="3535363" y="2606675"/>
              <a:ext cx="26988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3" name="Line 172"/>
            <p:cNvSpPr>
              <a:spLocks noChangeShapeType="1"/>
            </p:cNvSpPr>
            <p:nvPr/>
          </p:nvSpPr>
          <p:spPr bwMode="auto">
            <a:xfrm flipH="1">
              <a:off x="3508375" y="2617788"/>
              <a:ext cx="269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6" name="Line 173"/>
            <p:cNvSpPr>
              <a:spLocks noChangeShapeType="1"/>
            </p:cNvSpPr>
            <p:nvPr/>
          </p:nvSpPr>
          <p:spPr bwMode="auto">
            <a:xfrm flipH="1">
              <a:off x="3481388" y="2630488"/>
              <a:ext cx="269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7" name="Line 174"/>
            <p:cNvSpPr>
              <a:spLocks noChangeShapeType="1"/>
            </p:cNvSpPr>
            <p:nvPr/>
          </p:nvSpPr>
          <p:spPr bwMode="auto">
            <a:xfrm flipH="1">
              <a:off x="3457575" y="2646363"/>
              <a:ext cx="23813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8" name="Line 175"/>
            <p:cNvSpPr>
              <a:spLocks noChangeShapeType="1"/>
            </p:cNvSpPr>
            <p:nvPr/>
          </p:nvSpPr>
          <p:spPr bwMode="auto">
            <a:xfrm flipH="1">
              <a:off x="3433763" y="2662238"/>
              <a:ext cx="23813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9" name="Line 176"/>
            <p:cNvSpPr>
              <a:spLocks noChangeShapeType="1"/>
            </p:cNvSpPr>
            <p:nvPr/>
          </p:nvSpPr>
          <p:spPr bwMode="auto">
            <a:xfrm flipH="1">
              <a:off x="3411538" y="2682875"/>
              <a:ext cx="22225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0" name="Line 177"/>
            <p:cNvSpPr>
              <a:spLocks noChangeShapeType="1"/>
            </p:cNvSpPr>
            <p:nvPr/>
          </p:nvSpPr>
          <p:spPr bwMode="auto">
            <a:xfrm flipH="1">
              <a:off x="3390900" y="2703513"/>
              <a:ext cx="20638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1" name="Line 178"/>
            <p:cNvSpPr>
              <a:spLocks noChangeShapeType="1"/>
            </p:cNvSpPr>
            <p:nvPr/>
          </p:nvSpPr>
          <p:spPr bwMode="auto">
            <a:xfrm flipH="1">
              <a:off x="3371850" y="2727325"/>
              <a:ext cx="19050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2" name="Line 179"/>
            <p:cNvSpPr>
              <a:spLocks noChangeShapeType="1"/>
            </p:cNvSpPr>
            <p:nvPr/>
          </p:nvSpPr>
          <p:spPr bwMode="auto">
            <a:xfrm flipH="1">
              <a:off x="3354388" y="2751138"/>
              <a:ext cx="17463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3" name="Line 180"/>
            <p:cNvSpPr>
              <a:spLocks noChangeShapeType="1"/>
            </p:cNvSpPr>
            <p:nvPr/>
          </p:nvSpPr>
          <p:spPr bwMode="auto">
            <a:xfrm flipH="1">
              <a:off x="3340100" y="2778125"/>
              <a:ext cx="14288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4" name="Line 181"/>
            <p:cNvSpPr>
              <a:spLocks noChangeShapeType="1"/>
            </p:cNvSpPr>
            <p:nvPr/>
          </p:nvSpPr>
          <p:spPr bwMode="auto">
            <a:xfrm flipH="1">
              <a:off x="3327400" y="2805113"/>
              <a:ext cx="12700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5" name="Line 182"/>
            <p:cNvSpPr>
              <a:spLocks noChangeShapeType="1"/>
            </p:cNvSpPr>
            <p:nvPr/>
          </p:nvSpPr>
          <p:spPr bwMode="auto">
            <a:xfrm flipH="1">
              <a:off x="3317875" y="2832100"/>
              <a:ext cx="9525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6" name="Line 183"/>
            <p:cNvSpPr>
              <a:spLocks noChangeShapeType="1"/>
            </p:cNvSpPr>
            <p:nvPr/>
          </p:nvSpPr>
          <p:spPr bwMode="auto">
            <a:xfrm flipH="1">
              <a:off x="3308350" y="2862263"/>
              <a:ext cx="9525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7" name="Line 184"/>
            <p:cNvSpPr>
              <a:spLocks noChangeShapeType="1"/>
            </p:cNvSpPr>
            <p:nvPr/>
          </p:nvSpPr>
          <p:spPr bwMode="auto">
            <a:xfrm flipH="1">
              <a:off x="3302000" y="2892425"/>
              <a:ext cx="6350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8" name="Line 185"/>
            <p:cNvSpPr>
              <a:spLocks noChangeShapeType="1"/>
            </p:cNvSpPr>
            <p:nvPr/>
          </p:nvSpPr>
          <p:spPr bwMode="auto">
            <a:xfrm flipH="1">
              <a:off x="3298825" y="2922588"/>
              <a:ext cx="3175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9" name="Line 186"/>
            <p:cNvSpPr>
              <a:spLocks noChangeShapeType="1"/>
            </p:cNvSpPr>
            <p:nvPr/>
          </p:nvSpPr>
          <p:spPr bwMode="auto">
            <a:xfrm flipH="1">
              <a:off x="3297238" y="2954338"/>
              <a:ext cx="1588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0" name="Line 187"/>
            <p:cNvSpPr>
              <a:spLocks noChangeShapeType="1"/>
            </p:cNvSpPr>
            <p:nvPr/>
          </p:nvSpPr>
          <p:spPr bwMode="auto">
            <a:xfrm>
              <a:off x="3297238" y="2986088"/>
              <a:ext cx="1588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1" name="Line 188"/>
            <p:cNvSpPr>
              <a:spLocks noChangeShapeType="1"/>
            </p:cNvSpPr>
            <p:nvPr/>
          </p:nvSpPr>
          <p:spPr bwMode="auto">
            <a:xfrm>
              <a:off x="3297238" y="3017838"/>
              <a:ext cx="1588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2" name="Line 189"/>
            <p:cNvSpPr>
              <a:spLocks noChangeShapeType="1"/>
            </p:cNvSpPr>
            <p:nvPr/>
          </p:nvSpPr>
          <p:spPr bwMode="auto">
            <a:xfrm>
              <a:off x="3298825" y="3048000"/>
              <a:ext cx="4763" cy="317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3" name="Line 190"/>
            <p:cNvSpPr>
              <a:spLocks noChangeShapeType="1"/>
            </p:cNvSpPr>
            <p:nvPr/>
          </p:nvSpPr>
          <p:spPr bwMode="auto">
            <a:xfrm>
              <a:off x="3303588" y="3079750"/>
              <a:ext cx="7938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4" name="Line 191"/>
            <p:cNvSpPr>
              <a:spLocks noChangeShapeType="1"/>
            </p:cNvSpPr>
            <p:nvPr/>
          </p:nvSpPr>
          <p:spPr bwMode="auto">
            <a:xfrm>
              <a:off x="3311525" y="3109913"/>
              <a:ext cx="7938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5" name="Line 192"/>
            <p:cNvSpPr>
              <a:spLocks noChangeShapeType="1"/>
            </p:cNvSpPr>
            <p:nvPr/>
          </p:nvSpPr>
          <p:spPr bwMode="auto">
            <a:xfrm>
              <a:off x="3319463" y="3140075"/>
              <a:ext cx="11113" cy="301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6" name="Line 193"/>
            <p:cNvSpPr>
              <a:spLocks noChangeShapeType="1"/>
            </p:cNvSpPr>
            <p:nvPr/>
          </p:nvSpPr>
          <p:spPr bwMode="auto">
            <a:xfrm>
              <a:off x="3330575" y="3170238"/>
              <a:ext cx="14288" cy="269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7" name="Line 194"/>
            <p:cNvSpPr>
              <a:spLocks noChangeShapeType="1"/>
            </p:cNvSpPr>
            <p:nvPr/>
          </p:nvSpPr>
          <p:spPr bwMode="auto">
            <a:xfrm>
              <a:off x="3344863" y="3197225"/>
              <a:ext cx="14288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8" name="Line 195"/>
            <p:cNvSpPr>
              <a:spLocks noChangeShapeType="1"/>
            </p:cNvSpPr>
            <p:nvPr/>
          </p:nvSpPr>
          <p:spPr bwMode="auto">
            <a:xfrm>
              <a:off x="3359150" y="3225800"/>
              <a:ext cx="17463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9" name="Line 196"/>
            <p:cNvSpPr>
              <a:spLocks noChangeShapeType="1"/>
            </p:cNvSpPr>
            <p:nvPr/>
          </p:nvSpPr>
          <p:spPr bwMode="auto">
            <a:xfrm>
              <a:off x="3376613" y="3251200"/>
              <a:ext cx="20638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0" name="Line 197"/>
            <p:cNvSpPr>
              <a:spLocks noChangeShapeType="1"/>
            </p:cNvSpPr>
            <p:nvPr/>
          </p:nvSpPr>
          <p:spPr bwMode="auto">
            <a:xfrm>
              <a:off x="3397250" y="3276600"/>
              <a:ext cx="20638" cy="222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1" name="Line 198"/>
            <p:cNvSpPr>
              <a:spLocks noChangeShapeType="1"/>
            </p:cNvSpPr>
            <p:nvPr/>
          </p:nvSpPr>
          <p:spPr bwMode="auto">
            <a:xfrm>
              <a:off x="3417888" y="3298825"/>
              <a:ext cx="23813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2" name="Line 199"/>
            <p:cNvSpPr>
              <a:spLocks noChangeShapeType="1"/>
            </p:cNvSpPr>
            <p:nvPr/>
          </p:nvSpPr>
          <p:spPr bwMode="auto">
            <a:xfrm>
              <a:off x="3441700" y="3319463"/>
              <a:ext cx="23813" cy="190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3" name="Line 200"/>
            <p:cNvSpPr>
              <a:spLocks noChangeShapeType="1"/>
            </p:cNvSpPr>
            <p:nvPr/>
          </p:nvSpPr>
          <p:spPr bwMode="auto">
            <a:xfrm>
              <a:off x="3465513" y="3338513"/>
              <a:ext cx="269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4" name="Line 201"/>
            <p:cNvSpPr>
              <a:spLocks noChangeShapeType="1"/>
            </p:cNvSpPr>
            <p:nvPr/>
          </p:nvSpPr>
          <p:spPr bwMode="auto">
            <a:xfrm>
              <a:off x="3492500" y="3354388"/>
              <a:ext cx="269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5" name="Line 202"/>
            <p:cNvSpPr>
              <a:spLocks noChangeShapeType="1"/>
            </p:cNvSpPr>
            <p:nvPr/>
          </p:nvSpPr>
          <p:spPr bwMode="auto">
            <a:xfrm>
              <a:off x="3519488" y="3368675"/>
              <a:ext cx="28575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6" name="Line 203"/>
            <p:cNvSpPr>
              <a:spLocks noChangeShapeType="1"/>
            </p:cNvSpPr>
            <p:nvPr/>
          </p:nvSpPr>
          <p:spPr bwMode="auto">
            <a:xfrm>
              <a:off x="3548063" y="3381375"/>
              <a:ext cx="2857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7" name="Line 204"/>
            <p:cNvSpPr>
              <a:spLocks noChangeShapeType="1"/>
            </p:cNvSpPr>
            <p:nvPr/>
          </p:nvSpPr>
          <p:spPr bwMode="auto">
            <a:xfrm>
              <a:off x="3576638" y="3392488"/>
              <a:ext cx="30163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8" name="Line 205"/>
            <p:cNvSpPr>
              <a:spLocks noChangeShapeType="1"/>
            </p:cNvSpPr>
            <p:nvPr/>
          </p:nvSpPr>
          <p:spPr bwMode="auto">
            <a:xfrm>
              <a:off x="3606800" y="3398838"/>
              <a:ext cx="30163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9" name="Line 206"/>
            <p:cNvSpPr>
              <a:spLocks noChangeShapeType="1"/>
            </p:cNvSpPr>
            <p:nvPr/>
          </p:nvSpPr>
          <p:spPr bwMode="auto">
            <a:xfrm>
              <a:off x="3636963" y="3405188"/>
              <a:ext cx="30163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0" name="Line 207"/>
            <p:cNvSpPr>
              <a:spLocks noChangeShapeType="1"/>
            </p:cNvSpPr>
            <p:nvPr/>
          </p:nvSpPr>
          <p:spPr bwMode="auto">
            <a:xfrm>
              <a:off x="3667125" y="3406775"/>
              <a:ext cx="30163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1" name="Line 208"/>
            <p:cNvSpPr>
              <a:spLocks noChangeShapeType="1"/>
            </p:cNvSpPr>
            <p:nvPr/>
          </p:nvSpPr>
          <p:spPr bwMode="auto">
            <a:xfrm flipV="1">
              <a:off x="3697288" y="3403600"/>
              <a:ext cx="31750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2" name="Line 209"/>
            <p:cNvSpPr>
              <a:spLocks noChangeShapeType="1"/>
            </p:cNvSpPr>
            <p:nvPr/>
          </p:nvSpPr>
          <p:spPr bwMode="auto">
            <a:xfrm flipV="1">
              <a:off x="3729038" y="3398838"/>
              <a:ext cx="30163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3" name="Line 210"/>
            <p:cNvSpPr>
              <a:spLocks noChangeShapeType="1"/>
            </p:cNvSpPr>
            <p:nvPr/>
          </p:nvSpPr>
          <p:spPr bwMode="auto">
            <a:xfrm flipV="1">
              <a:off x="3759200" y="3390900"/>
              <a:ext cx="30163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4" name="Line 211"/>
            <p:cNvSpPr>
              <a:spLocks noChangeShapeType="1"/>
            </p:cNvSpPr>
            <p:nvPr/>
          </p:nvSpPr>
          <p:spPr bwMode="auto">
            <a:xfrm flipV="1">
              <a:off x="3789363" y="3379788"/>
              <a:ext cx="30163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5" name="Line 212"/>
            <p:cNvSpPr>
              <a:spLocks noChangeShapeType="1"/>
            </p:cNvSpPr>
            <p:nvPr/>
          </p:nvSpPr>
          <p:spPr bwMode="auto">
            <a:xfrm flipV="1">
              <a:off x="3819525" y="3367088"/>
              <a:ext cx="269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6" name="Line 213"/>
            <p:cNvSpPr>
              <a:spLocks noChangeShapeType="1"/>
            </p:cNvSpPr>
            <p:nvPr/>
          </p:nvSpPr>
          <p:spPr bwMode="auto">
            <a:xfrm flipV="1">
              <a:off x="3846513" y="3351213"/>
              <a:ext cx="269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7" name="Line 214"/>
            <p:cNvSpPr>
              <a:spLocks noChangeShapeType="1"/>
            </p:cNvSpPr>
            <p:nvPr/>
          </p:nvSpPr>
          <p:spPr bwMode="auto">
            <a:xfrm flipV="1">
              <a:off x="3873500" y="3333750"/>
              <a:ext cx="25400" cy="174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8" name="Line 215"/>
            <p:cNvSpPr>
              <a:spLocks noChangeShapeType="1"/>
            </p:cNvSpPr>
            <p:nvPr/>
          </p:nvSpPr>
          <p:spPr bwMode="auto">
            <a:xfrm flipV="1">
              <a:off x="3898900" y="3313113"/>
              <a:ext cx="25400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9" name="Line 216"/>
            <p:cNvSpPr>
              <a:spLocks noChangeShapeType="1"/>
            </p:cNvSpPr>
            <p:nvPr/>
          </p:nvSpPr>
          <p:spPr bwMode="auto">
            <a:xfrm flipV="1">
              <a:off x="3924300" y="3290888"/>
              <a:ext cx="22225" cy="222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0" name="Line 217"/>
            <p:cNvSpPr>
              <a:spLocks noChangeShapeType="1"/>
            </p:cNvSpPr>
            <p:nvPr/>
          </p:nvSpPr>
          <p:spPr bwMode="auto">
            <a:xfrm flipV="1">
              <a:off x="3946525" y="3267075"/>
              <a:ext cx="20638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1" name="Line 218"/>
            <p:cNvSpPr>
              <a:spLocks noChangeShapeType="1"/>
            </p:cNvSpPr>
            <p:nvPr/>
          </p:nvSpPr>
          <p:spPr bwMode="auto">
            <a:xfrm flipV="1">
              <a:off x="3967163" y="3241675"/>
              <a:ext cx="19050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2" name="Line 219"/>
            <p:cNvSpPr>
              <a:spLocks noChangeShapeType="1"/>
            </p:cNvSpPr>
            <p:nvPr/>
          </p:nvSpPr>
          <p:spPr bwMode="auto">
            <a:xfrm flipV="1">
              <a:off x="3986213" y="3216275"/>
              <a:ext cx="17463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3" name="Line 220"/>
            <p:cNvSpPr>
              <a:spLocks noChangeShapeType="1"/>
            </p:cNvSpPr>
            <p:nvPr/>
          </p:nvSpPr>
          <p:spPr bwMode="auto">
            <a:xfrm flipV="1">
              <a:off x="4003675" y="3187700"/>
              <a:ext cx="15875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4" name="Line 221"/>
            <p:cNvSpPr>
              <a:spLocks noChangeShapeType="1"/>
            </p:cNvSpPr>
            <p:nvPr/>
          </p:nvSpPr>
          <p:spPr bwMode="auto">
            <a:xfrm flipV="1">
              <a:off x="4019550" y="3159125"/>
              <a:ext cx="12700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5" name="Line 222"/>
            <p:cNvSpPr>
              <a:spLocks noChangeShapeType="1"/>
            </p:cNvSpPr>
            <p:nvPr/>
          </p:nvSpPr>
          <p:spPr bwMode="auto">
            <a:xfrm>
              <a:off x="4032250" y="3159125"/>
              <a:ext cx="96838" cy="555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6" name="Line 223"/>
            <p:cNvSpPr>
              <a:spLocks noChangeShapeType="1"/>
            </p:cNvSpPr>
            <p:nvPr/>
          </p:nvSpPr>
          <p:spPr bwMode="auto">
            <a:xfrm>
              <a:off x="4129088" y="3214688"/>
              <a:ext cx="9525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7" name="Line 224"/>
            <p:cNvSpPr>
              <a:spLocks noChangeShapeType="1"/>
            </p:cNvSpPr>
            <p:nvPr/>
          </p:nvSpPr>
          <p:spPr bwMode="auto">
            <a:xfrm>
              <a:off x="4138613" y="3219450"/>
              <a:ext cx="793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8" name="Line 225"/>
            <p:cNvSpPr>
              <a:spLocks noChangeShapeType="1"/>
            </p:cNvSpPr>
            <p:nvPr/>
          </p:nvSpPr>
          <p:spPr bwMode="auto">
            <a:xfrm>
              <a:off x="4146550" y="3221038"/>
              <a:ext cx="6350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9" name="Line 226"/>
            <p:cNvSpPr>
              <a:spLocks noChangeShapeType="1"/>
            </p:cNvSpPr>
            <p:nvPr/>
          </p:nvSpPr>
          <p:spPr bwMode="auto">
            <a:xfrm flipV="1">
              <a:off x="4152900" y="3217863"/>
              <a:ext cx="6350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0" name="Line 227"/>
            <p:cNvSpPr>
              <a:spLocks noChangeShapeType="1"/>
            </p:cNvSpPr>
            <p:nvPr/>
          </p:nvSpPr>
          <p:spPr bwMode="auto">
            <a:xfrm flipV="1">
              <a:off x="4159250" y="3213100"/>
              <a:ext cx="4763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1" name="Line 228"/>
            <p:cNvSpPr>
              <a:spLocks noChangeShapeType="1"/>
            </p:cNvSpPr>
            <p:nvPr/>
          </p:nvSpPr>
          <p:spPr bwMode="auto">
            <a:xfrm flipV="1">
              <a:off x="4164013" y="3208338"/>
              <a:ext cx="4763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2" name="Line 229"/>
            <p:cNvSpPr>
              <a:spLocks noChangeShapeType="1"/>
            </p:cNvSpPr>
            <p:nvPr/>
          </p:nvSpPr>
          <p:spPr bwMode="auto">
            <a:xfrm flipV="1">
              <a:off x="4168775" y="3200400"/>
              <a:ext cx="3175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3" name="Line 230"/>
            <p:cNvSpPr>
              <a:spLocks noChangeShapeType="1"/>
            </p:cNvSpPr>
            <p:nvPr/>
          </p:nvSpPr>
          <p:spPr bwMode="auto">
            <a:xfrm flipV="1">
              <a:off x="4171950" y="3192463"/>
              <a:ext cx="1588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4" name="Line 231"/>
            <p:cNvSpPr>
              <a:spLocks noChangeShapeType="1"/>
            </p:cNvSpPr>
            <p:nvPr/>
          </p:nvSpPr>
          <p:spPr bwMode="auto">
            <a:xfrm flipV="1">
              <a:off x="4173538" y="3184525"/>
              <a:ext cx="1588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5" name="Line 232"/>
            <p:cNvSpPr>
              <a:spLocks noChangeShapeType="1"/>
            </p:cNvSpPr>
            <p:nvPr/>
          </p:nvSpPr>
          <p:spPr bwMode="auto">
            <a:xfrm flipH="1" flipV="1">
              <a:off x="4171950" y="3079750"/>
              <a:ext cx="1588" cy="1047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6" name="Line 233"/>
            <p:cNvSpPr>
              <a:spLocks noChangeShapeType="1"/>
            </p:cNvSpPr>
            <p:nvPr/>
          </p:nvSpPr>
          <p:spPr bwMode="auto">
            <a:xfrm>
              <a:off x="4171950" y="3079750"/>
              <a:ext cx="111125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7" name="Line 234"/>
            <p:cNvSpPr>
              <a:spLocks noChangeShapeType="1"/>
            </p:cNvSpPr>
            <p:nvPr/>
          </p:nvSpPr>
          <p:spPr bwMode="auto">
            <a:xfrm>
              <a:off x="4283075" y="3081338"/>
              <a:ext cx="74613" cy="714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8" name="Line 235"/>
            <p:cNvSpPr>
              <a:spLocks noChangeShapeType="1"/>
            </p:cNvSpPr>
            <p:nvPr/>
          </p:nvSpPr>
          <p:spPr bwMode="auto">
            <a:xfrm flipV="1">
              <a:off x="4357688" y="3052763"/>
              <a:ext cx="98425" cy="1000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9" name="Line 236"/>
            <p:cNvSpPr>
              <a:spLocks noChangeShapeType="1"/>
            </p:cNvSpPr>
            <p:nvPr/>
          </p:nvSpPr>
          <p:spPr bwMode="auto">
            <a:xfrm>
              <a:off x="4456113" y="3052763"/>
              <a:ext cx="88900" cy="857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0" name="Line 237"/>
            <p:cNvSpPr>
              <a:spLocks noChangeShapeType="1"/>
            </p:cNvSpPr>
            <p:nvPr/>
          </p:nvSpPr>
          <p:spPr bwMode="auto">
            <a:xfrm>
              <a:off x="4545013" y="3138488"/>
              <a:ext cx="66675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1" name="Line 238"/>
            <p:cNvSpPr>
              <a:spLocks noChangeShapeType="1"/>
            </p:cNvSpPr>
            <p:nvPr/>
          </p:nvSpPr>
          <p:spPr bwMode="auto">
            <a:xfrm flipV="1">
              <a:off x="4611688" y="3046413"/>
              <a:ext cx="92075" cy="920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2" name="Line 239"/>
            <p:cNvSpPr>
              <a:spLocks noChangeShapeType="1"/>
            </p:cNvSpPr>
            <p:nvPr/>
          </p:nvSpPr>
          <p:spPr bwMode="auto">
            <a:xfrm>
              <a:off x="4703763" y="3046413"/>
              <a:ext cx="66675" cy="571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3" name="Line 240"/>
            <p:cNvSpPr>
              <a:spLocks noChangeShapeType="1"/>
            </p:cNvSpPr>
            <p:nvPr/>
          </p:nvSpPr>
          <p:spPr bwMode="auto">
            <a:xfrm flipV="1">
              <a:off x="4770438" y="3098800"/>
              <a:ext cx="8413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4" name="Line 241"/>
            <p:cNvSpPr>
              <a:spLocks noChangeShapeType="1"/>
            </p:cNvSpPr>
            <p:nvPr/>
          </p:nvSpPr>
          <p:spPr bwMode="auto">
            <a:xfrm flipV="1">
              <a:off x="4854575" y="3028950"/>
              <a:ext cx="73025" cy="698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5" name="Line 242"/>
            <p:cNvSpPr>
              <a:spLocks noChangeShapeType="1"/>
            </p:cNvSpPr>
            <p:nvPr/>
          </p:nvSpPr>
          <p:spPr bwMode="auto">
            <a:xfrm flipV="1">
              <a:off x="4927600" y="2955925"/>
              <a:ext cx="79375" cy="730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6" name="Line 243"/>
            <p:cNvSpPr>
              <a:spLocks noChangeShapeType="1"/>
            </p:cNvSpPr>
            <p:nvPr/>
          </p:nvSpPr>
          <p:spPr bwMode="auto">
            <a:xfrm flipH="1" flipV="1">
              <a:off x="5000625" y="2940050"/>
              <a:ext cx="6350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7" name="Line 244"/>
            <p:cNvSpPr>
              <a:spLocks noChangeShapeType="1"/>
            </p:cNvSpPr>
            <p:nvPr/>
          </p:nvSpPr>
          <p:spPr bwMode="auto">
            <a:xfrm flipH="1" flipV="1">
              <a:off x="4992688" y="2924175"/>
              <a:ext cx="793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8" name="Line 245"/>
            <p:cNvSpPr>
              <a:spLocks noChangeShapeType="1"/>
            </p:cNvSpPr>
            <p:nvPr/>
          </p:nvSpPr>
          <p:spPr bwMode="auto">
            <a:xfrm flipH="1" flipV="1">
              <a:off x="4981575" y="2911475"/>
              <a:ext cx="11113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9" name="Line 246"/>
            <p:cNvSpPr>
              <a:spLocks noChangeShapeType="1"/>
            </p:cNvSpPr>
            <p:nvPr/>
          </p:nvSpPr>
          <p:spPr bwMode="auto">
            <a:xfrm flipH="1" flipV="1">
              <a:off x="4967288" y="2898775"/>
              <a:ext cx="142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0" name="Line 247"/>
            <p:cNvSpPr>
              <a:spLocks noChangeShapeType="1"/>
            </p:cNvSpPr>
            <p:nvPr/>
          </p:nvSpPr>
          <p:spPr bwMode="auto">
            <a:xfrm flipH="1" flipV="1">
              <a:off x="4951413" y="2886075"/>
              <a:ext cx="15875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1" name="Line 248"/>
            <p:cNvSpPr>
              <a:spLocks noChangeShapeType="1"/>
            </p:cNvSpPr>
            <p:nvPr/>
          </p:nvSpPr>
          <p:spPr bwMode="auto">
            <a:xfrm flipH="1" flipV="1">
              <a:off x="4932363" y="2874963"/>
              <a:ext cx="19050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2" name="Line 249"/>
            <p:cNvSpPr>
              <a:spLocks noChangeShapeType="1"/>
            </p:cNvSpPr>
            <p:nvPr/>
          </p:nvSpPr>
          <p:spPr bwMode="auto">
            <a:xfrm flipH="1" flipV="1">
              <a:off x="4910138" y="2863850"/>
              <a:ext cx="2222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3" name="Line 250"/>
            <p:cNvSpPr>
              <a:spLocks noChangeShapeType="1"/>
            </p:cNvSpPr>
            <p:nvPr/>
          </p:nvSpPr>
          <p:spPr bwMode="auto">
            <a:xfrm flipH="1" flipV="1">
              <a:off x="4884738" y="2851150"/>
              <a:ext cx="2540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4" name="Line 251"/>
            <p:cNvSpPr>
              <a:spLocks noChangeShapeType="1"/>
            </p:cNvSpPr>
            <p:nvPr/>
          </p:nvSpPr>
          <p:spPr bwMode="auto">
            <a:xfrm flipH="1">
              <a:off x="4167188" y="2851150"/>
              <a:ext cx="717550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5" name="Line 252"/>
            <p:cNvSpPr>
              <a:spLocks noChangeShapeType="1"/>
            </p:cNvSpPr>
            <p:nvPr/>
          </p:nvSpPr>
          <p:spPr bwMode="auto">
            <a:xfrm flipH="1" flipV="1">
              <a:off x="4162425" y="2778125"/>
              <a:ext cx="4763" cy="793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6" name="Line 253"/>
            <p:cNvSpPr>
              <a:spLocks noChangeShapeType="1"/>
            </p:cNvSpPr>
            <p:nvPr/>
          </p:nvSpPr>
          <p:spPr bwMode="auto">
            <a:xfrm flipH="1" flipV="1">
              <a:off x="4160838" y="2768600"/>
              <a:ext cx="1588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7" name="Line 254"/>
            <p:cNvSpPr>
              <a:spLocks noChangeShapeType="1"/>
            </p:cNvSpPr>
            <p:nvPr/>
          </p:nvSpPr>
          <p:spPr bwMode="auto">
            <a:xfrm flipH="1" flipV="1">
              <a:off x="4157663" y="2762250"/>
              <a:ext cx="3175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8" name="Line 255"/>
            <p:cNvSpPr>
              <a:spLocks noChangeShapeType="1"/>
            </p:cNvSpPr>
            <p:nvPr/>
          </p:nvSpPr>
          <p:spPr bwMode="auto">
            <a:xfrm flipH="1" flipV="1">
              <a:off x="4152900" y="2755900"/>
              <a:ext cx="4763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9" name="Line 256"/>
            <p:cNvSpPr>
              <a:spLocks noChangeShapeType="1"/>
            </p:cNvSpPr>
            <p:nvPr/>
          </p:nvSpPr>
          <p:spPr bwMode="auto">
            <a:xfrm flipH="1" flipV="1">
              <a:off x="4144963" y="2751138"/>
              <a:ext cx="793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0" name="Line 257"/>
            <p:cNvSpPr>
              <a:spLocks noChangeShapeType="1"/>
            </p:cNvSpPr>
            <p:nvPr/>
          </p:nvSpPr>
          <p:spPr bwMode="auto">
            <a:xfrm flipH="1" flipV="1">
              <a:off x="4138613" y="2747963"/>
              <a:ext cx="6350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1" name="Line 258"/>
            <p:cNvSpPr>
              <a:spLocks noChangeShapeType="1"/>
            </p:cNvSpPr>
            <p:nvPr/>
          </p:nvSpPr>
          <p:spPr bwMode="auto">
            <a:xfrm flipH="1" flipV="1">
              <a:off x="4129088" y="2746375"/>
              <a:ext cx="9525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2" name="Line 259"/>
            <p:cNvSpPr>
              <a:spLocks noChangeShapeType="1"/>
            </p:cNvSpPr>
            <p:nvPr/>
          </p:nvSpPr>
          <p:spPr bwMode="auto">
            <a:xfrm flipH="1">
              <a:off x="4121150" y="2746375"/>
              <a:ext cx="793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3" name="Line 260"/>
            <p:cNvSpPr>
              <a:spLocks noChangeShapeType="1"/>
            </p:cNvSpPr>
            <p:nvPr/>
          </p:nvSpPr>
          <p:spPr bwMode="auto">
            <a:xfrm flipH="1">
              <a:off x="4113213" y="2746375"/>
              <a:ext cx="793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4" name="Line 261"/>
            <p:cNvSpPr>
              <a:spLocks noChangeShapeType="1"/>
            </p:cNvSpPr>
            <p:nvPr/>
          </p:nvSpPr>
          <p:spPr bwMode="auto">
            <a:xfrm flipH="1">
              <a:off x="4105275" y="2747963"/>
              <a:ext cx="793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5" name="Line 262"/>
            <p:cNvSpPr>
              <a:spLocks noChangeShapeType="1"/>
            </p:cNvSpPr>
            <p:nvPr/>
          </p:nvSpPr>
          <p:spPr bwMode="auto">
            <a:xfrm flipH="1">
              <a:off x="4024313" y="2752725"/>
              <a:ext cx="80963" cy="666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6" name="Line 263"/>
            <p:cNvSpPr>
              <a:spLocks noChangeShapeType="1"/>
            </p:cNvSpPr>
            <p:nvPr/>
          </p:nvSpPr>
          <p:spPr bwMode="auto">
            <a:xfrm flipH="1" flipV="1">
              <a:off x="4011613" y="2790825"/>
              <a:ext cx="12700" cy="285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7" name="Line 264"/>
            <p:cNvSpPr>
              <a:spLocks noChangeShapeType="1"/>
            </p:cNvSpPr>
            <p:nvPr/>
          </p:nvSpPr>
          <p:spPr bwMode="auto">
            <a:xfrm flipH="1" flipV="1">
              <a:off x="3995738" y="2765425"/>
              <a:ext cx="15875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8" name="Line 265"/>
            <p:cNvSpPr>
              <a:spLocks noChangeShapeType="1"/>
            </p:cNvSpPr>
            <p:nvPr/>
          </p:nvSpPr>
          <p:spPr bwMode="auto">
            <a:xfrm flipH="1" flipV="1">
              <a:off x="3978275" y="2740025"/>
              <a:ext cx="17463" cy="254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9" name="Line 266"/>
            <p:cNvSpPr>
              <a:spLocks noChangeShapeType="1"/>
            </p:cNvSpPr>
            <p:nvPr/>
          </p:nvSpPr>
          <p:spPr bwMode="auto">
            <a:xfrm flipH="1" flipV="1">
              <a:off x="3959225" y="2716213"/>
              <a:ext cx="19050" cy="238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0" name="Line 267"/>
            <p:cNvSpPr>
              <a:spLocks noChangeShapeType="1"/>
            </p:cNvSpPr>
            <p:nvPr/>
          </p:nvSpPr>
          <p:spPr bwMode="auto">
            <a:xfrm flipH="1" flipV="1">
              <a:off x="3938588" y="2693988"/>
              <a:ext cx="20638" cy="222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1" name="Line 268"/>
            <p:cNvSpPr>
              <a:spLocks noChangeShapeType="1"/>
            </p:cNvSpPr>
            <p:nvPr/>
          </p:nvSpPr>
          <p:spPr bwMode="auto">
            <a:xfrm flipH="1" flipV="1">
              <a:off x="3916363" y="2673350"/>
              <a:ext cx="22225" cy="206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2" name="Line 269"/>
            <p:cNvSpPr>
              <a:spLocks noChangeShapeType="1"/>
            </p:cNvSpPr>
            <p:nvPr/>
          </p:nvSpPr>
          <p:spPr bwMode="auto">
            <a:xfrm flipH="1" flipV="1">
              <a:off x="3892550" y="2655888"/>
              <a:ext cx="23813" cy="174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3" name="Line 270"/>
            <p:cNvSpPr>
              <a:spLocks noChangeShapeType="1"/>
            </p:cNvSpPr>
            <p:nvPr/>
          </p:nvSpPr>
          <p:spPr bwMode="auto">
            <a:xfrm flipH="1" flipV="1">
              <a:off x="3867150" y="2638425"/>
              <a:ext cx="25400" cy="174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4" name="Line 271"/>
            <p:cNvSpPr>
              <a:spLocks noChangeShapeType="1"/>
            </p:cNvSpPr>
            <p:nvPr/>
          </p:nvSpPr>
          <p:spPr bwMode="auto">
            <a:xfrm flipH="1" flipV="1">
              <a:off x="3840163" y="2624138"/>
              <a:ext cx="269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5" name="Line 272"/>
            <p:cNvSpPr>
              <a:spLocks noChangeShapeType="1"/>
            </p:cNvSpPr>
            <p:nvPr/>
          </p:nvSpPr>
          <p:spPr bwMode="auto">
            <a:xfrm flipH="1" flipV="1">
              <a:off x="3813175" y="2611438"/>
              <a:ext cx="2698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6" name="Line 273"/>
            <p:cNvSpPr>
              <a:spLocks noChangeShapeType="1"/>
            </p:cNvSpPr>
            <p:nvPr/>
          </p:nvSpPr>
          <p:spPr bwMode="auto">
            <a:xfrm flipH="1" flipV="1">
              <a:off x="3787775" y="2601913"/>
              <a:ext cx="25400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7" name="Line 274"/>
            <p:cNvSpPr>
              <a:spLocks noChangeShapeType="1"/>
            </p:cNvSpPr>
            <p:nvPr/>
          </p:nvSpPr>
          <p:spPr bwMode="auto">
            <a:xfrm flipH="1" flipV="1">
              <a:off x="3760788" y="2595563"/>
              <a:ext cx="26988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8" name="Line 275"/>
            <p:cNvSpPr>
              <a:spLocks noChangeShapeType="1"/>
            </p:cNvSpPr>
            <p:nvPr/>
          </p:nvSpPr>
          <p:spPr bwMode="auto">
            <a:xfrm flipH="1" flipV="1">
              <a:off x="3733800" y="2590800"/>
              <a:ext cx="2698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9" name="Line 276"/>
            <p:cNvSpPr>
              <a:spLocks noChangeShapeType="1"/>
            </p:cNvSpPr>
            <p:nvPr/>
          </p:nvSpPr>
          <p:spPr bwMode="auto">
            <a:xfrm flipH="1" flipV="1">
              <a:off x="3706813" y="2587625"/>
              <a:ext cx="269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0" name="Line 277"/>
            <p:cNvSpPr>
              <a:spLocks noChangeShapeType="1"/>
            </p:cNvSpPr>
            <p:nvPr/>
          </p:nvSpPr>
          <p:spPr bwMode="auto">
            <a:xfrm flipH="1" flipV="1">
              <a:off x="3679825" y="2586038"/>
              <a:ext cx="269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1" name="Freeform 278"/>
            <p:cNvSpPr>
              <a:spLocks/>
            </p:cNvSpPr>
            <p:nvPr/>
          </p:nvSpPr>
          <p:spPr bwMode="auto">
            <a:xfrm>
              <a:off x="3419475" y="2895600"/>
              <a:ext cx="174625" cy="17780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65" y="1"/>
                </a:cxn>
                <a:cxn ang="0">
                  <a:pos x="74" y="4"/>
                </a:cxn>
                <a:cxn ang="0">
                  <a:pos x="82" y="8"/>
                </a:cxn>
                <a:cxn ang="0">
                  <a:pos x="90" y="13"/>
                </a:cxn>
                <a:cxn ang="0">
                  <a:pos x="96" y="19"/>
                </a:cxn>
                <a:cxn ang="0">
                  <a:pos x="102" y="27"/>
                </a:cxn>
                <a:cxn ang="0">
                  <a:pos x="106" y="35"/>
                </a:cxn>
                <a:cxn ang="0">
                  <a:pos x="109" y="44"/>
                </a:cxn>
                <a:cxn ang="0">
                  <a:pos x="110" y="53"/>
                </a:cxn>
                <a:cxn ang="0">
                  <a:pos x="110" y="54"/>
                </a:cxn>
                <a:cxn ang="0">
                  <a:pos x="110" y="56"/>
                </a:cxn>
                <a:cxn ang="0">
                  <a:pos x="109" y="66"/>
                </a:cxn>
                <a:cxn ang="0">
                  <a:pos x="107" y="75"/>
                </a:cxn>
                <a:cxn ang="0">
                  <a:pos x="102" y="84"/>
                </a:cxn>
                <a:cxn ang="0">
                  <a:pos x="96" y="93"/>
                </a:cxn>
                <a:cxn ang="0">
                  <a:pos x="89" y="100"/>
                </a:cxn>
                <a:cxn ang="0">
                  <a:pos x="81" y="105"/>
                </a:cxn>
                <a:cxn ang="0">
                  <a:pos x="72" y="109"/>
                </a:cxn>
                <a:cxn ang="0">
                  <a:pos x="62" y="111"/>
                </a:cxn>
                <a:cxn ang="0">
                  <a:pos x="53" y="112"/>
                </a:cxn>
                <a:cxn ang="0">
                  <a:pos x="43" y="110"/>
                </a:cxn>
                <a:cxn ang="0">
                  <a:pos x="34" y="108"/>
                </a:cxn>
                <a:cxn ang="0">
                  <a:pos x="26" y="103"/>
                </a:cxn>
                <a:cxn ang="0">
                  <a:pos x="18" y="98"/>
                </a:cxn>
                <a:cxn ang="0">
                  <a:pos x="12" y="91"/>
                </a:cxn>
                <a:cxn ang="0">
                  <a:pos x="7" y="83"/>
                </a:cxn>
                <a:cxn ang="0">
                  <a:pos x="3" y="75"/>
                </a:cxn>
                <a:cxn ang="0">
                  <a:pos x="1" y="66"/>
                </a:cxn>
                <a:cxn ang="0">
                  <a:pos x="0" y="57"/>
                </a:cxn>
                <a:cxn ang="0">
                  <a:pos x="0" y="48"/>
                </a:cxn>
                <a:cxn ang="0">
                  <a:pos x="2" y="39"/>
                </a:cxn>
                <a:cxn ang="0">
                  <a:pos x="6" y="31"/>
                </a:cxn>
                <a:cxn ang="0">
                  <a:pos x="10" y="23"/>
                </a:cxn>
                <a:cxn ang="0">
                  <a:pos x="16" y="16"/>
                </a:cxn>
                <a:cxn ang="0">
                  <a:pos x="23" y="10"/>
                </a:cxn>
                <a:cxn ang="0">
                  <a:pos x="31" y="6"/>
                </a:cxn>
                <a:cxn ang="0">
                  <a:pos x="39" y="3"/>
                </a:cxn>
                <a:cxn ang="0">
                  <a:pos x="48" y="1"/>
                </a:cxn>
                <a:cxn ang="0">
                  <a:pos x="56" y="0"/>
                </a:cxn>
              </a:cxnLst>
              <a:rect l="0" t="0" r="r" b="b"/>
              <a:pathLst>
                <a:path w="110" h="112">
                  <a:moveTo>
                    <a:pt x="56" y="0"/>
                  </a:moveTo>
                  <a:lnTo>
                    <a:pt x="65" y="1"/>
                  </a:lnTo>
                  <a:lnTo>
                    <a:pt x="74" y="4"/>
                  </a:lnTo>
                  <a:lnTo>
                    <a:pt x="82" y="8"/>
                  </a:lnTo>
                  <a:lnTo>
                    <a:pt x="90" y="13"/>
                  </a:lnTo>
                  <a:lnTo>
                    <a:pt x="96" y="19"/>
                  </a:lnTo>
                  <a:lnTo>
                    <a:pt x="102" y="27"/>
                  </a:lnTo>
                  <a:lnTo>
                    <a:pt x="106" y="35"/>
                  </a:lnTo>
                  <a:lnTo>
                    <a:pt x="109" y="44"/>
                  </a:lnTo>
                  <a:lnTo>
                    <a:pt x="110" y="53"/>
                  </a:lnTo>
                  <a:lnTo>
                    <a:pt x="110" y="54"/>
                  </a:lnTo>
                  <a:lnTo>
                    <a:pt x="110" y="56"/>
                  </a:lnTo>
                  <a:lnTo>
                    <a:pt x="109" y="66"/>
                  </a:lnTo>
                  <a:lnTo>
                    <a:pt x="107" y="75"/>
                  </a:lnTo>
                  <a:lnTo>
                    <a:pt x="102" y="84"/>
                  </a:lnTo>
                  <a:lnTo>
                    <a:pt x="96" y="93"/>
                  </a:lnTo>
                  <a:lnTo>
                    <a:pt x="89" y="100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2" y="111"/>
                  </a:lnTo>
                  <a:lnTo>
                    <a:pt x="53" y="112"/>
                  </a:lnTo>
                  <a:lnTo>
                    <a:pt x="43" y="110"/>
                  </a:lnTo>
                  <a:lnTo>
                    <a:pt x="34" y="108"/>
                  </a:lnTo>
                  <a:lnTo>
                    <a:pt x="26" y="103"/>
                  </a:lnTo>
                  <a:lnTo>
                    <a:pt x="18" y="98"/>
                  </a:lnTo>
                  <a:lnTo>
                    <a:pt x="12" y="91"/>
                  </a:lnTo>
                  <a:lnTo>
                    <a:pt x="7" y="83"/>
                  </a:lnTo>
                  <a:lnTo>
                    <a:pt x="3" y="75"/>
                  </a:lnTo>
                  <a:lnTo>
                    <a:pt x="1" y="66"/>
                  </a:lnTo>
                  <a:lnTo>
                    <a:pt x="0" y="57"/>
                  </a:lnTo>
                  <a:lnTo>
                    <a:pt x="0" y="48"/>
                  </a:lnTo>
                  <a:lnTo>
                    <a:pt x="2" y="39"/>
                  </a:lnTo>
                  <a:lnTo>
                    <a:pt x="6" y="31"/>
                  </a:lnTo>
                  <a:lnTo>
                    <a:pt x="10" y="23"/>
                  </a:lnTo>
                  <a:lnTo>
                    <a:pt x="16" y="16"/>
                  </a:lnTo>
                  <a:lnTo>
                    <a:pt x="23" y="10"/>
                  </a:lnTo>
                  <a:lnTo>
                    <a:pt x="31" y="6"/>
                  </a:lnTo>
                  <a:lnTo>
                    <a:pt x="39" y="3"/>
                  </a:lnTo>
                  <a:lnTo>
                    <a:pt x="48" y="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2" name="Line 279"/>
            <p:cNvSpPr>
              <a:spLocks noChangeShapeType="1"/>
            </p:cNvSpPr>
            <p:nvPr/>
          </p:nvSpPr>
          <p:spPr bwMode="auto">
            <a:xfrm flipH="1">
              <a:off x="3592513" y="2984500"/>
              <a:ext cx="1588" cy="158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3" name="Line 280"/>
            <p:cNvSpPr>
              <a:spLocks noChangeShapeType="1"/>
            </p:cNvSpPr>
            <p:nvPr/>
          </p:nvSpPr>
          <p:spPr bwMode="auto">
            <a:xfrm flipH="1">
              <a:off x="3589338" y="3000375"/>
              <a:ext cx="317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4" name="Line 281"/>
            <p:cNvSpPr>
              <a:spLocks noChangeShapeType="1"/>
            </p:cNvSpPr>
            <p:nvPr/>
          </p:nvSpPr>
          <p:spPr bwMode="auto">
            <a:xfrm flipH="1">
              <a:off x="3581400" y="3014663"/>
              <a:ext cx="793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5" name="Line 282"/>
            <p:cNvSpPr>
              <a:spLocks noChangeShapeType="1"/>
            </p:cNvSpPr>
            <p:nvPr/>
          </p:nvSpPr>
          <p:spPr bwMode="auto">
            <a:xfrm flipH="1">
              <a:off x="3571875" y="3028950"/>
              <a:ext cx="952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6" name="Line 283"/>
            <p:cNvSpPr>
              <a:spLocks noChangeShapeType="1"/>
            </p:cNvSpPr>
            <p:nvPr/>
          </p:nvSpPr>
          <p:spPr bwMode="auto">
            <a:xfrm flipH="1">
              <a:off x="3560763" y="3043238"/>
              <a:ext cx="11113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7" name="Line 284"/>
            <p:cNvSpPr>
              <a:spLocks noChangeShapeType="1"/>
            </p:cNvSpPr>
            <p:nvPr/>
          </p:nvSpPr>
          <p:spPr bwMode="auto">
            <a:xfrm flipH="1">
              <a:off x="3548063" y="3054350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8" name="Line 285"/>
            <p:cNvSpPr>
              <a:spLocks noChangeShapeType="1"/>
            </p:cNvSpPr>
            <p:nvPr/>
          </p:nvSpPr>
          <p:spPr bwMode="auto">
            <a:xfrm flipH="1">
              <a:off x="3533775" y="3062288"/>
              <a:ext cx="14288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9" name="Line 286"/>
            <p:cNvSpPr>
              <a:spLocks noChangeShapeType="1"/>
            </p:cNvSpPr>
            <p:nvPr/>
          </p:nvSpPr>
          <p:spPr bwMode="auto">
            <a:xfrm flipH="1">
              <a:off x="3517900" y="3068638"/>
              <a:ext cx="15875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0" name="Line 287"/>
            <p:cNvSpPr>
              <a:spLocks noChangeShapeType="1"/>
            </p:cNvSpPr>
            <p:nvPr/>
          </p:nvSpPr>
          <p:spPr bwMode="auto">
            <a:xfrm flipH="1">
              <a:off x="3503613" y="3071813"/>
              <a:ext cx="142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1" name="Line 288"/>
            <p:cNvSpPr>
              <a:spLocks noChangeShapeType="1"/>
            </p:cNvSpPr>
            <p:nvPr/>
          </p:nvSpPr>
          <p:spPr bwMode="auto">
            <a:xfrm flipH="1" flipV="1">
              <a:off x="3487738" y="3070225"/>
              <a:ext cx="15875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2" name="Line 289"/>
            <p:cNvSpPr>
              <a:spLocks noChangeShapeType="1"/>
            </p:cNvSpPr>
            <p:nvPr/>
          </p:nvSpPr>
          <p:spPr bwMode="auto">
            <a:xfrm flipH="1" flipV="1">
              <a:off x="3473450" y="3067050"/>
              <a:ext cx="142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3" name="Line 290"/>
            <p:cNvSpPr>
              <a:spLocks noChangeShapeType="1"/>
            </p:cNvSpPr>
            <p:nvPr/>
          </p:nvSpPr>
          <p:spPr bwMode="auto">
            <a:xfrm flipH="1" flipV="1">
              <a:off x="3460750" y="3059113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4" name="Line 291"/>
            <p:cNvSpPr>
              <a:spLocks noChangeShapeType="1"/>
            </p:cNvSpPr>
            <p:nvPr/>
          </p:nvSpPr>
          <p:spPr bwMode="auto">
            <a:xfrm flipH="1" flipV="1">
              <a:off x="3448050" y="3051175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5" name="Line 292"/>
            <p:cNvSpPr>
              <a:spLocks noChangeShapeType="1"/>
            </p:cNvSpPr>
            <p:nvPr/>
          </p:nvSpPr>
          <p:spPr bwMode="auto">
            <a:xfrm flipH="1" flipV="1">
              <a:off x="3438525" y="3040063"/>
              <a:ext cx="952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6" name="Line 293"/>
            <p:cNvSpPr>
              <a:spLocks noChangeShapeType="1"/>
            </p:cNvSpPr>
            <p:nvPr/>
          </p:nvSpPr>
          <p:spPr bwMode="auto">
            <a:xfrm flipH="1" flipV="1">
              <a:off x="3430588" y="3027363"/>
              <a:ext cx="7938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7" name="Line 294"/>
            <p:cNvSpPr>
              <a:spLocks noChangeShapeType="1"/>
            </p:cNvSpPr>
            <p:nvPr/>
          </p:nvSpPr>
          <p:spPr bwMode="auto">
            <a:xfrm flipH="1" flipV="1">
              <a:off x="3424238" y="301466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8" name="Line 295"/>
            <p:cNvSpPr>
              <a:spLocks noChangeShapeType="1"/>
            </p:cNvSpPr>
            <p:nvPr/>
          </p:nvSpPr>
          <p:spPr bwMode="auto">
            <a:xfrm flipH="1" flipV="1">
              <a:off x="3421063" y="3000375"/>
              <a:ext cx="317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9" name="Line 296"/>
            <p:cNvSpPr>
              <a:spLocks noChangeShapeType="1"/>
            </p:cNvSpPr>
            <p:nvPr/>
          </p:nvSpPr>
          <p:spPr bwMode="auto">
            <a:xfrm flipH="1" flipV="1">
              <a:off x="3419475" y="2986088"/>
              <a:ext cx="15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0" name="Line 297"/>
            <p:cNvSpPr>
              <a:spLocks noChangeShapeType="1"/>
            </p:cNvSpPr>
            <p:nvPr/>
          </p:nvSpPr>
          <p:spPr bwMode="auto">
            <a:xfrm flipV="1">
              <a:off x="3419475" y="2971800"/>
              <a:ext cx="15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1" name="Line 298"/>
            <p:cNvSpPr>
              <a:spLocks noChangeShapeType="1"/>
            </p:cNvSpPr>
            <p:nvPr/>
          </p:nvSpPr>
          <p:spPr bwMode="auto">
            <a:xfrm flipV="1">
              <a:off x="3419475" y="2957513"/>
              <a:ext cx="3175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2" name="Line 299"/>
            <p:cNvSpPr>
              <a:spLocks noChangeShapeType="1"/>
            </p:cNvSpPr>
            <p:nvPr/>
          </p:nvSpPr>
          <p:spPr bwMode="auto">
            <a:xfrm flipV="1">
              <a:off x="3422650" y="294481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3" name="Line 300"/>
            <p:cNvSpPr>
              <a:spLocks noChangeShapeType="1"/>
            </p:cNvSpPr>
            <p:nvPr/>
          </p:nvSpPr>
          <p:spPr bwMode="auto">
            <a:xfrm flipV="1">
              <a:off x="3429000" y="293211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4" name="Line 301"/>
            <p:cNvSpPr>
              <a:spLocks noChangeShapeType="1"/>
            </p:cNvSpPr>
            <p:nvPr/>
          </p:nvSpPr>
          <p:spPr bwMode="auto">
            <a:xfrm flipV="1">
              <a:off x="3435350" y="2921000"/>
              <a:ext cx="9525" cy="1111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5" name="Line 302"/>
            <p:cNvSpPr>
              <a:spLocks noChangeShapeType="1"/>
            </p:cNvSpPr>
            <p:nvPr/>
          </p:nvSpPr>
          <p:spPr bwMode="auto">
            <a:xfrm flipV="1">
              <a:off x="3444875" y="2911475"/>
              <a:ext cx="11113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6" name="Line 303"/>
            <p:cNvSpPr>
              <a:spLocks noChangeShapeType="1"/>
            </p:cNvSpPr>
            <p:nvPr/>
          </p:nvSpPr>
          <p:spPr bwMode="auto">
            <a:xfrm flipV="1">
              <a:off x="3455988" y="2905125"/>
              <a:ext cx="12700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7" name="Line 304"/>
            <p:cNvSpPr>
              <a:spLocks noChangeShapeType="1"/>
            </p:cNvSpPr>
            <p:nvPr/>
          </p:nvSpPr>
          <p:spPr bwMode="auto">
            <a:xfrm flipV="1">
              <a:off x="3468688" y="2900363"/>
              <a:ext cx="12700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8" name="Line 305"/>
            <p:cNvSpPr>
              <a:spLocks noChangeShapeType="1"/>
            </p:cNvSpPr>
            <p:nvPr/>
          </p:nvSpPr>
          <p:spPr bwMode="auto">
            <a:xfrm flipV="1">
              <a:off x="3481388" y="2897188"/>
              <a:ext cx="142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9" name="Line 306"/>
            <p:cNvSpPr>
              <a:spLocks noChangeShapeType="1"/>
            </p:cNvSpPr>
            <p:nvPr/>
          </p:nvSpPr>
          <p:spPr bwMode="auto">
            <a:xfrm flipV="1">
              <a:off x="3495675" y="2895600"/>
              <a:ext cx="12700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0" name="Line 307"/>
            <p:cNvSpPr>
              <a:spLocks noChangeShapeType="1"/>
            </p:cNvSpPr>
            <p:nvPr/>
          </p:nvSpPr>
          <p:spPr bwMode="auto">
            <a:xfrm>
              <a:off x="3508375" y="2895600"/>
              <a:ext cx="142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1" name="Line 308"/>
            <p:cNvSpPr>
              <a:spLocks noChangeShapeType="1"/>
            </p:cNvSpPr>
            <p:nvPr/>
          </p:nvSpPr>
          <p:spPr bwMode="auto">
            <a:xfrm>
              <a:off x="3522663" y="2897188"/>
              <a:ext cx="14288" cy="47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2" name="Line 309"/>
            <p:cNvSpPr>
              <a:spLocks noChangeShapeType="1"/>
            </p:cNvSpPr>
            <p:nvPr/>
          </p:nvSpPr>
          <p:spPr bwMode="auto">
            <a:xfrm>
              <a:off x="3536950" y="2901950"/>
              <a:ext cx="12700" cy="635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3" name="Line 310"/>
            <p:cNvSpPr>
              <a:spLocks noChangeShapeType="1"/>
            </p:cNvSpPr>
            <p:nvPr/>
          </p:nvSpPr>
          <p:spPr bwMode="auto">
            <a:xfrm>
              <a:off x="3549650" y="2908300"/>
              <a:ext cx="12700" cy="793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4" name="Line 311"/>
            <p:cNvSpPr>
              <a:spLocks noChangeShapeType="1"/>
            </p:cNvSpPr>
            <p:nvPr/>
          </p:nvSpPr>
          <p:spPr bwMode="auto">
            <a:xfrm>
              <a:off x="3562350" y="2916238"/>
              <a:ext cx="9525" cy="952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5" name="Line 312"/>
            <p:cNvSpPr>
              <a:spLocks noChangeShapeType="1"/>
            </p:cNvSpPr>
            <p:nvPr/>
          </p:nvSpPr>
          <p:spPr bwMode="auto">
            <a:xfrm>
              <a:off x="3571875" y="2925763"/>
              <a:ext cx="9525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6" name="Line 313"/>
            <p:cNvSpPr>
              <a:spLocks noChangeShapeType="1"/>
            </p:cNvSpPr>
            <p:nvPr/>
          </p:nvSpPr>
          <p:spPr bwMode="auto">
            <a:xfrm>
              <a:off x="3581400" y="2938463"/>
              <a:ext cx="6350" cy="1270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7" name="Line 314"/>
            <p:cNvSpPr>
              <a:spLocks noChangeShapeType="1"/>
            </p:cNvSpPr>
            <p:nvPr/>
          </p:nvSpPr>
          <p:spPr bwMode="auto">
            <a:xfrm>
              <a:off x="3587750" y="2951163"/>
              <a:ext cx="4763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8" name="Line 315"/>
            <p:cNvSpPr>
              <a:spLocks noChangeShapeType="1"/>
            </p:cNvSpPr>
            <p:nvPr/>
          </p:nvSpPr>
          <p:spPr bwMode="auto">
            <a:xfrm>
              <a:off x="3592513" y="2965450"/>
              <a:ext cx="1588" cy="142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9" name="Line 316"/>
            <p:cNvSpPr>
              <a:spLocks noChangeShapeType="1"/>
            </p:cNvSpPr>
            <p:nvPr/>
          </p:nvSpPr>
          <p:spPr bwMode="auto">
            <a:xfrm>
              <a:off x="3594100" y="2979738"/>
              <a:ext cx="1588" cy="158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0" name="Line 317"/>
            <p:cNvSpPr>
              <a:spLocks noChangeShapeType="1"/>
            </p:cNvSpPr>
            <p:nvPr/>
          </p:nvSpPr>
          <p:spPr bwMode="auto">
            <a:xfrm>
              <a:off x="3594100" y="2981325"/>
              <a:ext cx="1588" cy="3175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1" name="Freeform 318"/>
            <p:cNvSpPr>
              <a:spLocks/>
            </p:cNvSpPr>
            <p:nvPr/>
          </p:nvSpPr>
          <p:spPr bwMode="auto">
            <a:xfrm>
              <a:off x="3994150" y="2973388"/>
              <a:ext cx="992188" cy="47625"/>
            </a:xfrm>
            <a:custGeom>
              <a:avLst/>
              <a:gdLst/>
              <a:ahLst/>
              <a:cxnLst>
                <a:cxn ang="0">
                  <a:pos x="625" y="0"/>
                </a:cxn>
                <a:cxn ang="0">
                  <a:pos x="596" y="22"/>
                </a:cxn>
                <a:cxn ang="0">
                  <a:pos x="69" y="30"/>
                </a:cxn>
                <a:cxn ang="0">
                  <a:pos x="0" y="8"/>
                </a:cxn>
                <a:cxn ang="0">
                  <a:pos x="625" y="0"/>
                </a:cxn>
              </a:cxnLst>
              <a:rect l="0" t="0" r="r" b="b"/>
              <a:pathLst>
                <a:path w="625" h="30">
                  <a:moveTo>
                    <a:pt x="625" y="0"/>
                  </a:moveTo>
                  <a:lnTo>
                    <a:pt x="596" y="22"/>
                  </a:lnTo>
                  <a:lnTo>
                    <a:pt x="69" y="30"/>
                  </a:lnTo>
                  <a:lnTo>
                    <a:pt x="0" y="8"/>
                  </a:lnTo>
                  <a:lnTo>
                    <a:pt x="6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2" name="Line 319"/>
            <p:cNvSpPr>
              <a:spLocks noChangeShapeType="1"/>
            </p:cNvSpPr>
            <p:nvPr/>
          </p:nvSpPr>
          <p:spPr bwMode="auto">
            <a:xfrm flipV="1">
              <a:off x="3994150" y="2973388"/>
              <a:ext cx="992188" cy="12700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3" name="Line 320"/>
            <p:cNvSpPr>
              <a:spLocks noChangeShapeType="1"/>
            </p:cNvSpPr>
            <p:nvPr/>
          </p:nvSpPr>
          <p:spPr bwMode="auto">
            <a:xfrm flipH="1">
              <a:off x="4940300" y="2973388"/>
              <a:ext cx="46038" cy="34925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4" name="Line 321"/>
            <p:cNvSpPr>
              <a:spLocks noChangeShapeType="1"/>
            </p:cNvSpPr>
            <p:nvPr/>
          </p:nvSpPr>
          <p:spPr bwMode="auto">
            <a:xfrm flipH="1">
              <a:off x="4103688" y="3008313"/>
              <a:ext cx="836613" cy="12700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098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3.7037E-7 L -0.00018 0.24907 C -0.00018 0.36088 -0.07726 0.49838 -0.13993 0.49838 L -0.27986 0.49838 " pathEditMode="relative" rAng="5400000" ptsTypes="AAAA">
                                      <p:cBhvr>
                                        <p:cTn id="20" dur="2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76" y="2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23 L 0.01719 0.08426 C 0.02483 0.12222 0.01354 0.17639 -0.00347 0.18218 L -0.04132 0.19607 " pathEditMode="relative" rAng="4500000" ptsTypes="AAAA">
                                      <p:cBhvr>
                                        <p:cTn id="24" dur="2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6 0.00209 L -0.00226 -0.3520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" grpId="0"/>
      <p:bldP spid="336" grpId="0"/>
      <p:bldP spid="336" grpId="1"/>
      <p:bldP spid="3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S-Boxes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ymmetric cryptography often is based on so-called S-Boxes (Substitution Boxes). They work like a look-up table for a part of the message block.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573016"/>
            <a:ext cx="4010836" cy="304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6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Permutations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addition to substitutions (S-Boxes), the order of message parts is changed.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936" y="2996952"/>
            <a:ext cx="5724128" cy="289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7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AES – Advanced Encryption Standard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2448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AES uses 14 cycles in the 256-bit version and each round looks like this (picture shows 128-bit):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708920"/>
            <a:ext cx="7056784" cy="40324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73994" y="6319522"/>
            <a:ext cx="16298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John Savard, www.quadiblog.com </a:t>
            </a:r>
            <a:endParaRPr lang="en-AU" sz="1100" dirty="0"/>
          </a:p>
        </p:txBody>
      </p:sp>
    </p:spTree>
    <p:extLst>
      <p:ext uri="{BB962C8B-B14F-4D97-AF65-F5344CB8AC3E}">
        <p14:creationId xmlns:p14="http://schemas.microsoft.com/office/powerpoint/2010/main" val="423733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1160</Words>
  <Application>Microsoft Office PowerPoint</Application>
  <PresentationFormat>On-screen Show (4:3)</PresentationFormat>
  <Paragraphs>269</Paragraphs>
  <Slides>32</Slides>
  <Notes>32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Cambria Math</vt:lpstr>
      <vt:lpstr>Larissa-Design</vt:lpstr>
      <vt:lpstr>A Short Introduction to  Cryptography</vt:lpstr>
      <vt:lpstr>Introduction to Cryptography</vt:lpstr>
      <vt:lpstr>Encryption: Protect communication from eavesdroppers</vt:lpstr>
      <vt:lpstr>Integrity: Protect communication from changes</vt:lpstr>
      <vt:lpstr> Symmetric Cryptography</vt:lpstr>
      <vt:lpstr>Encryption using Symmetric Cryptography</vt:lpstr>
      <vt:lpstr>S-Boxes</vt:lpstr>
      <vt:lpstr>Permutations</vt:lpstr>
      <vt:lpstr>AES – Advanced Encryption Standard</vt:lpstr>
      <vt:lpstr>A modern Algorithm for Symmetric Cryptography: AES</vt:lpstr>
      <vt:lpstr>Security Properties of Symmetric Encryption (AES)</vt:lpstr>
      <vt:lpstr>WPA2/CCMP uses AES and a CBC-MAC</vt:lpstr>
      <vt:lpstr>Disadvantages of Symmetric Cryptography</vt:lpstr>
      <vt:lpstr>Public Key Cryptography</vt:lpstr>
      <vt:lpstr>Encryption using Public Key Cryptography</vt:lpstr>
      <vt:lpstr>Key Establishment using Public Key Cryptography</vt:lpstr>
      <vt:lpstr>Digital Signatures / Authenticity</vt:lpstr>
      <vt:lpstr>Other Uses of Public Key Cryptography</vt:lpstr>
      <vt:lpstr>Example for asymmetric cryptography: RSA</vt:lpstr>
      <vt:lpstr> RSA in a bit more detail</vt:lpstr>
      <vt:lpstr>Random numbers</vt:lpstr>
      <vt:lpstr>Cryptographic hash functions</vt:lpstr>
      <vt:lpstr>Ideal cryptographic hash functions</vt:lpstr>
      <vt:lpstr>Some Hash functions</vt:lpstr>
      <vt:lpstr>Go to mars.mu</vt:lpstr>
      <vt:lpstr>What would you use if you want to protect the integrity of a message?</vt:lpstr>
      <vt:lpstr>What would you use if you want to protect the integrity of a message?</vt:lpstr>
      <vt:lpstr>What would you use if you want to protect the integrity of a message?</vt:lpstr>
      <vt:lpstr>What would you use if you want to protect the integrity of a message?</vt:lpstr>
      <vt:lpstr>Which mechanism is more secure to provide confidentiality? </vt:lpstr>
      <vt:lpstr>Which mechanism is more secure to provide confidentiality? </vt:lpstr>
      <vt:lpstr>Recommended key lengths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Short Introduction to Public Key Cryptography</dc:title>
  <dc:creator>Carsten Rudolph</dc:creator>
  <cp:lastModifiedBy>Carsten Rudolph</cp:lastModifiedBy>
  <cp:revision>67</cp:revision>
  <cp:lastPrinted>2016-05-09T02:03:05Z</cp:lastPrinted>
  <dcterms:created xsi:type="dcterms:W3CDTF">2014-08-31T09:37:25Z</dcterms:created>
  <dcterms:modified xsi:type="dcterms:W3CDTF">2016-09-01T12:35:40Z</dcterms:modified>
</cp:coreProperties>
</file>