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33" autoAdjust="0"/>
    <p:restoredTop sz="86441" autoAdjust="0"/>
  </p:normalViewPr>
  <p:slideViewPr>
    <p:cSldViewPr snapToGrid="0">
      <p:cViewPr varScale="1">
        <p:scale>
          <a:sx n="105" d="100"/>
          <a:sy n="105" d="100"/>
        </p:scale>
        <p:origin x="92" y="5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4949-C697-2E08-3796-1534BD520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0403-31E4-CB05-14B0-D20FAF50C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A500-F320-BA3D-DE4F-15473483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4010-74BB-F427-9A18-026327EC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EB4B-2F2D-6E9C-F3E9-F028B016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0DE-1FC9-070C-1739-F00533DD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56DB-284C-1AE2-DFD5-A7196748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6BB8-CBBF-55AE-8726-2EBDDED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2CFE-A01F-D8B5-1011-2D209319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A22E-D50D-9192-3C2F-140DB7BF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A48D-DD62-FF36-B27E-0902D01BF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0CE1E-9656-6D94-FDB7-A9A64A83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CC6C-6D9A-0E9B-0C19-11FF1C2D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D2CF-8B7F-AFBB-EF68-E35398B1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7A69-8BEF-79A0-7A09-3789D6C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38C-701A-A332-9EE3-E42C858D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E3A0-7E22-201A-68B7-C99C38C1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2DFF-1D07-1458-0C18-D6FB6171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779B-23DD-B6AF-2985-3CA7775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851F-E93B-3BA3-68B5-55E0150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66C-7035-1D71-CA31-A66A120F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AEBF-F512-1724-D36F-14542656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3381-A7D0-623A-43FF-EBC020F1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2CE7-2481-062F-4C4B-CB7775B5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2722-4E5E-3619-38A9-A163B11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8856-DDC8-7539-CCFB-F79E4F8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CDEC-8CFC-929F-3CF5-982050B1A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00DF-D0B9-1CEC-BE81-8A91CDE8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E79-AC5C-62D2-5124-8F388959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9DBF-B076-9A7D-A8AD-1FE3FAEB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E92E-285D-6D09-70D6-0D527C0A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329-398D-A684-652E-CEB7888D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8516-3211-3B07-3ED4-DA3FC13B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90B2B-1F85-88AA-0C21-D1ECBD0C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DB01F-D778-1FC9-F946-8E327A611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953B8-681E-3AF0-D90A-093D110F5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1BE3D-2834-6A4F-D2BC-81104EC0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831B5-94F9-14C6-63FD-BE78F3D2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E130C-B083-9152-6C19-C6A11FFE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E26E-E686-7486-39F8-A2F8254A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D9BAC-2EC1-BCB4-CD70-B1C02E6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A16D-72DC-3C15-A33A-37A3074E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1DA9-D0A7-E44D-4E35-1001D80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2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44CFF-1A10-DF56-CAF0-073CA8E9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A22BA-27C3-79A2-0D07-7AAC3B0B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A91EF-3F05-0AE1-A3E3-8E893A4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A6CB-7BB9-9A58-BB75-7C8E4E5B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D149-C945-4347-AACF-BBA2B09F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A5C3B-C555-26B9-25AA-13324D8C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4AE7-8595-5A10-1FAA-DC376893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8511F-60C5-3229-3AE0-E39259BC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B1F4-2CA6-4406-9C3A-5F5FBC1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3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AB79-3895-9255-F5B1-20115EA0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E49BB-79C3-F30E-0643-4D19805F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25D5B-8D2F-B466-F394-2BCC8EDA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FCEC-FEA7-2D19-B1F7-5E5DAB93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77C17-544A-A322-3DB3-B0857FEA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60D1-9164-77F9-9F96-947C57CF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141FE-5350-B733-6F33-22C23006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A72B-C2B7-A26F-F986-A40A7A9A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C8AC-B457-B422-3D00-98075A5B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9CF3-D8CA-59F7-A732-767F6349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1C51-0E3F-B1FD-910D-4B0052EF8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66D6-FFBD-2262-2A72-380EF7EE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23010"/>
          </a:xfrm>
        </p:spPr>
        <p:txBody>
          <a:bodyPr/>
          <a:lstStyle/>
          <a:p>
            <a:r>
              <a:rPr lang="en-GB" dirty="0"/>
              <a:t>Title and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48011" y="1223010"/>
            <a:ext cx="3447351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Intro</a:t>
            </a:r>
          </a:p>
          <a:p>
            <a:r>
              <a:rPr lang="en-GB" sz="1200" dirty="0"/>
              <a:t>- The study examines how data visualizations affect financial reporting by analysing participants' eye gaze data.</a:t>
            </a:r>
          </a:p>
          <a:p>
            <a:r>
              <a:rPr lang="en-GB" sz="1200" dirty="0"/>
              <a:t>- Three images are presented to participants: a standard income statement and two visual representations of the same data.</a:t>
            </a:r>
          </a:p>
          <a:p>
            <a:endParaRPr lang="en-GB" sz="1200" dirty="0"/>
          </a:p>
          <a:p>
            <a:r>
              <a:rPr lang="en-GB" sz="1200" dirty="0"/>
              <a:t>Impact of financial data</a:t>
            </a:r>
          </a:p>
          <a:p>
            <a:r>
              <a:rPr lang="en-GB" sz="1200" dirty="0"/>
              <a:t>- Assessing Profitability: The P&amp;L statement reveals if a company is making a profit or loss, providing critical insights into its financial health.</a:t>
            </a:r>
          </a:p>
          <a:p>
            <a:r>
              <a:rPr lang="en-GB" sz="1200" dirty="0"/>
              <a:t>- Financial Decision Making: Understanding the P&amp;L statement helps in informed financial decision-making, including identifying revenue drivers and cost components.</a:t>
            </a:r>
          </a:p>
          <a:p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9FD2A-4414-2B1C-7857-5B69E52CE172}"/>
              </a:ext>
            </a:extLst>
          </p:cNvPr>
          <p:cNvSpPr txBox="1"/>
          <p:nvPr/>
        </p:nvSpPr>
        <p:spPr>
          <a:xfrm>
            <a:off x="548011" y="4585797"/>
            <a:ext cx="34473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Method</a:t>
            </a:r>
          </a:p>
          <a:p>
            <a:r>
              <a:rPr lang="en-GB" sz="1200" dirty="0"/>
              <a:t>- The study aims to compare eye gaze patterns of novices and experts viewing financial data visualizations.</a:t>
            </a:r>
          </a:p>
          <a:p>
            <a:r>
              <a:rPr lang="en-GB" sz="1200" dirty="0"/>
              <a:t>- Tobii X2-30 eye tracker will capture precise eye gaze data during participants' observations of three visuals: a standard income statement table and two visual representations of the same data.</a:t>
            </a:r>
          </a:p>
          <a:p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B11DB-E0F7-F7B3-FE3F-2579A9E3BE69}"/>
              </a:ext>
            </a:extLst>
          </p:cNvPr>
          <p:cNvSpPr txBox="1"/>
          <p:nvPr/>
        </p:nvSpPr>
        <p:spPr>
          <a:xfrm>
            <a:off x="4410075" y="1212263"/>
            <a:ext cx="337185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Aim </a:t>
            </a:r>
          </a:p>
          <a:p>
            <a:r>
              <a:rPr lang="en-GB" sz="1200" dirty="0"/>
              <a:t>- The objective is to compare eye movement patterns and engagement across the images to gauge the effectiveness of visualisation techniques.</a:t>
            </a:r>
          </a:p>
          <a:p>
            <a:r>
              <a:rPr lang="en-GB" sz="1200" dirty="0"/>
              <a:t>- The research aims to establish guidelines for income statement reporting to improve understanding and retention of information for readers.</a:t>
            </a:r>
          </a:p>
          <a:p>
            <a:endParaRPr lang="en-GB" sz="1200" dirty="0"/>
          </a:p>
          <a:p>
            <a:r>
              <a:rPr lang="en-GB" sz="1200" dirty="0"/>
              <a:t>Why this is important</a:t>
            </a:r>
          </a:p>
          <a:p>
            <a:r>
              <a:rPr lang="en-GB" sz="1200" dirty="0"/>
              <a:t>- Accuracy and Consistency: Guidelines ensure accurate representation of financial data and maintain consistency in design and formatting across visualizations.</a:t>
            </a:r>
          </a:p>
          <a:p>
            <a:r>
              <a:rPr lang="en-GB" sz="1200" dirty="0"/>
              <a:t>- Clarity and Comprehension: Guidelines simplify complex financial information, making data visualisations easier to understand.</a:t>
            </a:r>
          </a:p>
          <a:p>
            <a:r>
              <a:rPr lang="en-GB" sz="1200" dirty="0"/>
              <a:t>- Avoiding Misinterpretation: Guidelines help creators present data without unintended errors or bias, preventing misinterpretation of financial insights.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76E4F-9FAC-FE3B-4448-66A0DE98305E}"/>
              </a:ext>
            </a:extLst>
          </p:cNvPr>
          <p:cNvSpPr txBox="1"/>
          <p:nvPr/>
        </p:nvSpPr>
        <p:spPr>
          <a:xfrm>
            <a:off x="8272139" y="1212263"/>
            <a:ext cx="337185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Previous works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Kamil Franek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Lauren </a:t>
            </a:r>
            <a:r>
              <a:rPr lang="en-GB" sz="1050" dirty="0" err="1"/>
              <a:t>Matzen</a:t>
            </a:r>
            <a:endParaRPr lang="en-GB" sz="1050" dirty="0"/>
          </a:p>
          <a:p>
            <a:r>
              <a:rPr lang="en-GB" sz="1050" dirty="0"/>
              <a:t>Results discussion and heatmap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Image of the heatmap</a:t>
            </a:r>
          </a:p>
          <a:p>
            <a:pPr marL="171450" indent="-171450">
              <a:buFontTx/>
              <a:buChar char="-"/>
            </a:pPr>
            <a:endParaRPr lang="en-GB" sz="1050" dirty="0"/>
          </a:p>
          <a:p>
            <a:endParaRPr lang="en-GB" sz="1050" dirty="0"/>
          </a:p>
          <a:p>
            <a:r>
              <a:rPr lang="en-GB" sz="1050" dirty="0"/>
              <a:t>	                   Small explanations and 	                   discussion</a:t>
            </a:r>
          </a:p>
          <a:p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r>
              <a:rPr lang="en-GB" sz="1050" dirty="0"/>
              <a:t>	                   Small explanations and 	                   discussion</a:t>
            </a:r>
          </a:p>
          <a:p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r>
              <a:rPr lang="en-GB" sz="1050" dirty="0"/>
              <a:t>	                   Small explanations and 	                   discussion</a:t>
            </a:r>
          </a:p>
          <a:p>
            <a:endParaRPr lang="en-GB" sz="1050" dirty="0"/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3B0B7-1572-7161-4C29-7C7A4CC36DD9}"/>
              </a:ext>
            </a:extLst>
          </p:cNvPr>
          <p:cNvSpPr txBox="1"/>
          <p:nvPr/>
        </p:nvSpPr>
        <p:spPr>
          <a:xfrm>
            <a:off x="8272139" y="5395460"/>
            <a:ext cx="3371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Visuals used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99EE6-2F82-F136-726B-81F7405082EF}"/>
              </a:ext>
            </a:extLst>
          </p:cNvPr>
          <p:cNvSpPr/>
          <p:nvPr/>
        </p:nvSpPr>
        <p:spPr>
          <a:xfrm>
            <a:off x="8509687" y="2127105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3683E-84DB-BB8B-CA12-0D444CDD60B0}"/>
              </a:ext>
            </a:extLst>
          </p:cNvPr>
          <p:cNvSpPr/>
          <p:nvPr/>
        </p:nvSpPr>
        <p:spPr>
          <a:xfrm>
            <a:off x="8509687" y="3077809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F1FB7-37BD-C230-48F0-CDEA34EA17B7}"/>
              </a:ext>
            </a:extLst>
          </p:cNvPr>
          <p:cNvSpPr/>
          <p:nvPr/>
        </p:nvSpPr>
        <p:spPr>
          <a:xfrm>
            <a:off x="8509687" y="4066015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and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2</cp:revision>
  <dcterms:created xsi:type="dcterms:W3CDTF">2023-08-01T12:56:36Z</dcterms:created>
  <dcterms:modified xsi:type="dcterms:W3CDTF">2023-08-01T13:52:01Z</dcterms:modified>
</cp:coreProperties>
</file>