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01" autoAdjust="0"/>
    <p:restoredTop sz="97421" autoAdjust="0"/>
  </p:normalViewPr>
  <p:slideViewPr>
    <p:cSldViewPr snapToGrid="0">
      <p:cViewPr>
        <p:scale>
          <a:sx n="150" d="100"/>
          <a:sy n="150" d="100"/>
        </p:scale>
        <p:origin x="120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247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2CDCA-BFA4-4188-991B-7B75D71931DA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8159D-FF61-4735-9AEC-2D11B554C1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7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8159D-FF61-4735-9AEC-2D11B554C13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937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77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8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20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09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76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9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90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59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35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6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0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1015B-6EC1-4E28-89E8-DADC95F7D7CD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37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AFD89C6-4107-000D-1E92-3140096901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12122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BE620-B347-B6D2-F171-A69E87A123D8}"/>
              </a:ext>
            </a:extLst>
          </p:cNvPr>
          <p:cNvSpPr txBox="1"/>
          <p:nvPr/>
        </p:nvSpPr>
        <p:spPr>
          <a:xfrm>
            <a:off x="57150" y="1292879"/>
            <a:ext cx="3960000" cy="2857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GB" sz="1400" b="1" u="sng" dirty="0">
                <a:latin typeface="Amasis MT Pro Light" panose="02040304050005020304" pitchFamily="18" charset="0"/>
              </a:rPr>
              <a:t>Introduction</a:t>
            </a:r>
          </a:p>
          <a:p>
            <a:pPr algn="just">
              <a:spcAft>
                <a:spcPts val="400"/>
              </a:spcAft>
            </a:pPr>
            <a:r>
              <a:rPr lang="en-GB" sz="1100" b="1" dirty="0">
                <a:latin typeface="Amasis MT Pro Light" panose="02040304050005020304" pitchFamily="18" charset="0"/>
              </a:rPr>
              <a:t>Data visualisations </a:t>
            </a:r>
            <a:r>
              <a:rPr lang="en-GB" sz="1050" dirty="0">
                <a:latin typeface="Amasis MT Pro Light" panose="02040304050005020304" pitchFamily="18" charset="0"/>
              </a:rPr>
              <a:t>are becoming increasingly prevalent in more industries and has traditionally played a pivotal role in financial reporting. The utilisation of data visualisations in financial reporting facilitates a clear and concise understanding of intricate financial information</a:t>
            </a:r>
          </a:p>
          <a:p>
            <a:pPr algn="just">
              <a:spcAft>
                <a:spcPts val="400"/>
              </a:spcAft>
            </a:pPr>
            <a:r>
              <a:rPr lang="en-GB" sz="1050" dirty="0">
                <a:latin typeface="Amasis MT Pro Light" panose="02040304050005020304" pitchFamily="18" charset="0"/>
              </a:rPr>
              <a:t>This study examines how data visualisations affect financial reporting by analysing participants' eye gaze data</a:t>
            </a:r>
          </a:p>
          <a:p>
            <a:pPr algn="just">
              <a:spcAft>
                <a:spcPts val="400"/>
              </a:spcAft>
            </a:pPr>
            <a:r>
              <a:rPr lang="en-GB" sz="1100" b="1" dirty="0">
                <a:latin typeface="Amasis MT Pro Light" panose="02040304050005020304" pitchFamily="18" charset="0"/>
              </a:rPr>
              <a:t>Impact of financial data</a:t>
            </a:r>
          </a:p>
          <a:p>
            <a:pPr marL="171450" indent="-1714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100" b="1" dirty="0">
                <a:latin typeface="Amasis MT Pro Light" panose="02040304050005020304" pitchFamily="18" charset="0"/>
              </a:rPr>
              <a:t>Assessing Profitability</a:t>
            </a:r>
            <a:r>
              <a:rPr lang="en-GB" sz="1050" dirty="0">
                <a:latin typeface="Amasis MT Pro Light" panose="02040304050005020304" pitchFamily="18" charset="0"/>
              </a:rPr>
              <a:t>: The income statement reveals if a company is making a profit or loss, providing critical insights into its financial health</a:t>
            </a:r>
          </a:p>
          <a:p>
            <a:pPr marL="171450" indent="-1714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100" b="1" dirty="0">
                <a:latin typeface="Amasis MT Pro Light" panose="02040304050005020304" pitchFamily="18" charset="0"/>
              </a:rPr>
              <a:t>Financial Decision Making</a:t>
            </a:r>
            <a:r>
              <a:rPr lang="en-GB" sz="1050" dirty="0">
                <a:latin typeface="Amasis MT Pro Light" panose="02040304050005020304" pitchFamily="18" charset="0"/>
              </a:rPr>
              <a:t>: Understanding the  income statement helps in informed financial decision-making, including identifying revenue drivers and cost components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986106-BC7E-0ADB-AE5A-C5228D9BEB31}"/>
              </a:ext>
            </a:extLst>
          </p:cNvPr>
          <p:cNvSpPr/>
          <p:nvPr/>
        </p:nvSpPr>
        <p:spPr>
          <a:xfrm>
            <a:off x="1497210" y="80226"/>
            <a:ext cx="919758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2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Light" panose="02040304050005020304" pitchFamily="18" charset="0"/>
              </a:rPr>
              <a:t>Compare The Ocular Behaviour of Novices and Visualisation Experts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AA521A-8632-E446-3ECF-9D6AEE1D2DFD}"/>
              </a:ext>
            </a:extLst>
          </p:cNvPr>
          <p:cNvSpPr/>
          <p:nvPr/>
        </p:nvSpPr>
        <p:spPr>
          <a:xfrm>
            <a:off x="0" y="156008"/>
            <a:ext cx="1631949" cy="9002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05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Light" panose="02040304050005020304" pitchFamily="18" charset="0"/>
              </a:rPr>
              <a:t>Harvey Yuan</a:t>
            </a:r>
          </a:p>
          <a:p>
            <a:endParaRPr lang="en-GB" sz="105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masis MT Pro Light" panose="02040304050005020304" pitchFamily="18" charset="0"/>
            </a:endParaRPr>
          </a:p>
          <a:p>
            <a:r>
              <a:rPr lang="en-GB" sz="105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Light" panose="02040304050005020304" pitchFamily="18" charset="0"/>
              </a:rPr>
              <a:t>CSC8639</a:t>
            </a:r>
          </a:p>
          <a:p>
            <a:r>
              <a:rPr lang="en-GB" sz="105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Light" panose="02040304050005020304" pitchFamily="18" charset="0"/>
              </a:rPr>
              <a:t>Supervisor – Alma Cantu</a:t>
            </a:r>
          </a:p>
          <a:p>
            <a:r>
              <a:rPr lang="en-GB" sz="105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Light" panose="02040304050005020304" pitchFamily="18" charset="0"/>
              </a:rPr>
              <a:t>Newcastle University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9EE6CD-950D-3814-6695-70A343F3D168}"/>
              </a:ext>
            </a:extLst>
          </p:cNvPr>
          <p:cNvSpPr txBox="1"/>
          <p:nvPr/>
        </p:nvSpPr>
        <p:spPr>
          <a:xfrm>
            <a:off x="57150" y="4309029"/>
            <a:ext cx="3960000" cy="2392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GB" sz="1400" b="1" u="sng" dirty="0">
                <a:latin typeface="Amasis MT Pro Light" panose="02040304050005020304" pitchFamily="18" charset="0"/>
              </a:rPr>
              <a:t>Method</a:t>
            </a:r>
          </a:p>
          <a:p>
            <a:pPr>
              <a:spcAft>
                <a:spcPts val="400"/>
              </a:spcAft>
            </a:pPr>
            <a:r>
              <a:rPr lang="en-GB" sz="1050" dirty="0">
                <a:latin typeface="Amasis MT Pro Light" panose="02040304050005020304" pitchFamily="18" charset="0"/>
              </a:rPr>
              <a:t>The study </a:t>
            </a:r>
            <a:r>
              <a:rPr lang="en-GB" sz="1100" b="1" dirty="0">
                <a:latin typeface="Amasis MT Pro Light" panose="02040304050005020304" pitchFamily="18" charset="0"/>
              </a:rPr>
              <a:t>compared the eye gaze patterns </a:t>
            </a:r>
            <a:r>
              <a:rPr lang="en-GB" sz="1050" dirty="0">
                <a:latin typeface="Amasis MT Pro Light" panose="02040304050005020304" pitchFamily="18" charset="0"/>
              </a:rPr>
              <a:t>of novices and experts while they viewed financial data visualisations</a:t>
            </a:r>
          </a:p>
          <a:p>
            <a:pPr>
              <a:spcAft>
                <a:spcPts val="400"/>
              </a:spcAft>
            </a:pPr>
            <a:r>
              <a:rPr lang="en-GB" sz="1050" dirty="0">
                <a:latin typeface="Amasis MT Pro Light" panose="02040304050005020304" pitchFamily="18" charset="0"/>
              </a:rPr>
              <a:t>Three visuals are  presented  to participants:                                          a standard income statement and two visual                                       representations of the same data</a:t>
            </a:r>
          </a:p>
          <a:p>
            <a:pPr marL="628650" lvl="1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latin typeface="Amasis MT Pro Light" panose="02040304050005020304" pitchFamily="18" charset="0"/>
              </a:rPr>
              <a:t>Basic income statement</a:t>
            </a:r>
          </a:p>
          <a:p>
            <a:pPr marL="628650" lvl="1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latin typeface="Amasis MT Pro Light" panose="02040304050005020304" pitchFamily="18" charset="0"/>
              </a:rPr>
              <a:t>Sankey Diagram</a:t>
            </a:r>
          </a:p>
          <a:p>
            <a:pPr marL="628650" lvl="1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latin typeface="Amasis MT Pro Light" panose="02040304050005020304" pitchFamily="18" charset="0"/>
              </a:rPr>
              <a:t>Waterfall Chart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latin typeface="Amasis MT Pro Light" panose="02040304050005020304" pitchFamily="18" charset="0"/>
              </a:rPr>
              <a:t>Tobii X2-30 eye tracker will capture precise eye gaze data during participants' observations of three visuals, this is placed below the monitor to allow for best tracking [1]</a:t>
            </a:r>
            <a:endParaRPr lang="en-GB" sz="800" dirty="0">
              <a:latin typeface="Amasis MT Pro Light" panose="020403040500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3E431B-9A17-160E-76C9-140A1E4DE53B}"/>
              </a:ext>
            </a:extLst>
          </p:cNvPr>
          <p:cNvSpPr txBox="1"/>
          <p:nvPr/>
        </p:nvSpPr>
        <p:spPr>
          <a:xfrm>
            <a:off x="4116000" y="2695492"/>
            <a:ext cx="3960000" cy="19466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GB" sz="1400" b="1" u="sng" dirty="0">
                <a:latin typeface="Amasis MT Pro Light" panose="02040304050005020304" pitchFamily="18" charset="0"/>
              </a:rPr>
              <a:t>Motivation</a:t>
            </a:r>
            <a:endParaRPr lang="en-GB" sz="1600" b="1" u="sng" dirty="0">
              <a:latin typeface="Amasis MT Pro Light" panose="02040304050005020304" pitchFamily="18" charset="0"/>
            </a:endParaRPr>
          </a:p>
          <a:p>
            <a:pPr marL="285750" indent="-2857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100" b="1" dirty="0">
                <a:latin typeface="Amasis MT Pro Light" panose="02040304050005020304" pitchFamily="18" charset="0"/>
              </a:rPr>
              <a:t>Accuracy and Consistency</a:t>
            </a:r>
            <a:r>
              <a:rPr lang="en-GB" sz="1050" dirty="0">
                <a:latin typeface="Amasis MT Pro Light" panose="02040304050005020304" pitchFamily="18" charset="0"/>
              </a:rPr>
              <a:t>: Guidelines ensure accurate representation of financial data and maintain consistency in design and formatting across visualizations</a:t>
            </a:r>
          </a:p>
          <a:p>
            <a:pPr marL="285750" indent="-2857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100" b="1" dirty="0">
                <a:latin typeface="Amasis MT Pro Light" panose="02040304050005020304" pitchFamily="18" charset="0"/>
              </a:rPr>
              <a:t>Clarity and Comprehension</a:t>
            </a:r>
            <a:r>
              <a:rPr lang="en-GB" sz="1050" dirty="0">
                <a:latin typeface="Amasis MT Pro Light" panose="02040304050005020304" pitchFamily="18" charset="0"/>
              </a:rPr>
              <a:t>: Guidelines simplify complex financial information, making data visualisations easier to understand</a:t>
            </a:r>
          </a:p>
          <a:p>
            <a:pPr marL="285750" indent="-2857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100" b="1" dirty="0">
                <a:latin typeface="Amasis MT Pro Light" panose="02040304050005020304" pitchFamily="18" charset="0"/>
              </a:rPr>
              <a:t>Avoiding Misinterpretation</a:t>
            </a:r>
            <a:r>
              <a:rPr lang="en-GB" sz="1050" dirty="0">
                <a:latin typeface="Amasis MT Pro Light" panose="02040304050005020304" pitchFamily="18" charset="0"/>
              </a:rPr>
              <a:t>: Guidelines help creators present data without unintended errors or bias, preventing misinterpretation of financial insights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B9A75D-E407-A4D2-49F4-C1FD3C2C0E6B}"/>
              </a:ext>
            </a:extLst>
          </p:cNvPr>
          <p:cNvSpPr txBox="1"/>
          <p:nvPr/>
        </p:nvSpPr>
        <p:spPr>
          <a:xfrm>
            <a:off x="8174850" y="1292366"/>
            <a:ext cx="3960000" cy="4512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GB" sz="1400" b="1" u="sng" dirty="0">
                <a:latin typeface="Amasis MT Pro Light" panose="02040304050005020304" pitchFamily="18" charset="0"/>
              </a:rPr>
              <a:t>Discussion</a:t>
            </a:r>
          </a:p>
          <a:p>
            <a:pPr algn="just">
              <a:spcAft>
                <a:spcPts val="400"/>
              </a:spcAft>
            </a:pPr>
            <a:r>
              <a:rPr lang="en-GB" sz="1050" dirty="0">
                <a:latin typeface="Amasis MT Pro Light" panose="02040304050005020304" pitchFamily="18" charset="0"/>
              </a:rPr>
              <a:t>Initially, the three data visualizations were presented to a financial data expert. Predominantly, their primary concern was the bottom line. This refers to the net profit, income or earnings at the bottom of the company’s income statement.</a:t>
            </a:r>
          </a:p>
          <a:p>
            <a:pPr lvl="4" algn="just">
              <a:spcAft>
                <a:spcPts val="400"/>
              </a:spcAft>
            </a:pPr>
            <a:r>
              <a:rPr lang="en-GB" sz="1050" dirty="0">
                <a:latin typeface="Amasis MT Pro Light" panose="02040304050005020304" pitchFamily="18" charset="0"/>
              </a:rPr>
              <a:t>Hotspots  shows  the  regions of interest which represents the  participants eye gaze.</a:t>
            </a:r>
          </a:p>
          <a:p>
            <a:pPr lvl="4" algn="just">
              <a:spcAft>
                <a:spcPts val="500"/>
              </a:spcAft>
            </a:pPr>
            <a:r>
              <a:rPr lang="en-GB" sz="1050" dirty="0">
                <a:latin typeface="Amasis MT Pro Light" panose="02040304050005020304" pitchFamily="18" charset="0"/>
              </a:rPr>
              <a:t>Financial data expert are adept at efficiently location relevant information to them. They typically focus directly on the pertinent regions which allows them to accurately and quickly absorb the material</a:t>
            </a:r>
          </a:p>
          <a:p>
            <a:pPr>
              <a:lnSpc>
                <a:spcPct val="150000"/>
              </a:lnSpc>
              <a:spcAft>
                <a:spcPts val="1500"/>
              </a:spcAft>
            </a:pPr>
            <a:endParaRPr lang="en-GB" sz="1050" dirty="0">
              <a:latin typeface="Amasis MT Pro Light" panose="02040304050005020304" pitchFamily="18" charset="0"/>
            </a:endParaRPr>
          </a:p>
          <a:p>
            <a:pPr>
              <a:spcAft>
                <a:spcPts val="500"/>
              </a:spcAft>
            </a:pPr>
            <a:endParaRPr lang="en-GB" sz="1050" dirty="0">
              <a:latin typeface="Amasis MT Pro Light" panose="02040304050005020304" pitchFamily="18" charset="0"/>
            </a:endParaRPr>
          </a:p>
          <a:p>
            <a:pPr>
              <a:spcAft>
                <a:spcPts val="500"/>
              </a:spcAft>
            </a:pPr>
            <a:endParaRPr lang="en-GB" sz="1050" dirty="0">
              <a:latin typeface="Amasis MT Pro Light" panose="02040304050005020304" pitchFamily="18" charset="0"/>
            </a:endParaRPr>
          </a:p>
          <a:p>
            <a:pPr>
              <a:spcAft>
                <a:spcPts val="500"/>
              </a:spcAft>
            </a:pPr>
            <a:endParaRPr lang="en-GB" sz="1050" dirty="0">
              <a:latin typeface="Amasis MT Pro Light" panose="02040304050005020304" pitchFamily="18" charset="0"/>
            </a:endParaRPr>
          </a:p>
          <a:p>
            <a:pPr>
              <a:spcAft>
                <a:spcPts val="500"/>
              </a:spcAft>
            </a:pPr>
            <a:endParaRPr lang="en-GB" sz="1050" dirty="0">
              <a:latin typeface="Amasis MT Pro Light" panose="02040304050005020304" pitchFamily="18" charset="0"/>
            </a:endParaRPr>
          </a:p>
          <a:p>
            <a:pPr>
              <a:spcAft>
                <a:spcPts val="500"/>
              </a:spcAft>
            </a:pPr>
            <a:endParaRPr lang="en-GB" sz="1050" dirty="0">
              <a:latin typeface="Amasis MT Pro Light" panose="02040304050005020304" pitchFamily="18" charset="0"/>
            </a:endParaRPr>
          </a:p>
          <a:p>
            <a:pPr>
              <a:spcAft>
                <a:spcPts val="400"/>
              </a:spcAft>
            </a:pPr>
            <a:endParaRPr lang="en-GB" sz="1050" dirty="0">
              <a:latin typeface="Amasis MT Pro Light" panose="02040304050005020304" pitchFamily="18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4CFEA841-0277-94EC-7989-6DB21D048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4211" y="95660"/>
            <a:ext cx="890016" cy="1046349"/>
          </a:xfrm>
          <a:prstGeom prst="rect">
            <a:avLst/>
          </a:prstGeom>
        </p:spPr>
      </p:pic>
      <p:pic>
        <p:nvPicPr>
          <p:cNvPr id="30" name="Picture 29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12962718-9293-7B43-AA37-159E07FF5A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7513" y1="35924" x2="71574" y2="46639"/>
                        <a14:foregroundMark x1="71574" y1="46639" x2="71574" y2="50210"/>
                        <a14:foregroundMark x1="74619" y1="53151" x2="77919" y2="73319"/>
                        <a14:foregroundMark x1="67005" y1="42857" x2="66751" y2="46639"/>
                        <a14:foregroundMark x1="70558" y1="41597" x2="71574" y2="47689"/>
                        <a14:foregroundMark x1="50000" y1="52311" x2="70812" y2="52101"/>
                        <a14:foregroundMark x1="54822" y1="52941" x2="53046" y2="68487"/>
                        <a14:foregroundMark x1="55584" y1="50630" x2="60914" y2="50420"/>
                        <a14:foregroundMark x1="73096" y1="38445" x2="72589" y2="44328"/>
                        <a14:foregroundMark x1="34772" y1="65756" x2="31472" y2="76471"/>
                        <a14:foregroundMark x1="31472" y1="76471" x2="26396" y2="77731"/>
                        <a14:foregroundMark x1="36802" y1="76050" x2="44924" y2="77521"/>
                        <a14:foregroundMark x1="69289" y1="78361" x2="18274" y2="78782"/>
                        <a14:foregroundMark x1="54569" y1="74580" x2="60406" y2="73319"/>
                        <a14:foregroundMark x1="78173" y1="77941" x2="77665" y2="73319"/>
                        <a14:foregroundMark x1="68528" y1="78571" x2="77665" y2="78571"/>
                        <a14:backgroundMark x1="28934" y1="10294" x2="28934" y2="10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27" y="4472745"/>
            <a:ext cx="1520623" cy="18370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B1C96B-52F4-7C90-9B58-D20913F3C38D}"/>
              </a:ext>
            </a:extLst>
          </p:cNvPr>
          <p:cNvSpPr txBox="1"/>
          <p:nvPr/>
        </p:nvSpPr>
        <p:spPr>
          <a:xfrm>
            <a:off x="8174850" y="5959394"/>
            <a:ext cx="3960000" cy="747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GB" sz="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Tobii, “Positioning in front of an eye tracker,” 2016. [Online]. Available: https://help.tobii.com/hc/en-us/articles/210250305-Positioning-in-front-of-an-eye-tracker. [Accessed 08 2023].</a:t>
            </a:r>
          </a:p>
          <a:p>
            <a:pPr>
              <a:lnSpc>
                <a:spcPct val="107000"/>
              </a:lnSpc>
            </a:pPr>
            <a:r>
              <a:rPr lang="en-GB" sz="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 K. Franek, “7 Best Charts for Income Statement Presentation &amp; Analysis,” 13 03 2020. [Online]. Available: https://www.kamilfranek.com/best-charts-for-income-statement-presentation-and-analysis/. [Accessed 08 2023].</a:t>
            </a:r>
          </a:p>
          <a:p>
            <a:pPr>
              <a:lnSpc>
                <a:spcPct val="107000"/>
              </a:lnSpc>
            </a:pPr>
            <a:r>
              <a:rPr lang="en-GB" sz="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[3] D. L. E. </a:t>
            </a:r>
            <a:r>
              <a:rPr lang="en-GB" sz="5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Matzen</a:t>
            </a:r>
            <a:r>
              <a:rPr lang="en-GB" sz="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“Using Eye Tracking Metrics and Visual Saliency Maps to Assess Data Visualizations,” OSTI.gov, 2016. [Online]. Available: https://www.osti.gov/biblio/1376793. [Accessed 2023].</a:t>
            </a:r>
          </a:p>
          <a:p>
            <a:pPr>
              <a:lnSpc>
                <a:spcPct val="107000"/>
              </a:lnSpc>
            </a:pPr>
            <a:r>
              <a:rPr lang="en-GB" sz="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[4] D. L. E. </a:t>
            </a:r>
            <a:r>
              <a:rPr lang="en-GB" sz="5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Matzen</a:t>
            </a:r>
            <a:r>
              <a:rPr lang="en-GB" sz="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“Using Eye Tracking Metrics and Visual Saliency Maps to Assess Image Utility,” 2016. [Online]. Available: https://www.osti.gov/biblio/1340620. [Accessed 2023].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8D140-16CE-C2D9-77CD-D32FAA814D4F}"/>
              </a:ext>
            </a:extLst>
          </p:cNvPr>
          <p:cNvSpPr txBox="1"/>
          <p:nvPr/>
        </p:nvSpPr>
        <p:spPr>
          <a:xfrm>
            <a:off x="4116000" y="1292366"/>
            <a:ext cx="3960000" cy="1241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GB" sz="1400" b="1" u="sng" dirty="0">
                <a:latin typeface="Amasis MT Pro Light" panose="02040304050005020304" pitchFamily="18" charset="0"/>
              </a:rPr>
              <a:t>Aim</a:t>
            </a:r>
            <a:r>
              <a:rPr lang="en-GB" sz="1200" dirty="0">
                <a:latin typeface="Amasis MT Pro Light" panose="02040304050005020304" pitchFamily="18" charset="0"/>
              </a:rPr>
              <a:t> </a:t>
            </a:r>
          </a:p>
          <a:p>
            <a:pPr marL="171450" indent="-1714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latin typeface="Amasis MT Pro Light" panose="02040304050005020304" pitchFamily="18" charset="0"/>
              </a:rPr>
              <a:t>The primary objective is to compare </a:t>
            </a:r>
            <a:r>
              <a:rPr lang="en-GB" sz="1100" b="1" dirty="0">
                <a:latin typeface="Amasis MT Pro Light" panose="02040304050005020304" pitchFamily="18" charset="0"/>
              </a:rPr>
              <a:t>eye gaze patterns </a:t>
            </a:r>
            <a:r>
              <a:rPr lang="en-GB" sz="1050" dirty="0">
                <a:latin typeface="Amasis MT Pro Light" panose="02040304050005020304" pitchFamily="18" charset="0"/>
              </a:rPr>
              <a:t>of novices and experts while viewing financial data through different data visualisations.</a:t>
            </a:r>
          </a:p>
          <a:p>
            <a:pPr marL="171450" indent="-1714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latin typeface="Amasis MT Pro Light" panose="02040304050005020304" pitchFamily="18" charset="0"/>
              </a:rPr>
              <a:t>Develop </a:t>
            </a:r>
            <a:r>
              <a:rPr lang="en-GB" sz="1100" b="1" dirty="0">
                <a:latin typeface="Amasis MT Pro Light" panose="02040304050005020304" pitchFamily="18" charset="0"/>
              </a:rPr>
              <a:t>practical guidelines </a:t>
            </a:r>
            <a:r>
              <a:rPr lang="en-GB" sz="1050" dirty="0">
                <a:latin typeface="Amasis MT Pro Light" panose="02040304050005020304" pitchFamily="18" charset="0"/>
              </a:rPr>
              <a:t>for designing financial data visuals that enhance comprehension and engagement among consumers</a:t>
            </a:r>
            <a:endParaRPr lang="en-GB" sz="1200" dirty="0">
              <a:latin typeface="Amasis MT Pro Light" panose="020403040500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78147-5ABB-0E89-F7AF-FD9205B9AD4D}"/>
              </a:ext>
            </a:extLst>
          </p:cNvPr>
          <p:cNvSpPr txBox="1"/>
          <p:nvPr/>
        </p:nvSpPr>
        <p:spPr>
          <a:xfrm>
            <a:off x="4116000" y="4821990"/>
            <a:ext cx="3960000" cy="18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GB" sz="1400" b="1" u="sng" dirty="0">
                <a:latin typeface="Amasis MT Pro Light" panose="02040304050005020304" pitchFamily="18" charset="0"/>
              </a:rPr>
              <a:t>Previous Works</a:t>
            </a:r>
          </a:p>
          <a:p>
            <a:pPr marL="285750" indent="-2857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100" b="1" dirty="0">
                <a:latin typeface="Amasis MT Pro Light" panose="02040304050005020304" pitchFamily="18" charset="0"/>
              </a:rPr>
              <a:t>Kamil Franek</a:t>
            </a:r>
          </a:p>
          <a:p>
            <a:pPr marL="742950" lvl="1" indent="-2857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latin typeface="Amasis MT Pro Light" panose="02040304050005020304" pitchFamily="18" charset="0"/>
              </a:rPr>
              <a:t>7 Best Charts for Income Statement Presentation &amp; Analysis [2]</a:t>
            </a:r>
          </a:p>
          <a:p>
            <a:pPr marL="285750" indent="-2857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b="1" dirty="0">
                <a:latin typeface="Amasis MT Pro Light" panose="02040304050005020304" pitchFamily="18" charset="0"/>
              </a:rPr>
              <a:t>Lauren E. </a:t>
            </a:r>
            <a:r>
              <a:rPr lang="en-GB" sz="1050" b="1" dirty="0" err="1">
                <a:latin typeface="Amasis MT Pro Light" panose="02040304050005020304" pitchFamily="18" charset="0"/>
              </a:rPr>
              <a:t>Matzen</a:t>
            </a:r>
            <a:r>
              <a:rPr lang="en-GB" sz="1050" b="1" dirty="0">
                <a:latin typeface="Amasis MT Pro Light" panose="02040304050005020304" pitchFamily="18" charset="0"/>
              </a:rPr>
              <a:t> </a:t>
            </a:r>
          </a:p>
          <a:p>
            <a:pPr marL="742950" lvl="1" indent="-2857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latin typeface="Amasis MT Pro Light" panose="02040304050005020304" pitchFamily="18" charset="0"/>
              </a:rPr>
              <a:t>Using Eye Tracking Metrics and Visual Saliency Maps to Assess Data Visualizations[3]</a:t>
            </a:r>
          </a:p>
          <a:p>
            <a:pPr marL="742950" lvl="1" indent="-2857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latin typeface="Amasis MT Pro Light" panose="02040304050005020304" pitchFamily="18" charset="0"/>
              </a:rPr>
              <a:t>Using Eye Tracking Metrics and Visual Saliency Maps to Assess Image Utility[4]</a:t>
            </a:r>
          </a:p>
        </p:txBody>
      </p:sp>
      <p:pic>
        <p:nvPicPr>
          <p:cNvPr id="8" name="Picture 7" descr="A graph with numbers and a number of text&#10;&#10;Description automatically generated with medium confidence">
            <a:extLst>
              <a:ext uri="{FF2B5EF4-FFF2-40B4-BE49-F238E27FC236}">
                <a16:creationId xmlns:a16="http://schemas.microsoft.com/office/drawing/2014/main" id="{8095A751-0FE8-F48A-485D-0ED92C41D4D2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81" y="3986770"/>
            <a:ext cx="1620000" cy="162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10" name="Picture 9" descr="A screenshot of a report&#10;&#10;Description automatically generated">
            <a:extLst>
              <a:ext uri="{FF2B5EF4-FFF2-40B4-BE49-F238E27FC236}">
                <a16:creationId xmlns:a16="http://schemas.microsoft.com/office/drawing/2014/main" id="{32AD1739-6CE8-BD79-89C3-C0060CD50A46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81" y="2286667"/>
            <a:ext cx="1620000" cy="162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20" name="Picture 19" descr="A screen shot of a graph&#10;&#10;Description automatically generated">
            <a:extLst>
              <a:ext uri="{FF2B5EF4-FFF2-40B4-BE49-F238E27FC236}">
                <a16:creationId xmlns:a16="http://schemas.microsoft.com/office/drawing/2014/main" id="{139238A0-664B-F193-7A61-24292C8612DD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400" y="3986770"/>
            <a:ext cx="1620000" cy="162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01128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1524</TotalTime>
  <Words>615</Words>
  <Application>Microsoft Office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Amasis MT Pro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and info</dc:title>
  <dc:creator>Harvey</dc:creator>
  <cp:lastModifiedBy>Harvey</cp:lastModifiedBy>
  <cp:revision>11</cp:revision>
  <dcterms:created xsi:type="dcterms:W3CDTF">2023-08-01T12:56:36Z</dcterms:created>
  <dcterms:modified xsi:type="dcterms:W3CDTF">2023-08-06T23:56:24Z</dcterms:modified>
</cp:coreProperties>
</file>