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01" autoAdjust="0"/>
    <p:restoredTop sz="97421" autoAdjust="0"/>
  </p:normalViewPr>
  <p:slideViewPr>
    <p:cSldViewPr snapToGrid="0">
      <p:cViewPr varScale="1">
        <p:scale>
          <a:sx n="157" d="100"/>
          <a:sy n="157" d="100"/>
        </p:scale>
        <p:origin x="2892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247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2CDCA-BFA4-4188-991B-7B75D71931DA}" type="datetimeFigureOut">
              <a:rPr lang="en-GB" smtClean="0"/>
              <a:t>06/08/2023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8159D-FF61-4735-9AEC-2D11B554C1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75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8159D-FF61-4735-9AEC-2D11B554C13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937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015B-6EC1-4E28-89E8-DADC95F7D7CD}" type="datetimeFigureOut">
              <a:rPr lang="en-GB" smtClean="0"/>
              <a:t>05/08/2023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5E27-7EBD-4FE1-8EDD-CE1BA6FC57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778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015B-6EC1-4E28-89E8-DADC95F7D7CD}" type="datetimeFigureOut">
              <a:rPr lang="en-GB" smtClean="0"/>
              <a:t>05/08/2023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5E27-7EBD-4FE1-8EDD-CE1BA6FC57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88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015B-6EC1-4E28-89E8-DADC95F7D7CD}" type="datetimeFigureOut">
              <a:rPr lang="en-GB" smtClean="0"/>
              <a:t>05/08/2023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5E27-7EBD-4FE1-8EDD-CE1BA6FC57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201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015B-6EC1-4E28-89E8-DADC95F7D7CD}" type="datetimeFigureOut">
              <a:rPr lang="en-GB" smtClean="0"/>
              <a:t>05/08/2023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5E27-7EBD-4FE1-8EDD-CE1BA6FC57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098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015B-6EC1-4E28-89E8-DADC95F7D7CD}" type="datetimeFigureOut">
              <a:rPr lang="en-GB" smtClean="0"/>
              <a:t>05/08/2023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5E27-7EBD-4FE1-8EDD-CE1BA6FC57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765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015B-6EC1-4E28-89E8-DADC95F7D7CD}" type="datetimeFigureOut">
              <a:rPr lang="en-GB" smtClean="0"/>
              <a:t>05/08/2023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5E27-7EBD-4FE1-8EDD-CE1BA6FC57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9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015B-6EC1-4E28-89E8-DADC95F7D7CD}" type="datetimeFigureOut">
              <a:rPr lang="en-GB" smtClean="0"/>
              <a:t>05/08/2023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5E27-7EBD-4FE1-8EDD-CE1BA6FC57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905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015B-6EC1-4E28-89E8-DADC95F7D7CD}" type="datetimeFigureOut">
              <a:rPr lang="en-GB" smtClean="0"/>
              <a:t>05/08/2023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5E27-7EBD-4FE1-8EDD-CE1BA6FC57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593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015B-6EC1-4E28-89E8-DADC95F7D7CD}" type="datetimeFigureOut">
              <a:rPr lang="en-GB" smtClean="0"/>
              <a:t>05/08/2023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5E27-7EBD-4FE1-8EDD-CE1BA6FC57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359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015B-6EC1-4E28-89E8-DADC95F7D7CD}" type="datetimeFigureOut">
              <a:rPr lang="en-GB" smtClean="0"/>
              <a:t>05/08/2023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5E27-7EBD-4FE1-8EDD-CE1BA6FC57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62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015B-6EC1-4E28-89E8-DADC95F7D7CD}" type="datetimeFigureOut">
              <a:rPr lang="en-GB" smtClean="0"/>
              <a:t>05/08/2023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5E27-7EBD-4FE1-8EDD-CE1BA6FC57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107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1015B-6EC1-4E28-89E8-DADC95F7D7CD}" type="datetimeFigureOut">
              <a:rPr lang="en-GB" smtClean="0"/>
              <a:t>05/08/2023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65E27-7EBD-4FE1-8EDD-CE1BA6FC57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378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AFD89C6-4107-000D-1E92-3140096901F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12122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3BE620-B347-B6D2-F171-A69E87A123D8}"/>
              </a:ext>
            </a:extLst>
          </p:cNvPr>
          <p:cNvSpPr txBox="1"/>
          <p:nvPr/>
        </p:nvSpPr>
        <p:spPr>
          <a:xfrm>
            <a:off x="57150" y="1288045"/>
            <a:ext cx="3960000" cy="28264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 cmpd="thickThin">
            <a:solidFill>
              <a:schemeClr val="accent5">
                <a:lumMod val="50000"/>
                <a:alpha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447351"/>
                      <a:gd name="connsiteY0" fmla="*/ 0 h 3231654"/>
                      <a:gd name="connsiteX1" fmla="*/ 471138 w 3447351"/>
                      <a:gd name="connsiteY1" fmla="*/ 0 h 3231654"/>
                      <a:gd name="connsiteX2" fmla="*/ 1114643 w 3447351"/>
                      <a:gd name="connsiteY2" fmla="*/ 0 h 3231654"/>
                      <a:gd name="connsiteX3" fmla="*/ 1723676 w 3447351"/>
                      <a:gd name="connsiteY3" fmla="*/ 0 h 3231654"/>
                      <a:gd name="connsiteX4" fmla="*/ 2194813 w 3447351"/>
                      <a:gd name="connsiteY4" fmla="*/ 0 h 3231654"/>
                      <a:gd name="connsiteX5" fmla="*/ 2734898 w 3447351"/>
                      <a:gd name="connsiteY5" fmla="*/ 0 h 3231654"/>
                      <a:gd name="connsiteX6" fmla="*/ 3447351 w 3447351"/>
                      <a:gd name="connsiteY6" fmla="*/ 0 h 3231654"/>
                      <a:gd name="connsiteX7" fmla="*/ 3447351 w 3447351"/>
                      <a:gd name="connsiteY7" fmla="*/ 538609 h 3231654"/>
                      <a:gd name="connsiteX8" fmla="*/ 3447351 w 3447351"/>
                      <a:gd name="connsiteY8" fmla="*/ 1012585 h 3231654"/>
                      <a:gd name="connsiteX9" fmla="*/ 3447351 w 3447351"/>
                      <a:gd name="connsiteY9" fmla="*/ 1454244 h 3231654"/>
                      <a:gd name="connsiteX10" fmla="*/ 3447351 w 3447351"/>
                      <a:gd name="connsiteY10" fmla="*/ 1928220 h 3231654"/>
                      <a:gd name="connsiteX11" fmla="*/ 3447351 w 3447351"/>
                      <a:gd name="connsiteY11" fmla="*/ 2499146 h 3231654"/>
                      <a:gd name="connsiteX12" fmla="*/ 3447351 w 3447351"/>
                      <a:gd name="connsiteY12" fmla="*/ 3231654 h 3231654"/>
                      <a:gd name="connsiteX13" fmla="*/ 2976213 w 3447351"/>
                      <a:gd name="connsiteY13" fmla="*/ 3231654 h 3231654"/>
                      <a:gd name="connsiteX14" fmla="*/ 2505075 w 3447351"/>
                      <a:gd name="connsiteY14" fmla="*/ 3231654 h 3231654"/>
                      <a:gd name="connsiteX15" fmla="*/ 1896043 w 3447351"/>
                      <a:gd name="connsiteY15" fmla="*/ 3231654 h 3231654"/>
                      <a:gd name="connsiteX16" fmla="*/ 1424905 w 3447351"/>
                      <a:gd name="connsiteY16" fmla="*/ 3231654 h 3231654"/>
                      <a:gd name="connsiteX17" fmla="*/ 850347 w 3447351"/>
                      <a:gd name="connsiteY17" fmla="*/ 3231654 h 3231654"/>
                      <a:gd name="connsiteX18" fmla="*/ 0 w 3447351"/>
                      <a:gd name="connsiteY18" fmla="*/ 3231654 h 3231654"/>
                      <a:gd name="connsiteX19" fmla="*/ 0 w 3447351"/>
                      <a:gd name="connsiteY19" fmla="*/ 2693045 h 3231654"/>
                      <a:gd name="connsiteX20" fmla="*/ 0 w 3447351"/>
                      <a:gd name="connsiteY20" fmla="*/ 2154436 h 3231654"/>
                      <a:gd name="connsiteX21" fmla="*/ 0 w 3447351"/>
                      <a:gd name="connsiteY21" fmla="*/ 1551194 h 3231654"/>
                      <a:gd name="connsiteX22" fmla="*/ 0 w 3447351"/>
                      <a:gd name="connsiteY22" fmla="*/ 1044901 h 3231654"/>
                      <a:gd name="connsiteX23" fmla="*/ 0 w 3447351"/>
                      <a:gd name="connsiteY23" fmla="*/ 538609 h 3231654"/>
                      <a:gd name="connsiteX24" fmla="*/ 0 w 3447351"/>
                      <a:gd name="connsiteY24" fmla="*/ 0 h 32316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3447351" h="3231654" fill="none" extrusionOk="0">
                        <a:moveTo>
                          <a:pt x="0" y="0"/>
                        </a:moveTo>
                        <a:cubicBezTo>
                          <a:pt x="202617" y="-38501"/>
                          <a:pt x="285997" y="13940"/>
                          <a:pt x="471138" y="0"/>
                        </a:cubicBezTo>
                        <a:cubicBezTo>
                          <a:pt x="656279" y="-13940"/>
                          <a:pt x="817291" y="59168"/>
                          <a:pt x="1114643" y="0"/>
                        </a:cubicBezTo>
                        <a:cubicBezTo>
                          <a:pt x="1411995" y="-59168"/>
                          <a:pt x="1499799" y="47491"/>
                          <a:pt x="1723676" y="0"/>
                        </a:cubicBezTo>
                        <a:cubicBezTo>
                          <a:pt x="1947553" y="-47491"/>
                          <a:pt x="2013086" y="38759"/>
                          <a:pt x="2194813" y="0"/>
                        </a:cubicBezTo>
                        <a:cubicBezTo>
                          <a:pt x="2376540" y="-38759"/>
                          <a:pt x="2541738" y="1750"/>
                          <a:pt x="2734898" y="0"/>
                        </a:cubicBezTo>
                        <a:cubicBezTo>
                          <a:pt x="2928059" y="-1750"/>
                          <a:pt x="3161502" y="82291"/>
                          <a:pt x="3447351" y="0"/>
                        </a:cubicBezTo>
                        <a:cubicBezTo>
                          <a:pt x="3490015" y="207135"/>
                          <a:pt x="3414320" y="293708"/>
                          <a:pt x="3447351" y="538609"/>
                        </a:cubicBezTo>
                        <a:cubicBezTo>
                          <a:pt x="3480382" y="783510"/>
                          <a:pt x="3419511" y="859737"/>
                          <a:pt x="3447351" y="1012585"/>
                        </a:cubicBezTo>
                        <a:cubicBezTo>
                          <a:pt x="3475191" y="1165433"/>
                          <a:pt x="3427395" y="1263319"/>
                          <a:pt x="3447351" y="1454244"/>
                        </a:cubicBezTo>
                        <a:cubicBezTo>
                          <a:pt x="3467307" y="1645169"/>
                          <a:pt x="3442103" y="1734714"/>
                          <a:pt x="3447351" y="1928220"/>
                        </a:cubicBezTo>
                        <a:cubicBezTo>
                          <a:pt x="3452599" y="2121726"/>
                          <a:pt x="3394624" y="2345628"/>
                          <a:pt x="3447351" y="2499146"/>
                        </a:cubicBezTo>
                        <a:cubicBezTo>
                          <a:pt x="3500078" y="2652664"/>
                          <a:pt x="3400934" y="3048573"/>
                          <a:pt x="3447351" y="3231654"/>
                        </a:cubicBezTo>
                        <a:cubicBezTo>
                          <a:pt x="3332184" y="3280629"/>
                          <a:pt x="3088320" y="3179403"/>
                          <a:pt x="2976213" y="3231654"/>
                        </a:cubicBezTo>
                        <a:cubicBezTo>
                          <a:pt x="2864106" y="3283905"/>
                          <a:pt x="2712431" y="3215636"/>
                          <a:pt x="2505075" y="3231654"/>
                        </a:cubicBezTo>
                        <a:cubicBezTo>
                          <a:pt x="2297719" y="3247672"/>
                          <a:pt x="2035543" y="3218695"/>
                          <a:pt x="1896043" y="3231654"/>
                        </a:cubicBezTo>
                        <a:cubicBezTo>
                          <a:pt x="1756543" y="3244613"/>
                          <a:pt x="1539554" y="3188205"/>
                          <a:pt x="1424905" y="3231654"/>
                        </a:cubicBezTo>
                        <a:cubicBezTo>
                          <a:pt x="1310256" y="3275103"/>
                          <a:pt x="1122117" y="3191936"/>
                          <a:pt x="850347" y="3231654"/>
                        </a:cubicBezTo>
                        <a:cubicBezTo>
                          <a:pt x="578577" y="3271372"/>
                          <a:pt x="356669" y="3160269"/>
                          <a:pt x="0" y="3231654"/>
                        </a:cubicBezTo>
                        <a:cubicBezTo>
                          <a:pt x="-63190" y="3096310"/>
                          <a:pt x="29888" y="2810014"/>
                          <a:pt x="0" y="2693045"/>
                        </a:cubicBezTo>
                        <a:cubicBezTo>
                          <a:pt x="-29888" y="2576076"/>
                          <a:pt x="36511" y="2343962"/>
                          <a:pt x="0" y="2154436"/>
                        </a:cubicBezTo>
                        <a:cubicBezTo>
                          <a:pt x="-36511" y="1964910"/>
                          <a:pt x="65838" y="1758956"/>
                          <a:pt x="0" y="1551194"/>
                        </a:cubicBezTo>
                        <a:cubicBezTo>
                          <a:pt x="-65838" y="1343432"/>
                          <a:pt x="60058" y="1245117"/>
                          <a:pt x="0" y="1044901"/>
                        </a:cubicBezTo>
                        <a:cubicBezTo>
                          <a:pt x="-60058" y="844685"/>
                          <a:pt x="31697" y="687041"/>
                          <a:pt x="0" y="538609"/>
                        </a:cubicBezTo>
                        <a:cubicBezTo>
                          <a:pt x="-31697" y="390177"/>
                          <a:pt x="29076" y="258859"/>
                          <a:pt x="0" y="0"/>
                        </a:cubicBezTo>
                        <a:close/>
                      </a:path>
                      <a:path w="3447351" h="3231654" stroke="0" extrusionOk="0">
                        <a:moveTo>
                          <a:pt x="0" y="0"/>
                        </a:moveTo>
                        <a:cubicBezTo>
                          <a:pt x="252612" y="-34767"/>
                          <a:pt x="295373" y="63397"/>
                          <a:pt x="540085" y="0"/>
                        </a:cubicBezTo>
                        <a:cubicBezTo>
                          <a:pt x="784798" y="-63397"/>
                          <a:pt x="799207" y="29328"/>
                          <a:pt x="1011223" y="0"/>
                        </a:cubicBezTo>
                        <a:cubicBezTo>
                          <a:pt x="1223239" y="-29328"/>
                          <a:pt x="1335103" y="33963"/>
                          <a:pt x="1654728" y="0"/>
                        </a:cubicBezTo>
                        <a:cubicBezTo>
                          <a:pt x="1974353" y="-33963"/>
                          <a:pt x="2052982" y="60940"/>
                          <a:pt x="2194813" y="0"/>
                        </a:cubicBezTo>
                        <a:cubicBezTo>
                          <a:pt x="2336645" y="-60940"/>
                          <a:pt x="2589346" y="63105"/>
                          <a:pt x="2734898" y="0"/>
                        </a:cubicBezTo>
                        <a:cubicBezTo>
                          <a:pt x="2880450" y="-63105"/>
                          <a:pt x="3146632" y="57316"/>
                          <a:pt x="3447351" y="0"/>
                        </a:cubicBezTo>
                        <a:cubicBezTo>
                          <a:pt x="3452612" y="179247"/>
                          <a:pt x="3429303" y="267860"/>
                          <a:pt x="3447351" y="473976"/>
                        </a:cubicBezTo>
                        <a:cubicBezTo>
                          <a:pt x="3465399" y="680092"/>
                          <a:pt x="3443516" y="822397"/>
                          <a:pt x="3447351" y="1012585"/>
                        </a:cubicBezTo>
                        <a:cubicBezTo>
                          <a:pt x="3451186" y="1202773"/>
                          <a:pt x="3410607" y="1359367"/>
                          <a:pt x="3447351" y="1486561"/>
                        </a:cubicBezTo>
                        <a:cubicBezTo>
                          <a:pt x="3484095" y="1613755"/>
                          <a:pt x="3422779" y="1783261"/>
                          <a:pt x="3447351" y="1960537"/>
                        </a:cubicBezTo>
                        <a:cubicBezTo>
                          <a:pt x="3471923" y="2137813"/>
                          <a:pt x="3444785" y="2265381"/>
                          <a:pt x="3447351" y="2499146"/>
                        </a:cubicBezTo>
                        <a:cubicBezTo>
                          <a:pt x="3449917" y="2732911"/>
                          <a:pt x="3411884" y="2980010"/>
                          <a:pt x="3447351" y="3231654"/>
                        </a:cubicBezTo>
                        <a:cubicBezTo>
                          <a:pt x="3325713" y="3268489"/>
                          <a:pt x="3093879" y="3203295"/>
                          <a:pt x="2976213" y="3231654"/>
                        </a:cubicBezTo>
                        <a:cubicBezTo>
                          <a:pt x="2858547" y="3260013"/>
                          <a:pt x="2643384" y="3219798"/>
                          <a:pt x="2332708" y="3231654"/>
                        </a:cubicBezTo>
                        <a:cubicBezTo>
                          <a:pt x="2022032" y="3243510"/>
                          <a:pt x="1963606" y="3185379"/>
                          <a:pt x="1827096" y="3231654"/>
                        </a:cubicBezTo>
                        <a:cubicBezTo>
                          <a:pt x="1690586" y="3277929"/>
                          <a:pt x="1426047" y="3197462"/>
                          <a:pt x="1252538" y="3231654"/>
                        </a:cubicBezTo>
                        <a:cubicBezTo>
                          <a:pt x="1079029" y="3265846"/>
                          <a:pt x="785885" y="3216091"/>
                          <a:pt x="609032" y="3231654"/>
                        </a:cubicBezTo>
                        <a:cubicBezTo>
                          <a:pt x="432179" y="3247217"/>
                          <a:pt x="220609" y="3169402"/>
                          <a:pt x="0" y="3231654"/>
                        </a:cubicBezTo>
                        <a:cubicBezTo>
                          <a:pt x="-29416" y="3102452"/>
                          <a:pt x="46493" y="2921206"/>
                          <a:pt x="0" y="2789995"/>
                        </a:cubicBezTo>
                        <a:cubicBezTo>
                          <a:pt x="-46493" y="2658784"/>
                          <a:pt x="15126" y="2429629"/>
                          <a:pt x="0" y="2316019"/>
                        </a:cubicBezTo>
                        <a:cubicBezTo>
                          <a:pt x="-15126" y="2202409"/>
                          <a:pt x="31117" y="2047663"/>
                          <a:pt x="0" y="1809726"/>
                        </a:cubicBezTo>
                        <a:cubicBezTo>
                          <a:pt x="-31117" y="1571789"/>
                          <a:pt x="1647" y="1455054"/>
                          <a:pt x="0" y="1206484"/>
                        </a:cubicBezTo>
                        <a:cubicBezTo>
                          <a:pt x="-1647" y="957914"/>
                          <a:pt x="40717" y="818700"/>
                          <a:pt x="0" y="667875"/>
                        </a:cubicBezTo>
                        <a:cubicBezTo>
                          <a:pt x="-40717" y="517050"/>
                          <a:pt x="69327" y="14812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>
              <a:spcAft>
                <a:spcPts val="400"/>
              </a:spcAft>
            </a:pPr>
            <a:r>
              <a:rPr lang="en-GB" sz="1400" u="sng" dirty="0">
                <a:latin typeface="Amasis MT Pro Light" panose="02040304050005020304" pitchFamily="18" charset="0"/>
              </a:rPr>
              <a:t>Introduction</a:t>
            </a:r>
          </a:p>
          <a:p>
            <a:pPr algn="just">
              <a:spcAft>
                <a:spcPts val="400"/>
              </a:spcAft>
            </a:pPr>
            <a:r>
              <a:rPr lang="en-GB" sz="1050" b="1" dirty="0">
                <a:latin typeface="Amasis MT Pro Light" panose="02040304050005020304" pitchFamily="18" charset="0"/>
              </a:rPr>
              <a:t>Data visualisations </a:t>
            </a:r>
            <a:r>
              <a:rPr lang="en-GB" sz="1050" dirty="0">
                <a:latin typeface="Amasis MT Pro Light" panose="02040304050005020304" pitchFamily="18" charset="0"/>
              </a:rPr>
              <a:t>are becoming increasingly prevalent in more industries and has traditionally played a pivotal role in financial reporting. The utilisation of data visualisations in financial reporting facilitates a clear and concise understanding of intricate financial information</a:t>
            </a:r>
          </a:p>
          <a:p>
            <a:pPr algn="just">
              <a:spcAft>
                <a:spcPts val="400"/>
              </a:spcAft>
            </a:pPr>
            <a:r>
              <a:rPr lang="en-GB" sz="1050" dirty="0">
                <a:latin typeface="Amasis MT Pro Light" panose="02040304050005020304" pitchFamily="18" charset="0"/>
              </a:rPr>
              <a:t>This study examines how data visualisations affect financial reporting by analysing participants' eye gaze data</a:t>
            </a:r>
          </a:p>
          <a:p>
            <a:pPr algn="just">
              <a:spcAft>
                <a:spcPts val="400"/>
              </a:spcAft>
            </a:pPr>
            <a:r>
              <a:rPr lang="en-GB" sz="1050" dirty="0">
                <a:latin typeface="Amasis MT Pro Light" panose="02040304050005020304" pitchFamily="18" charset="0"/>
              </a:rPr>
              <a:t>Impact of financial data</a:t>
            </a:r>
          </a:p>
          <a:p>
            <a:pPr marL="171450" indent="-171450" algn="just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GB" sz="1050" b="1" dirty="0">
                <a:latin typeface="Amasis MT Pro Light" panose="02040304050005020304" pitchFamily="18" charset="0"/>
              </a:rPr>
              <a:t>Assessing Profitability</a:t>
            </a:r>
            <a:r>
              <a:rPr lang="en-GB" sz="1050" dirty="0">
                <a:latin typeface="Amasis MT Pro Light" panose="02040304050005020304" pitchFamily="18" charset="0"/>
              </a:rPr>
              <a:t>: The income statement reveals if a company is making a profit or loss, providing critical insights into its financial health</a:t>
            </a:r>
          </a:p>
          <a:p>
            <a:pPr marL="171450" indent="-171450" algn="just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GB" sz="1050" b="1" dirty="0">
                <a:latin typeface="Amasis MT Pro Light" panose="02040304050005020304" pitchFamily="18" charset="0"/>
              </a:rPr>
              <a:t>Financial Decision Making</a:t>
            </a:r>
            <a:r>
              <a:rPr lang="en-GB" sz="1050" dirty="0">
                <a:latin typeface="Amasis MT Pro Light" panose="02040304050005020304" pitchFamily="18" charset="0"/>
              </a:rPr>
              <a:t>: Understanding the  income statement helps in informed financial decision-making, including identifying revenue drivers and cost components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986106-BC7E-0ADB-AE5A-C5228D9BEB31}"/>
              </a:ext>
            </a:extLst>
          </p:cNvPr>
          <p:cNvSpPr/>
          <p:nvPr/>
        </p:nvSpPr>
        <p:spPr>
          <a:xfrm>
            <a:off x="1497210" y="80226"/>
            <a:ext cx="919758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32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masis MT Pro Light" panose="02040304050005020304" pitchFamily="18" charset="0"/>
              </a:rPr>
              <a:t>Compare The Ocular Behaviour of Novices and Visualisation Experts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AA521A-8632-E446-3ECF-9D6AEE1D2DFD}"/>
              </a:ext>
            </a:extLst>
          </p:cNvPr>
          <p:cNvSpPr/>
          <p:nvPr/>
        </p:nvSpPr>
        <p:spPr>
          <a:xfrm>
            <a:off x="0" y="156008"/>
            <a:ext cx="1631949" cy="90024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105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masis MT Pro Light" panose="02040304050005020304" pitchFamily="18" charset="0"/>
              </a:rPr>
              <a:t>Harvey Yuan</a:t>
            </a:r>
          </a:p>
          <a:p>
            <a:endParaRPr lang="en-GB" sz="105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masis MT Pro Light" panose="02040304050005020304" pitchFamily="18" charset="0"/>
            </a:endParaRPr>
          </a:p>
          <a:p>
            <a:r>
              <a:rPr lang="en-GB" sz="105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masis MT Pro Light" panose="02040304050005020304" pitchFamily="18" charset="0"/>
              </a:rPr>
              <a:t>CSC8639</a:t>
            </a:r>
          </a:p>
          <a:p>
            <a:r>
              <a:rPr lang="en-GB" sz="105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masis MT Pro Light" panose="02040304050005020304" pitchFamily="18" charset="0"/>
              </a:rPr>
              <a:t>Supervisor – Alma Cantu</a:t>
            </a:r>
          </a:p>
          <a:p>
            <a:r>
              <a:rPr lang="en-GB" sz="105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masis MT Pro Light" panose="02040304050005020304" pitchFamily="18" charset="0"/>
              </a:rPr>
              <a:t>Newcastle University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9EE6CD-950D-3814-6695-70A343F3D168}"/>
              </a:ext>
            </a:extLst>
          </p:cNvPr>
          <p:cNvSpPr txBox="1"/>
          <p:nvPr/>
        </p:nvSpPr>
        <p:spPr>
          <a:xfrm>
            <a:off x="57150" y="4275604"/>
            <a:ext cx="3960000" cy="2231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 cmpd="thickThin">
            <a:solidFill>
              <a:schemeClr val="accent5">
                <a:lumMod val="50000"/>
                <a:alpha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447351"/>
                      <a:gd name="connsiteY0" fmla="*/ 0 h 3231654"/>
                      <a:gd name="connsiteX1" fmla="*/ 471138 w 3447351"/>
                      <a:gd name="connsiteY1" fmla="*/ 0 h 3231654"/>
                      <a:gd name="connsiteX2" fmla="*/ 1114643 w 3447351"/>
                      <a:gd name="connsiteY2" fmla="*/ 0 h 3231654"/>
                      <a:gd name="connsiteX3" fmla="*/ 1723676 w 3447351"/>
                      <a:gd name="connsiteY3" fmla="*/ 0 h 3231654"/>
                      <a:gd name="connsiteX4" fmla="*/ 2194813 w 3447351"/>
                      <a:gd name="connsiteY4" fmla="*/ 0 h 3231654"/>
                      <a:gd name="connsiteX5" fmla="*/ 2734898 w 3447351"/>
                      <a:gd name="connsiteY5" fmla="*/ 0 h 3231654"/>
                      <a:gd name="connsiteX6" fmla="*/ 3447351 w 3447351"/>
                      <a:gd name="connsiteY6" fmla="*/ 0 h 3231654"/>
                      <a:gd name="connsiteX7" fmla="*/ 3447351 w 3447351"/>
                      <a:gd name="connsiteY7" fmla="*/ 538609 h 3231654"/>
                      <a:gd name="connsiteX8" fmla="*/ 3447351 w 3447351"/>
                      <a:gd name="connsiteY8" fmla="*/ 1012585 h 3231654"/>
                      <a:gd name="connsiteX9" fmla="*/ 3447351 w 3447351"/>
                      <a:gd name="connsiteY9" fmla="*/ 1454244 h 3231654"/>
                      <a:gd name="connsiteX10" fmla="*/ 3447351 w 3447351"/>
                      <a:gd name="connsiteY10" fmla="*/ 1928220 h 3231654"/>
                      <a:gd name="connsiteX11" fmla="*/ 3447351 w 3447351"/>
                      <a:gd name="connsiteY11" fmla="*/ 2499146 h 3231654"/>
                      <a:gd name="connsiteX12" fmla="*/ 3447351 w 3447351"/>
                      <a:gd name="connsiteY12" fmla="*/ 3231654 h 3231654"/>
                      <a:gd name="connsiteX13" fmla="*/ 2976213 w 3447351"/>
                      <a:gd name="connsiteY13" fmla="*/ 3231654 h 3231654"/>
                      <a:gd name="connsiteX14" fmla="*/ 2505075 w 3447351"/>
                      <a:gd name="connsiteY14" fmla="*/ 3231654 h 3231654"/>
                      <a:gd name="connsiteX15" fmla="*/ 1896043 w 3447351"/>
                      <a:gd name="connsiteY15" fmla="*/ 3231654 h 3231654"/>
                      <a:gd name="connsiteX16" fmla="*/ 1424905 w 3447351"/>
                      <a:gd name="connsiteY16" fmla="*/ 3231654 h 3231654"/>
                      <a:gd name="connsiteX17" fmla="*/ 850347 w 3447351"/>
                      <a:gd name="connsiteY17" fmla="*/ 3231654 h 3231654"/>
                      <a:gd name="connsiteX18" fmla="*/ 0 w 3447351"/>
                      <a:gd name="connsiteY18" fmla="*/ 3231654 h 3231654"/>
                      <a:gd name="connsiteX19" fmla="*/ 0 w 3447351"/>
                      <a:gd name="connsiteY19" fmla="*/ 2693045 h 3231654"/>
                      <a:gd name="connsiteX20" fmla="*/ 0 w 3447351"/>
                      <a:gd name="connsiteY20" fmla="*/ 2154436 h 3231654"/>
                      <a:gd name="connsiteX21" fmla="*/ 0 w 3447351"/>
                      <a:gd name="connsiteY21" fmla="*/ 1551194 h 3231654"/>
                      <a:gd name="connsiteX22" fmla="*/ 0 w 3447351"/>
                      <a:gd name="connsiteY22" fmla="*/ 1044901 h 3231654"/>
                      <a:gd name="connsiteX23" fmla="*/ 0 w 3447351"/>
                      <a:gd name="connsiteY23" fmla="*/ 538609 h 3231654"/>
                      <a:gd name="connsiteX24" fmla="*/ 0 w 3447351"/>
                      <a:gd name="connsiteY24" fmla="*/ 0 h 32316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3447351" h="3231654" fill="none" extrusionOk="0">
                        <a:moveTo>
                          <a:pt x="0" y="0"/>
                        </a:moveTo>
                        <a:cubicBezTo>
                          <a:pt x="202617" y="-38501"/>
                          <a:pt x="285997" y="13940"/>
                          <a:pt x="471138" y="0"/>
                        </a:cubicBezTo>
                        <a:cubicBezTo>
                          <a:pt x="656279" y="-13940"/>
                          <a:pt x="817291" y="59168"/>
                          <a:pt x="1114643" y="0"/>
                        </a:cubicBezTo>
                        <a:cubicBezTo>
                          <a:pt x="1411995" y="-59168"/>
                          <a:pt x="1499799" y="47491"/>
                          <a:pt x="1723676" y="0"/>
                        </a:cubicBezTo>
                        <a:cubicBezTo>
                          <a:pt x="1947553" y="-47491"/>
                          <a:pt x="2013086" y="38759"/>
                          <a:pt x="2194813" y="0"/>
                        </a:cubicBezTo>
                        <a:cubicBezTo>
                          <a:pt x="2376540" y="-38759"/>
                          <a:pt x="2541738" y="1750"/>
                          <a:pt x="2734898" y="0"/>
                        </a:cubicBezTo>
                        <a:cubicBezTo>
                          <a:pt x="2928059" y="-1750"/>
                          <a:pt x="3161502" y="82291"/>
                          <a:pt x="3447351" y="0"/>
                        </a:cubicBezTo>
                        <a:cubicBezTo>
                          <a:pt x="3490015" y="207135"/>
                          <a:pt x="3414320" y="293708"/>
                          <a:pt x="3447351" y="538609"/>
                        </a:cubicBezTo>
                        <a:cubicBezTo>
                          <a:pt x="3480382" y="783510"/>
                          <a:pt x="3419511" y="859737"/>
                          <a:pt x="3447351" y="1012585"/>
                        </a:cubicBezTo>
                        <a:cubicBezTo>
                          <a:pt x="3475191" y="1165433"/>
                          <a:pt x="3427395" y="1263319"/>
                          <a:pt x="3447351" y="1454244"/>
                        </a:cubicBezTo>
                        <a:cubicBezTo>
                          <a:pt x="3467307" y="1645169"/>
                          <a:pt x="3442103" y="1734714"/>
                          <a:pt x="3447351" y="1928220"/>
                        </a:cubicBezTo>
                        <a:cubicBezTo>
                          <a:pt x="3452599" y="2121726"/>
                          <a:pt x="3394624" y="2345628"/>
                          <a:pt x="3447351" y="2499146"/>
                        </a:cubicBezTo>
                        <a:cubicBezTo>
                          <a:pt x="3500078" y="2652664"/>
                          <a:pt x="3400934" y="3048573"/>
                          <a:pt x="3447351" y="3231654"/>
                        </a:cubicBezTo>
                        <a:cubicBezTo>
                          <a:pt x="3332184" y="3280629"/>
                          <a:pt x="3088320" y="3179403"/>
                          <a:pt x="2976213" y="3231654"/>
                        </a:cubicBezTo>
                        <a:cubicBezTo>
                          <a:pt x="2864106" y="3283905"/>
                          <a:pt x="2712431" y="3215636"/>
                          <a:pt x="2505075" y="3231654"/>
                        </a:cubicBezTo>
                        <a:cubicBezTo>
                          <a:pt x="2297719" y="3247672"/>
                          <a:pt x="2035543" y="3218695"/>
                          <a:pt x="1896043" y="3231654"/>
                        </a:cubicBezTo>
                        <a:cubicBezTo>
                          <a:pt x="1756543" y="3244613"/>
                          <a:pt x="1539554" y="3188205"/>
                          <a:pt x="1424905" y="3231654"/>
                        </a:cubicBezTo>
                        <a:cubicBezTo>
                          <a:pt x="1310256" y="3275103"/>
                          <a:pt x="1122117" y="3191936"/>
                          <a:pt x="850347" y="3231654"/>
                        </a:cubicBezTo>
                        <a:cubicBezTo>
                          <a:pt x="578577" y="3271372"/>
                          <a:pt x="356669" y="3160269"/>
                          <a:pt x="0" y="3231654"/>
                        </a:cubicBezTo>
                        <a:cubicBezTo>
                          <a:pt x="-63190" y="3096310"/>
                          <a:pt x="29888" y="2810014"/>
                          <a:pt x="0" y="2693045"/>
                        </a:cubicBezTo>
                        <a:cubicBezTo>
                          <a:pt x="-29888" y="2576076"/>
                          <a:pt x="36511" y="2343962"/>
                          <a:pt x="0" y="2154436"/>
                        </a:cubicBezTo>
                        <a:cubicBezTo>
                          <a:pt x="-36511" y="1964910"/>
                          <a:pt x="65838" y="1758956"/>
                          <a:pt x="0" y="1551194"/>
                        </a:cubicBezTo>
                        <a:cubicBezTo>
                          <a:pt x="-65838" y="1343432"/>
                          <a:pt x="60058" y="1245117"/>
                          <a:pt x="0" y="1044901"/>
                        </a:cubicBezTo>
                        <a:cubicBezTo>
                          <a:pt x="-60058" y="844685"/>
                          <a:pt x="31697" y="687041"/>
                          <a:pt x="0" y="538609"/>
                        </a:cubicBezTo>
                        <a:cubicBezTo>
                          <a:pt x="-31697" y="390177"/>
                          <a:pt x="29076" y="258859"/>
                          <a:pt x="0" y="0"/>
                        </a:cubicBezTo>
                        <a:close/>
                      </a:path>
                      <a:path w="3447351" h="3231654" stroke="0" extrusionOk="0">
                        <a:moveTo>
                          <a:pt x="0" y="0"/>
                        </a:moveTo>
                        <a:cubicBezTo>
                          <a:pt x="252612" y="-34767"/>
                          <a:pt x="295373" y="63397"/>
                          <a:pt x="540085" y="0"/>
                        </a:cubicBezTo>
                        <a:cubicBezTo>
                          <a:pt x="784798" y="-63397"/>
                          <a:pt x="799207" y="29328"/>
                          <a:pt x="1011223" y="0"/>
                        </a:cubicBezTo>
                        <a:cubicBezTo>
                          <a:pt x="1223239" y="-29328"/>
                          <a:pt x="1335103" y="33963"/>
                          <a:pt x="1654728" y="0"/>
                        </a:cubicBezTo>
                        <a:cubicBezTo>
                          <a:pt x="1974353" y="-33963"/>
                          <a:pt x="2052982" y="60940"/>
                          <a:pt x="2194813" y="0"/>
                        </a:cubicBezTo>
                        <a:cubicBezTo>
                          <a:pt x="2336645" y="-60940"/>
                          <a:pt x="2589346" y="63105"/>
                          <a:pt x="2734898" y="0"/>
                        </a:cubicBezTo>
                        <a:cubicBezTo>
                          <a:pt x="2880450" y="-63105"/>
                          <a:pt x="3146632" y="57316"/>
                          <a:pt x="3447351" y="0"/>
                        </a:cubicBezTo>
                        <a:cubicBezTo>
                          <a:pt x="3452612" y="179247"/>
                          <a:pt x="3429303" y="267860"/>
                          <a:pt x="3447351" y="473976"/>
                        </a:cubicBezTo>
                        <a:cubicBezTo>
                          <a:pt x="3465399" y="680092"/>
                          <a:pt x="3443516" y="822397"/>
                          <a:pt x="3447351" y="1012585"/>
                        </a:cubicBezTo>
                        <a:cubicBezTo>
                          <a:pt x="3451186" y="1202773"/>
                          <a:pt x="3410607" y="1359367"/>
                          <a:pt x="3447351" y="1486561"/>
                        </a:cubicBezTo>
                        <a:cubicBezTo>
                          <a:pt x="3484095" y="1613755"/>
                          <a:pt x="3422779" y="1783261"/>
                          <a:pt x="3447351" y="1960537"/>
                        </a:cubicBezTo>
                        <a:cubicBezTo>
                          <a:pt x="3471923" y="2137813"/>
                          <a:pt x="3444785" y="2265381"/>
                          <a:pt x="3447351" y="2499146"/>
                        </a:cubicBezTo>
                        <a:cubicBezTo>
                          <a:pt x="3449917" y="2732911"/>
                          <a:pt x="3411884" y="2980010"/>
                          <a:pt x="3447351" y="3231654"/>
                        </a:cubicBezTo>
                        <a:cubicBezTo>
                          <a:pt x="3325713" y="3268489"/>
                          <a:pt x="3093879" y="3203295"/>
                          <a:pt x="2976213" y="3231654"/>
                        </a:cubicBezTo>
                        <a:cubicBezTo>
                          <a:pt x="2858547" y="3260013"/>
                          <a:pt x="2643384" y="3219798"/>
                          <a:pt x="2332708" y="3231654"/>
                        </a:cubicBezTo>
                        <a:cubicBezTo>
                          <a:pt x="2022032" y="3243510"/>
                          <a:pt x="1963606" y="3185379"/>
                          <a:pt x="1827096" y="3231654"/>
                        </a:cubicBezTo>
                        <a:cubicBezTo>
                          <a:pt x="1690586" y="3277929"/>
                          <a:pt x="1426047" y="3197462"/>
                          <a:pt x="1252538" y="3231654"/>
                        </a:cubicBezTo>
                        <a:cubicBezTo>
                          <a:pt x="1079029" y="3265846"/>
                          <a:pt x="785885" y="3216091"/>
                          <a:pt x="609032" y="3231654"/>
                        </a:cubicBezTo>
                        <a:cubicBezTo>
                          <a:pt x="432179" y="3247217"/>
                          <a:pt x="220609" y="3169402"/>
                          <a:pt x="0" y="3231654"/>
                        </a:cubicBezTo>
                        <a:cubicBezTo>
                          <a:pt x="-29416" y="3102452"/>
                          <a:pt x="46493" y="2921206"/>
                          <a:pt x="0" y="2789995"/>
                        </a:cubicBezTo>
                        <a:cubicBezTo>
                          <a:pt x="-46493" y="2658784"/>
                          <a:pt x="15126" y="2429629"/>
                          <a:pt x="0" y="2316019"/>
                        </a:cubicBezTo>
                        <a:cubicBezTo>
                          <a:pt x="-15126" y="2202409"/>
                          <a:pt x="31117" y="2047663"/>
                          <a:pt x="0" y="1809726"/>
                        </a:cubicBezTo>
                        <a:cubicBezTo>
                          <a:pt x="-31117" y="1571789"/>
                          <a:pt x="1647" y="1455054"/>
                          <a:pt x="0" y="1206484"/>
                        </a:cubicBezTo>
                        <a:cubicBezTo>
                          <a:pt x="-1647" y="957914"/>
                          <a:pt x="40717" y="818700"/>
                          <a:pt x="0" y="667875"/>
                        </a:cubicBezTo>
                        <a:cubicBezTo>
                          <a:pt x="-40717" y="517050"/>
                          <a:pt x="69327" y="14812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>
              <a:spcAft>
                <a:spcPts val="400"/>
              </a:spcAft>
            </a:pPr>
            <a:r>
              <a:rPr lang="en-GB" sz="1400" u="sng" dirty="0">
                <a:latin typeface="Amasis MT Pro Light" panose="02040304050005020304" pitchFamily="18" charset="0"/>
              </a:rPr>
              <a:t>Method</a:t>
            </a:r>
          </a:p>
          <a:p>
            <a:pPr>
              <a:spcAft>
                <a:spcPts val="400"/>
              </a:spcAft>
            </a:pPr>
            <a:r>
              <a:rPr lang="en-GB" sz="1050" dirty="0">
                <a:latin typeface="Amasis MT Pro Light" panose="02040304050005020304" pitchFamily="18" charset="0"/>
              </a:rPr>
              <a:t>The study </a:t>
            </a:r>
            <a:r>
              <a:rPr lang="en-GB" sz="1050" b="1" dirty="0">
                <a:latin typeface="Amasis MT Pro Light" panose="02040304050005020304" pitchFamily="18" charset="0"/>
              </a:rPr>
              <a:t>compared the eye gaze patterns </a:t>
            </a:r>
            <a:r>
              <a:rPr lang="en-GB" sz="1050" dirty="0">
                <a:latin typeface="Amasis MT Pro Light" panose="02040304050005020304" pitchFamily="18" charset="0"/>
              </a:rPr>
              <a:t>of novices and experts while they viewed financial data visualisations</a:t>
            </a:r>
          </a:p>
          <a:p>
            <a:pPr>
              <a:spcAft>
                <a:spcPts val="400"/>
              </a:spcAft>
            </a:pPr>
            <a:r>
              <a:rPr lang="en-GB" sz="1050" dirty="0">
                <a:latin typeface="Amasis MT Pro Light" panose="02040304050005020304" pitchFamily="18" charset="0"/>
              </a:rPr>
              <a:t>Three visuals are  presented  to participants:                                          a standard income statement and two visual                                       representations of the same data</a:t>
            </a:r>
          </a:p>
          <a:p>
            <a:pPr marL="628650" lvl="1" indent="-1714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GB" sz="1050" dirty="0">
                <a:latin typeface="Amasis MT Pro Light" panose="02040304050005020304" pitchFamily="18" charset="0"/>
              </a:rPr>
              <a:t>Basic income statement</a:t>
            </a:r>
          </a:p>
          <a:p>
            <a:pPr marL="628650" lvl="1" indent="-1714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GB" sz="1050" dirty="0">
                <a:latin typeface="Amasis MT Pro Light" panose="02040304050005020304" pitchFamily="18" charset="0"/>
              </a:rPr>
              <a:t>Sankey Diagram</a:t>
            </a:r>
          </a:p>
          <a:p>
            <a:pPr marL="628650" lvl="1" indent="-1714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GB" sz="1050" dirty="0">
                <a:latin typeface="Amasis MT Pro Light" panose="02040304050005020304" pitchFamily="18" charset="0"/>
              </a:rPr>
              <a:t>Waterfall Chart</a:t>
            </a:r>
          </a:p>
          <a:p>
            <a:pPr marL="171450" indent="-1714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GB" sz="1050" dirty="0">
                <a:latin typeface="Amasis MT Pro Light" panose="02040304050005020304" pitchFamily="18" charset="0"/>
              </a:rPr>
              <a:t>Tobii X2-30 eye tracker will capture precise eye gaze data during participants' observations of three visuals</a:t>
            </a:r>
            <a:endParaRPr lang="en-GB" sz="800" dirty="0">
              <a:latin typeface="Amasis MT Pro Light" panose="020403040500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3E431B-9A17-160E-76C9-140A1E4DE53B}"/>
              </a:ext>
            </a:extLst>
          </p:cNvPr>
          <p:cNvSpPr txBox="1"/>
          <p:nvPr/>
        </p:nvSpPr>
        <p:spPr>
          <a:xfrm>
            <a:off x="4116000" y="2642982"/>
            <a:ext cx="3960000" cy="19466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 cmpd="thickThin">
            <a:solidFill>
              <a:schemeClr val="accent5">
                <a:lumMod val="50000"/>
                <a:alpha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447351"/>
                      <a:gd name="connsiteY0" fmla="*/ 0 h 3231654"/>
                      <a:gd name="connsiteX1" fmla="*/ 471138 w 3447351"/>
                      <a:gd name="connsiteY1" fmla="*/ 0 h 3231654"/>
                      <a:gd name="connsiteX2" fmla="*/ 1114643 w 3447351"/>
                      <a:gd name="connsiteY2" fmla="*/ 0 h 3231654"/>
                      <a:gd name="connsiteX3" fmla="*/ 1723676 w 3447351"/>
                      <a:gd name="connsiteY3" fmla="*/ 0 h 3231654"/>
                      <a:gd name="connsiteX4" fmla="*/ 2194813 w 3447351"/>
                      <a:gd name="connsiteY4" fmla="*/ 0 h 3231654"/>
                      <a:gd name="connsiteX5" fmla="*/ 2734898 w 3447351"/>
                      <a:gd name="connsiteY5" fmla="*/ 0 h 3231654"/>
                      <a:gd name="connsiteX6" fmla="*/ 3447351 w 3447351"/>
                      <a:gd name="connsiteY6" fmla="*/ 0 h 3231654"/>
                      <a:gd name="connsiteX7" fmla="*/ 3447351 w 3447351"/>
                      <a:gd name="connsiteY7" fmla="*/ 538609 h 3231654"/>
                      <a:gd name="connsiteX8" fmla="*/ 3447351 w 3447351"/>
                      <a:gd name="connsiteY8" fmla="*/ 1012585 h 3231654"/>
                      <a:gd name="connsiteX9" fmla="*/ 3447351 w 3447351"/>
                      <a:gd name="connsiteY9" fmla="*/ 1454244 h 3231654"/>
                      <a:gd name="connsiteX10" fmla="*/ 3447351 w 3447351"/>
                      <a:gd name="connsiteY10" fmla="*/ 1928220 h 3231654"/>
                      <a:gd name="connsiteX11" fmla="*/ 3447351 w 3447351"/>
                      <a:gd name="connsiteY11" fmla="*/ 2499146 h 3231654"/>
                      <a:gd name="connsiteX12" fmla="*/ 3447351 w 3447351"/>
                      <a:gd name="connsiteY12" fmla="*/ 3231654 h 3231654"/>
                      <a:gd name="connsiteX13" fmla="*/ 2976213 w 3447351"/>
                      <a:gd name="connsiteY13" fmla="*/ 3231654 h 3231654"/>
                      <a:gd name="connsiteX14" fmla="*/ 2505075 w 3447351"/>
                      <a:gd name="connsiteY14" fmla="*/ 3231654 h 3231654"/>
                      <a:gd name="connsiteX15" fmla="*/ 1896043 w 3447351"/>
                      <a:gd name="connsiteY15" fmla="*/ 3231654 h 3231654"/>
                      <a:gd name="connsiteX16" fmla="*/ 1424905 w 3447351"/>
                      <a:gd name="connsiteY16" fmla="*/ 3231654 h 3231654"/>
                      <a:gd name="connsiteX17" fmla="*/ 850347 w 3447351"/>
                      <a:gd name="connsiteY17" fmla="*/ 3231654 h 3231654"/>
                      <a:gd name="connsiteX18" fmla="*/ 0 w 3447351"/>
                      <a:gd name="connsiteY18" fmla="*/ 3231654 h 3231654"/>
                      <a:gd name="connsiteX19" fmla="*/ 0 w 3447351"/>
                      <a:gd name="connsiteY19" fmla="*/ 2693045 h 3231654"/>
                      <a:gd name="connsiteX20" fmla="*/ 0 w 3447351"/>
                      <a:gd name="connsiteY20" fmla="*/ 2154436 h 3231654"/>
                      <a:gd name="connsiteX21" fmla="*/ 0 w 3447351"/>
                      <a:gd name="connsiteY21" fmla="*/ 1551194 h 3231654"/>
                      <a:gd name="connsiteX22" fmla="*/ 0 w 3447351"/>
                      <a:gd name="connsiteY22" fmla="*/ 1044901 h 3231654"/>
                      <a:gd name="connsiteX23" fmla="*/ 0 w 3447351"/>
                      <a:gd name="connsiteY23" fmla="*/ 538609 h 3231654"/>
                      <a:gd name="connsiteX24" fmla="*/ 0 w 3447351"/>
                      <a:gd name="connsiteY24" fmla="*/ 0 h 32316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3447351" h="3231654" fill="none" extrusionOk="0">
                        <a:moveTo>
                          <a:pt x="0" y="0"/>
                        </a:moveTo>
                        <a:cubicBezTo>
                          <a:pt x="202617" y="-38501"/>
                          <a:pt x="285997" y="13940"/>
                          <a:pt x="471138" y="0"/>
                        </a:cubicBezTo>
                        <a:cubicBezTo>
                          <a:pt x="656279" y="-13940"/>
                          <a:pt x="817291" y="59168"/>
                          <a:pt x="1114643" y="0"/>
                        </a:cubicBezTo>
                        <a:cubicBezTo>
                          <a:pt x="1411995" y="-59168"/>
                          <a:pt x="1499799" y="47491"/>
                          <a:pt x="1723676" y="0"/>
                        </a:cubicBezTo>
                        <a:cubicBezTo>
                          <a:pt x="1947553" y="-47491"/>
                          <a:pt x="2013086" y="38759"/>
                          <a:pt x="2194813" y="0"/>
                        </a:cubicBezTo>
                        <a:cubicBezTo>
                          <a:pt x="2376540" y="-38759"/>
                          <a:pt x="2541738" y="1750"/>
                          <a:pt x="2734898" y="0"/>
                        </a:cubicBezTo>
                        <a:cubicBezTo>
                          <a:pt x="2928059" y="-1750"/>
                          <a:pt x="3161502" y="82291"/>
                          <a:pt x="3447351" y="0"/>
                        </a:cubicBezTo>
                        <a:cubicBezTo>
                          <a:pt x="3490015" y="207135"/>
                          <a:pt x="3414320" y="293708"/>
                          <a:pt x="3447351" y="538609"/>
                        </a:cubicBezTo>
                        <a:cubicBezTo>
                          <a:pt x="3480382" y="783510"/>
                          <a:pt x="3419511" y="859737"/>
                          <a:pt x="3447351" y="1012585"/>
                        </a:cubicBezTo>
                        <a:cubicBezTo>
                          <a:pt x="3475191" y="1165433"/>
                          <a:pt x="3427395" y="1263319"/>
                          <a:pt x="3447351" y="1454244"/>
                        </a:cubicBezTo>
                        <a:cubicBezTo>
                          <a:pt x="3467307" y="1645169"/>
                          <a:pt x="3442103" y="1734714"/>
                          <a:pt x="3447351" y="1928220"/>
                        </a:cubicBezTo>
                        <a:cubicBezTo>
                          <a:pt x="3452599" y="2121726"/>
                          <a:pt x="3394624" y="2345628"/>
                          <a:pt x="3447351" y="2499146"/>
                        </a:cubicBezTo>
                        <a:cubicBezTo>
                          <a:pt x="3500078" y="2652664"/>
                          <a:pt x="3400934" y="3048573"/>
                          <a:pt x="3447351" y="3231654"/>
                        </a:cubicBezTo>
                        <a:cubicBezTo>
                          <a:pt x="3332184" y="3280629"/>
                          <a:pt x="3088320" y="3179403"/>
                          <a:pt x="2976213" y="3231654"/>
                        </a:cubicBezTo>
                        <a:cubicBezTo>
                          <a:pt x="2864106" y="3283905"/>
                          <a:pt x="2712431" y="3215636"/>
                          <a:pt x="2505075" y="3231654"/>
                        </a:cubicBezTo>
                        <a:cubicBezTo>
                          <a:pt x="2297719" y="3247672"/>
                          <a:pt x="2035543" y="3218695"/>
                          <a:pt x="1896043" y="3231654"/>
                        </a:cubicBezTo>
                        <a:cubicBezTo>
                          <a:pt x="1756543" y="3244613"/>
                          <a:pt x="1539554" y="3188205"/>
                          <a:pt x="1424905" y="3231654"/>
                        </a:cubicBezTo>
                        <a:cubicBezTo>
                          <a:pt x="1310256" y="3275103"/>
                          <a:pt x="1122117" y="3191936"/>
                          <a:pt x="850347" y="3231654"/>
                        </a:cubicBezTo>
                        <a:cubicBezTo>
                          <a:pt x="578577" y="3271372"/>
                          <a:pt x="356669" y="3160269"/>
                          <a:pt x="0" y="3231654"/>
                        </a:cubicBezTo>
                        <a:cubicBezTo>
                          <a:pt x="-63190" y="3096310"/>
                          <a:pt x="29888" y="2810014"/>
                          <a:pt x="0" y="2693045"/>
                        </a:cubicBezTo>
                        <a:cubicBezTo>
                          <a:pt x="-29888" y="2576076"/>
                          <a:pt x="36511" y="2343962"/>
                          <a:pt x="0" y="2154436"/>
                        </a:cubicBezTo>
                        <a:cubicBezTo>
                          <a:pt x="-36511" y="1964910"/>
                          <a:pt x="65838" y="1758956"/>
                          <a:pt x="0" y="1551194"/>
                        </a:cubicBezTo>
                        <a:cubicBezTo>
                          <a:pt x="-65838" y="1343432"/>
                          <a:pt x="60058" y="1245117"/>
                          <a:pt x="0" y="1044901"/>
                        </a:cubicBezTo>
                        <a:cubicBezTo>
                          <a:pt x="-60058" y="844685"/>
                          <a:pt x="31697" y="687041"/>
                          <a:pt x="0" y="538609"/>
                        </a:cubicBezTo>
                        <a:cubicBezTo>
                          <a:pt x="-31697" y="390177"/>
                          <a:pt x="29076" y="258859"/>
                          <a:pt x="0" y="0"/>
                        </a:cubicBezTo>
                        <a:close/>
                      </a:path>
                      <a:path w="3447351" h="3231654" stroke="0" extrusionOk="0">
                        <a:moveTo>
                          <a:pt x="0" y="0"/>
                        </a:moveTo>
                        <a:cubicBezTo>
                          <a:pt x="252612" y="-34767"/>
                          <a:pt x="295373" y="63397"/>
                          <a:pt x="540085" y="0"/>
                        </a:cubicBezTo>
                        <a:cubicBezTo>
                          <a:pt x="784798" y="-63397"/>
                          <a:pt x="799207" y="29328"/>
                          <a:pt x="1011223" y="0"/>
                        </a:cubicBezTo>
                        <a:cubicBezTo>
                          <a:pt x="1223239" y="-29328"/>
                          <a:pt x="1335103" y="33963"/>
                          <a:pt x="1654728" y="0"/>
                        </a:cubicBezTo>
                        <a:cubicBezTo>
                          <a:pt x="1974353" y="-33963"/>
                          <a:pt x="2052982" y="60940"/>
                          <a:pt x="2194813" y="0"/>
                        </a:cubicBezTo>
                        <a:cubicBezTo>
                          <a:pt x="2336645" y="-60940"/>
                          <a:pt x="2589346" y="63105"/>
                          <a:pt x="2734898" y="0"/>
                        </a:cubicBezTo>
                        <a:cubicBezTo>
                          <a:pt x="2880450" y="-63105"/>
                          <a:pt x="3146632" y="57316"/>
                          <a:pt x="3447351" y="0"/>
                        </a:cubicBezTo>
                        <a:cubicBezTo>
                          <a:pt x="3452612" y="179247"/>
                          <a:pt x="3429303" y="267860"/>
                          <a:pt x="3447351" y="473976"/>
                        </a:cubicBezTo>
                        <a:cubicBezTo>
                          <a:pt x="3465399" y="680092"/>
                          <a:pt x="3443516" y="822397"/>
                          <a:pt x="3447351" y="1012585"/>
                        </a:cubicBezTo>
                        <a:cubicBezTo>
                          <a:pt x="3451186" y="1202773"/>
                          <a:pt x="3410607" y="1359367"/>
                          <a:pt x="3447351" y="1486561"/>
                        </a:cubicBezTo>
                        <a:cubicBezTo>
                          <a:pt x="3484095" y="1613755"/>
                          <a:pt x="3422779" y="1783261"/>
                          <a:pt x="3447351" y="1960537"/>
                        </a:cubicBezTo>
                        <a:cubicBezTo>
                          <a:pt x="3471923" y="2137813"/>
                          <a:pt x="3444785" y="2265381"/>
                          <a:pt x="3447351" y="2499146"/>
                        </a:cubicBezTo>
                        <a:cubicBezTo>
                          <a:pt x="3449917" y="2732911"/>
                          <a:pt x="3411884" y="2980010"/>
                          <a:pt x="3447351" y="3231654"/>
                        </a:cubicBezTo>
                        <a:cubicBezTo>
                          <a:pt x="3325713" y="3268489"/>
                          <a:pt x="3093879" y="3203295"/>
                          <a:pt x="2976213" y="3231654"/>
                        </a:cubicBezTo>
                        <a:cubicBezTo>
                          <a:pt x="2858547" y="3260013"/>
                          <a:pt x="2643384" y="3219798"/>
                          <a:pt x="2332708" y="3231654"/>
                        </a:cubicBezTo>
                        <a:cubicBezTo>
                          <a:pt x="2022032" y="3243510"/>
                          <a:pt x="1963606" y="3185379"/>
                          <a:pt x="1827096" y="3231654"/>
                        </a:cubicBezTo>
                        <a:cubicBezTo>
                          <a:pt x="1690586" y="3277929"/>
                          <a:pt x="1426047" y="3197462"/>
                          <a:pt x="1252538" y="3231654"/>
                        </a:cubicBezTo>
                        <a:cubicBezTo>
                          <a:pt x="1079029" y="3265846"/>
                          <a:pt x="785885" y="3216091"/>
                          <a:pt x="609032" y="3231654"/>
                        </a:cubicBezTo>
                        <a:cubicBezTo>
                          <a:pt x="432179" y="3247217"/>
                          <a:pt x="220609" y="3169402"/>
                          <a:pt x="0" y="3231654"/>
                        </a:cubicBezTo>
                        <a:cubicBezTo>
                          <a:pt x="-29416" y="3102452"/>
                          <a:pt x="46493" y="2921206"/>
                          <a:pt x="0" y="2789995"/>
                        </a:cubicBezTo>
                        <a:cubicBezTo>
                          <a:pt x="-46493" y="2658784"/>
                          <a:pt x="15126" y="2429629"/>
                          <a:pt x="0" y="2316019"/>
                        </a:cubicBezTo>
                        <a:cubicBezTo>
                          <a:pt x="-15126" y="2202409"/>
                          <a:pt x="31117" y="2047663"/>
                          <a:pt x="0" y="1809726"/>
                        </a:cubicBezTo>
                        <a:cubicBezTo>
                          <a:pt x="-31117" y="1571789"/>
                          <a:pt x="1647" y="1455054"/>
                          <a:pt x="0" y="1206484"/>
                        </a:cubicBezTo>
                        <a:cubicBezTo>
                          <a:pt x="-1647" y="957914"/>
                          <a:pt x="40717" y="818700"/>
                          <a:pt x="0" y="667875"/>
                        </a:cubicBezTo>
                        <a:cubicBezTo>
                          <a:pt x="-40717" y="517050"/>
                          <a:pt x="69327" y="14812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>
              <a:spcAft>
                <a:spcPts val="400"/>
              </a:spcAft>
            </a:pPr>
            <a:r>
              <a:rPr lang="en-GB" sz="1600" u="sng" dirty="0">
                <a:latin typeface="Amasis MT Pro Light" panose="02040304050005020304" pitchFamily="18" charset="0"/>
              </a:rPr>
              <a:t>Motivation</a:t>
            </a:r>
          </a:p>
          <a:p>
            <a:pPr marL="285750" indent="-285750" algn="just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GB" sz="1050" b="1" dirty="0">
                <a:latin typeface="Amasis MT Pro Light" panose="02040304050005020304" pitchFamily="18" charset="0"/>
              </a:rPr>
              <a:t>Accuracy and Consistency</a:t>
            </a:r>
            <a:r>
              <a:rPr lang="en-GB" sz="1050" dirty="0">
                <a:latin typeface="Amasis MT Pro Light" panose="02040304050005020304" pitchFamily="18" charset="0"/>
              </a:rPr>
              <a:t>: Guidelines ensure accurate representation of financial data and maintain consistency in design and formatting across visualizations</a:t>
            </a:r>
          </a:p>
          <a:p>
            <a:pPr marL="285750" indent="-285750" algn="just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GB" sz="1050" b="1" dirty="0">
                <a:latin typeface="Amasis MT Pro Light" panose="02040304050005020304" pitchFamily="18" charset="0"/>
              </a:rPr>
              <a:t>Clarity and Comprehension</a:t>
            </a:r>
            <a:r>
              <a:rPr lang="en-GB" sz="1050" dirty="0">
                <a:latin typeface="Amasis MT Pro Light" panose="02040304050005020304" pitchFamily="18" charset="0"/>
              </a:rPr>
              <a:t>: Guidelines simplify complex financial information, making data visualisations easier to understand</a:t>
            </a:r>
          </a:p>
          <a:p>
            <a:pPr marL="285750" indent="-285750" algn="just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GB" sz="1050" b="1" dirty="0">
                <a:latin typeface="Amasis MT Pro Light" panose="02040304050005020304" pitchFamily="18" charset="0"/>
              </a:rPr>
              <a:t>Avoiding Misinterpretation</a:t>
            </a:r>
            <a:r>
              <a:rPr lang="en-GB" sz="1050" dirty="0">
                <a:latin typeface="Amasis MT Pro Light" panose="02040304050005020304" pitchFamily="18" charset="0"/>
              </a:rPr>
              <a:t>: Guidelines help creators present data without unintended errors or bias, preventing misinterpretation of financial insights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B9A75D-E407-A4D2-49F4-C1FD3C2C0E6B}"/>
              </a:ext>
            </a:extLst>
          </p:cNvPr>
          <p:cNvSpPr txBox="1"/>
          <p:nvPr/>
        </p:nvSpPr>
        <p:spPr>
          <a:xfrm>
            <a:off x="8174850" y="1292489"/>
            <a:ext cx="3960000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 cmpd="thickThin">
            <a:solidFill>
              <a:schemeClr val="accent5">
                <a:lumMod val="50000"/>
                <a:alpha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447351"/>
                      <a:gd name="connsiteY0" fmla="*/ 0 h 3231654"/>
                      <a:gd name="connsiteX1" fmla="*/ 471138 w 3447351"/>
                      <a:gd name="connsiteY1" fmla="*/ 0 h 3231654"/>
                      <a:gd name="connsiteX2" fmla="*/ 1114643 w 3447351"/>
                      <a:gd name="connsiteY2" fmla="*/ 0 h 3231654"/>
                      <a:gd name="connsiteX3" fmla="*/ 1723676 w 3447351"/>
                      <a:gd name="connsiteY3" fmla="*/ 0 h 3231654"/>
                      <a:gd name="connsiteX4" fmla="*/ 2194813 w 3447351"/>
                      <a:gd name="connsiteY4" fmla="*/ 0 h 3231654"/>
                      <a:gd name="connsiteX5" fmla="*/ 2734898 w 3447351"/>
                      <a:gd name="connsiteY5" fmla="*/ 0 h 3231654"/>
                      <a:gd name="connsiteX6" fmla="*/ 3447351 w 3447351"/>
                      <a:gd name="connsiteY6" fmla="*/ 0 h 3231654"/>
                      <a:gd name="connsiteX7" fmla="*/ 3447351 w 3447351"/>
                      <a:gd name="connsiteY7" fmla="*/ 538609 h 3231654"/>
                      <a:gd name="connsiteX8" fmla="*/ 3447351 w 3447351"/>
                      <a:gd name="connsiteY8" fmla="*/ 1012585 h 3231654"/>
                      <a:gd name="connsiteX9" fmla="*/ 3447351 w 3447351"/>
                      <a:gd name="connsiteY9" fmla="*/ 1454244 h 3231654"/>
                      <a:gd name="connsiteX10" fmla="*/ 3447351 w 3447351"/>
                      <a:gd name="connsiteY10" fmla="*/ 1928220 h 3231654"/>
                      <a:gd name="connsiteX11" fmla="*/ 3447351 w 3447351"/>
                      <a:gd name="connsiteY11" fmla="*/ 2499146 h 3231654"/>
                      <a:gd name="connsiteX12" fmla="*/ 3447351 w 3447351"/>
                      <a:gd name="connsiteY12" fmla="*/ 3231654 h 3231654"/>
                      <a:gd name="connsiteX13" fmla="*/ 2976213 w 3447351"/>
                      <a:gd name="connsiteY13" fmla="*/ 3231654 h 3231654"/>
                      <a:gd name="connsiteX14" fmla="*/ 2505075 w 3447351"/>
                      <a:gd name="connsiteY14" fmla="*/ 3231654 h 3231654"/>
                      <a:gd name="connsiteX15" fmla="*/ 1896043 w 3447351"/>
                      <a:gd name="connsiteY15" fmla="*/ 3231654 h 3231654"/>
                      <a:gd name="connsiteX16" fmla="*/ 1424905 w 3447351"/>
                      <a:gd name="connsiteY16" fmla="*/ 3231654 h 3231654"/>
                      <a:gd name="connsiteX17" fmla="*/ 850347 w 3447351"/>
                      <a:gd name="connsiteY17" fmla="*/ 3231654 h 3231654"/>
                      <a:gd name="connsiteX18" fmla="*/ 0 w 3447351"/>
                      <a:gd name="connsiteY18" fmla="*/ 3231654 h 3231654"/>
                      <a:gd name="connsiteX19" fmla="*/ 0 w 3447351"/>
                      <a:gd name="connsiteY19" fmla="*/ 2693045 h 3231654"/>
                      <a:gd name="connsiteX20" fmla="*/ 0 w 3447351"/>
                      <a:gd name="connsiteY20" fmla="*/ 2154436 h 3231654"/>
                      <a:gd name="connsiteX21" fmla="*/ 0 w 3447351"/>
                      <a:gd name="connsiteY21" fmla="*/ 1551194 h 3231654"/>
                      <a:gd name="connsiteX22" fmla="*/ 0 w 3447351"/>
                      <a:gd name="connsiteY22" fmla="*/ 1044901 h 3231654"/>
                      <a:gd name="connsiteX23" fmla="*/ 0 w 3447351"/>
                      <a:gd name="connsiteY23" fmla="*/ 538609 h 3231654"/>
                      <a:gd name="connsiteX24" fmla="*/ 0 w 3447351"/>
                      <a:gd name="connsiteY24" fmla="*/ 0 h 32316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3447351" h="3231654" fill="none" extrusionOk="0">
                        <a:moveTo>
                          <a:pt x="0" y="0"/>
                        </a:moveTo>
                        <a:cubicBezTo>
                          <a:pt x="202617" y="-38501"/>
                          <a:pt x="285997" y="13940"/>
                          <a:pt x="471138" y="0"/>
                        </a:cubicBezTo>
                        <a:cubicBezTo>
                          <a:pt x="656279" y="-13940"/>
                          <a:pt x="817291" y="59168"/>
                          <a:pt x="1114643" y="0"/>
                        </a:cubicBezTo>
                        <a:cubicBezTo>
                          <a:pt x="1411995" y="-59168"/>
                          <a:pt x="1499799" y="47491"/>
                          <a:pt x="1723676" y="0"/>
                        </a:cubicBezTo>
                        <a:cubicBezTo>
                          <a:pt x="1947553" y="-47491"/>
                          <a:pt x="2013086" y="38759"/>
                          <a:pt x="2194813" y="0"/>
                        </a:cubicBezTo>
                        <a:cubicBezTo>
                          <a:pt x="2376540" y="-38759"/>
                          <a:pt x="2541738" y="1750"/>
                          <a:pt x="2734898" y="0"/>
                        </a:cubicBezTo>
                        <a:cubicBezTo>
                          <a:pt x="2928059" y="-1750"/>
                          <a:pt x="3161502" y="82291"/>
                          <a:pt x="3447351" y="0"/>
                        </a:cubicBezTo>
                        <a:cubicBezTo>
                          <a:pt x="3490015" y="207135"/>
                          <a:pt x="3414320" y="293708"/>
                          <a:pt x="3447351" y="538609"/>
                        </a:cubicBezTo>
                        <a:cubicBezTo>
                          <a:pt x="3480382" y="783510"/>
                          <a:pt x="3419511" y="859737"/>
                          <a:pt x="3447351" y="1012585"/>
                        </a:cubicBezTo>
                        <a:cubicBezTo>
                          <a:pt x="3475191" y="1165433"/>
                          <a:pt x="3427395" y="1263319"/>
                          <a:pt x="3447351" y="1454244"/>
                        </a:cubicBezTo>
                        <a:cubicBezTo>
                          <a:pt x="3467307" y="1645169"/>
                          <a:pt x="3442103" y="1734714"/>
                          <a:pt x="3447351" y="1928220"/>
                        </a:cubicBezTo>
                        <a:cubicBezTo>
                          <a:pt x="3452599" y="2121726"/>
                          <a:pt x="3394624" y="2345628"/>
                          <a:pt x="3447351" y="2499146"/>
                        </a:cubicBezTo>
                        <a:cubicBezTo>
                          <a:pt x="3500078" y="2652664"/>
                          <a:pt x="3400934" y="3048573"/>
                          <a:pt x="3447351" y="3231654"/>
                        </a:cubicBezTo>
                        <a:cubicBezTo>
                          <a:pt x="3332184" y="3280629"/>
                          <a:pt x="3088320" y="3179403"/>
                          <a:pt x="2976213" y="3231654"/>
                        </a:cubicBezTo>
                        <a:cubicBezTo>
                          <a:pt x="2864106" y="3283905"/>
                          <a:pt x="2712431" y="3215636"/>
                          <a:pt x="2505075" y="3231654"/>
                        </a:cubicBezTo>
                        <a:cubicBezTo>
                          <a:pt x="2297719" y="3247672"/>
                          <a:pt x="2035543" y="3218695"/>
                          <a:pt x="1896043" y="3231654"/>
                        </a:cubicBezTo>
                        <a:cubicBezTo>
                          <a:pt x="1756543" y="3244613"/>
                          <a:pt x="1539554" y="3188205"/>
                          <a:pt x="1424905" y="3231654"/>
                        </a:cubicBezTo>
                        <a:cubicBezTo>
                          <a:pt x="1310256" y="3275103"/>
                          <a:pt x="1122117" y="3191936"/>
                          <a:pt x="850347" y="3231654"/>
                        </a:cubicBezTo>
                        <a:cubicBezTo>
                          <a:pt x="578577" y="3271372"/>
                          <a:pt x="356669" y="3160269"/>
                          <a:pt x="0" y="3231654"/>
                        </a:cubicBezTo>
                        <a:cubicBezTo>
                          <a:pt x="-63190" y="3096310"/>
                          <a:pt x="29888" y="2810014"/>
                          <a:pt x="0" y="2693045"/>
                        </a:cubicBezTo>
                        <a:cubicBezTo>
                          <a:pt x="-29888" y="2576076"/>
                          <a:pt x="36511" y="2343962"/>
                          <a:pt x="0" y="2154436"/>
                        </a:cubicBezTo>
                        <a:cubicBezTo>
                          <a:pt x="-36511" y="1964910"/>
                          <a:pt x="65838" y="1758956"/>
                          <a:pt x="0" y="1551194"/>
                        </a:cubicBezTo>
                        <a:cubicBezTo>
                          <a:pt x="-65838" y="1343432"/>
                          <a:pt x="60058" y="1245117"/>
                          <a:pt x="0" y="1044901"/>
                        </a:cubicBezTo>
                        <a:cubicBezTo>
                          <a:pt x="-60058" y="844685"/>
                          <a:pt x="31697" y="687041"/>
                          <a:pt x="0" y="538609"/>
                        </a:cubicBezTo>
                        <a:cubicBezTo>
                          <a:pt x="-31697" y="390177"/>
                          <a:pt x="29076" y="258859"/>
                          <a:pt x="0" y="0"/>
                        </a:cubicBezTo>
                        <a:close/>
                      </a:path>
                      <a:path w="3447351" h="3231654" stroke="0" extrusionOk="0">
                        <a:moveTo>
                          <a:pt x="0" y="0"/>
                        </a:moveTo>
                        <a:cubicBezTo>
                          <a:pt x="252612" y="-34767"/>
                          <a:pt x="295373" y="63397"/>
                          <a:pt x="540085" y="0"/>
                        </a:cubicBezTo>
                        <a:cubicBezTo>
                          <a:pt x="784798" y="-63397"/>
                          <a:pt x="799207" y="29328"/>
                          <a:pt x="1011223" y="0"/>
                        </a:cubicBezTo>
                        <a:cubicBezTo>
                          <a:pt x="1223239" y="-29328"/>
                          <a:pt x="1335103" y="33963"/>
                          <a:pt x="1654728" y="0"/>
                        </a:cubicBezTo>
                        <a:cubicBezTo>
                          <a:pt x="1974353" y="-33963"/>
                          <a:pt x="2052982" y="60940"/>
                          <a:pt x="2194813" y="0"/>
                        </a:cubicBezTo>
                        <a:cubicBezTo>
                          <a:pt x="2336645" y="-60940"/>
                          <a:pt x="2589346" y="63105"/>
                          <a:pt x="2734898" y="0"/>
                        </a:cubicBezTo>
                        <a:cubicBezTo>
                          <a:pt x="2880450" y="-63105"/>
                          <a:pt x="3146632" y="57316"/>
                          <a:pt x="3447351" y="0"/>
                        </a:cubicBezTo>
                        <a:cubicBezTo>
                          <a:pt x="3452612" y="179247"/>
                          <a:pt x="3429303" y="267860"/>
                          <a:pt x="3447351" y="473976"/>
                        </a:cubicBezTo>
                        <a:cubicBezTo>
                          <a:pt x="3465399" y="680092"/>
                          <a:pt x="3443516" y="822397"/>
                          <a:pt x="3447351" y="1012585"/>
                        </a:cubicBezTo>
                        <a:cubicBezTo>
                          <a:pt x="3451186" y="1202773"/>
                          <a:pt x="3410607" y="1359367"/>
                          <a:pt x="3447351" y="1486561"/>
                        </a:cubicBezTo>
                        <a:cubicBezTo>
                          <a:pt x="3484095" y="1613755"/>
                          <a:pt x="3422779" y="1783261"/>
                          <a:pt x="3447351" y="1960537"/>
                        </a:cubicBezTo>
                        <a:cubicBezTo>
                          <a:pt x="3471923" y="2137813"/>
                          <a:pt x="3444785" y="2265381"/>
                          <a:pt x="3447351" y="2499146"/>
                        </a:cubicBezTo>
                        <a:cubicBezTo>
                          <a:pt x="3449917" y="2732911"/>
                          <a:pt x="3411884" y="2980010"/>
                          <a:pt x="3447351" y="3231654"/>
                        </a:cubicBezTo>
                        <a:cubicBezTo>
                          <a:pt x="3325713" y="3268489"/>
                          <a:pt x="3093879" y="3203295"/>
                          <a:pt x="2976213" y="3231654"/>
                        </a:cubicBezTo>
                        <a:cubicBezTo>
                          <a:pt x="2858547" y="3260013"/>
                          <a:pt x="2643384" y="3219798"/>
                          <a:pt x="2332708" y="3231654"/>
                        </a:cubicBezTo>
                        <a:cubicBezTo>
                          <a:pt x="2022032" y="3243510"/>
                          <a:pt x="1963606" y="3185379"/>
                          <a:pt x="1827096" y="3231654"/>
                        </a:cubicBezTo>
                        <a:cubicBezTo>
                          <a:pt x="1690586" y="3277929"/>
                          <a:pt x="1426047" y="3197462"/>
                          <a:pt x="1252538" y="3231654"/>
                        </a:cubicBezTo>
                        <a:cubicBezTo>
                          <a:pt x="1079029" y="3265846"/>
                          <a:pt x="785885" y="3216091"/>
                          <a:pt x="609032" y="3231654"/>
                        </a:cubicBezTo>
                        <a:cubicBezTo>
                          <a:pt x="432179" y="3247217"/>
                          <a:pt x="220609" y="3169402"/>
                          <a:pt x="0" y="3231654"/>
                        </a:cubicBezTo>
                        <a:cubicBezTo>
                          <a:pt x="-29416" y="3102452"/>
                          <a:pt x="46493" y="2921206"/>
                          <a:pt x="0" y="2789995"/>
                        </a:cubicBezTo>
                        <a:cubicBezTo>
                          <a:pt x="-46493" y="2658784"/>
                          <a:pt x="15126" y="2429629"/>
                          <a:pt x="0" y="2316019"/>
                        </a:cubicBezTo>
                        <a:cubicBezTo>
                          <a:pt x="-15126" y="2202409"/>
                          <a:pt x="31117" y="2047663"/>
                          <a:pt x="0" y="1809726"/>
                        </a:cubicBezTo>
                        <a:cubicBezTo>
                          <a:pt x="-31117" y="1571789"/>
                          <a:pt x="1647" y="1455054"/>
                          <a:pt x="0" y="1206484"/>
                        </a:cubicBezTo>
                        <a:cubicBezTo>
                          <a:pt x="-1647" y="957914"/>
                          <a:pt x="40717" y="818700"/>
                          <a:pt x="0" y="667875"/>
                        </a:cubicBezTo>
                        <a:cubicBezTo>
                          <a:pt x="-40717" y="517050"/>
                          <a:pt x="69327" y="14812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GB" sz="1200" dirty="0"/>
              <a:t>Results discussion and heatmap</a:t>
            </a:r>
          </a:p>
          <a:p>
            <a:pPr marL="171450" indent="-171450">
              <a:buFontTx/>
              <a:buChar char="-"/>
            </a:pPr>
            <a:r>
              <a:rPr lang="en-GB" sz="1200" dirty="0"/>
              <a:t>Image of the heatmap</a:t>
            </a:r>
          </a:p>
          <a:p>
            <a:pPr marL="171450" indent="-171450">
              <a:buFontTx/>
              <a:buChar char="-"/>
            </a:pPr>
            <a:endParaRPr lang="en-GB" sz="1200" dirty="0"/>
          </a:p>
          <a:p>
            <a:endParaRPr lang="en-GB" sz="1200" dirty="0"/>
          </a:p>
          <a:p>
            <a:r>
              <a:rPr lang="en-GB" sz="1200" dirty="0"/>
              <a:t>	                   Small explanations and 	                   		      discussion</a:t>
            </a:r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r>
              <a:rPr lang="en-GB" sz="1200" dirty="0"/>
              <a:t>	                   Small explanations and 	                   		      discussion</a:t>
            </a:r>
          </a:p>
          <a:p>
            <a:endParaRPr lang="en-GB" sz="1200" dirty="0"/>
          </a:p>
          <a:p>
            <a:endParaRPr lang="en-GB" sz="1200" dirty="0"/>
          </a:p>
          <a:p>
            <a:r>
              <a:rPr lang="en-GB" sz="1200" dirty="0"/>
              <a:t>	                   Small explanations and 	                   		      discussion</a:t>
            </a:r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2F1FB7-37BD-C230-48F0-CDEA34EA17B7}"/>
              </a:ext>
            </a:extLst>
          </p:cNvPr>
          <p:cNvSpPr/>
          <p:nvPr/>
        </p:nvSpPr>
        <p:spPr>
          <a:xfrm>
            <a:off x="8480312" y="2022217"/>
            <a:ext cx="1210962" cy="7772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13683E-84DB-BB8B-CA12-0D444CDD60B0}"/>
              </a:ext>
            </a:extLst>
          </p:cNvPr>
          <p:cNvSpPr/>
          <p:nvPr/>
        </p:nvSpPr>
        <p:spPr>
          <a:xfrm>
            <a:off x="8480312" y="4413048"/>
            <a:ext cx="1210962" cy="7772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A99EE6-2F82-F136-726B-81F7405082EF}"/>
              </a:ext>
            </a:extLst>
          </p:cNvPr>
          <p:cNvSpPr/>
          <p:nvPr/>
        </p:nvSpPr>
        <p:spPr>
          <a:xfrm>
            <a:off x="8480662" y="3529242"/>
            <a:ext cx="1210962" cy="7772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4CFEA841-0277-94EC-7989-6DB21D048C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14211" y="95660"/>
            <a:ext cx="890016" cy="1046349"/>
          </a:xfrm>
          <a:prstGeom prst="rect">
            <a:avLst/>
          </a:prstGeom>
        </p:spPr>
      </p:pic>
      <p:pic>
        <p:nvPicPr>
          <p:cNvPr id="30" name="Picture 29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12962718-9293-7B43-AA37-159E07FF5A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67513" y1="35924" x2="71574" y2="46639"/>
                        <a14:foregroundMark x1="71574" y1="46639" x2="71574" y2="50210"/>
                        <a14:foregroundMark x1="74619" y1="53151" x2="77919" y2="73319"/>
                        <a14:foregroundMark x1="67005" y1="42857" x2="66751" y2="46639"/>
                        <a14:foregroundMark x1="70558" y1="41597" x2="71574" y2="47689"/>
                        <a14:foregroundMark x1="50000" y1="52311" x2="70812" y2="52101"/>
                        <a14:foregroundMark x1="54822" y1="52941" x2="53046" y2="68487"/>
                        <a14:foregroundMark x1="55584" y1="50630" x2="60914" y2="50420"/>
                        <a14:foregroundMark x1="73096" y1="38445" x2="72589" y2="44328"/>
                        <a14:foregroundMark x1="34772" y1="65756" x2="31472" y2="76471"/>
                        <a14:foregroundMark x1="31472" y1="76471" x2="26396" y2="77731"/>
                        <a14:foregroundMark x1="36802" y1="76050" x2="44924" y2="77521"/>
                        <a14:foregroundMark x1="69289" y1="78361" x2="18274" y2="78782"/>
                        <a14:foregroundMark x1="54569" y1="74580" x2="60406" y2="73319"/>
                        <a14:foregroundMark x1="78173" y1="77941" x2="77665" y2="73319"/>
                        <a14:foregroundMark x1="68528" y1="78571" x2="77665" y2="78571"/>
                        <a14:backgroundMark x1="28934" y1="10294" x2="28934" y2="102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27" y="4472745"/>
            <a:ext cx="1520623" cy="18370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B1C96B-52F4-7C90-9B58-D20913F3C38D}"/>
              </a:ext>
            </a:extLst>
          </p:cNvPr>
          <p:cNvSpPr txBox="1"/>
          <p:nvPr/>
        </p:nvSpPr>
        <p:spPr>
          <a:xfrm>
            <a:off x="8174850" y="5331597"/>
            <a:ext cx="3960000" cy="10002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 cmpd="thickThin">
            <a:solidFill>
              <a:schemeClr val="accent5">
                <a:lumMod val="50000"/>
                <a:alpha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447351"/>
                      <a:gd name="connsiteY0" fmla="*/ 0 h 3231654"/>
                      <a:gd name="connsiteX1" fmla="*/ 471138 w 3447351"/>
                      <a:gd name="connsiteY1" fmla="*/ 0 h 3231654"/>
                      <a:gd name="connsiteX2" fmla="*/ 1114643 w 3447351"/>
                      <a:gd name="connsiteY2" fmla="*/ 0 h 3231654"/>
                      <a:gd name="connsiteX3" fmla="*/ 1723676 w 3447351"/>
                      <a:gd name="connsiteY3" fmla="*/ 0 h 3231654"/>
                      <a:gd name="connsiteX4" fmla="*/ 2194813 w 3447351"/>
                      <a:gd name="connsiteY4" fmla="*/ 0 h 3231654"/>
                      <a:gd name="connsiteX5" fmla="*/ 2734898 w 3447351"/>
                      <a:gd name="connsiteY5" fmla="*/ 0 h 3231654"/>
                      <a:gd name="connsiteX6" fmla="*/ 3447351 w 3447351"/>
                      <a:gd name="connsiteY6" fmla="*/ 0 h 3231654"/>
                      <a:gd name="connsiteX7" fmla="*/ 3447351 w 3447351"/>
                      <a:gd name="connsiteY7" fmla="*/ 538609 h 3231654"/>
                      <a:gd name="connsiteX8" fmla="*/ 3447351 w 3447351"/>
                      <a:gd name="connsiteY8" fmla="*/ 1012585 h 3231654"/>
                      <a:gd name="connsiteX9" fmla="*/ 3447351 w 3447351"/>
                      <a:gd name="connsiteY9" fmla="*/ 1454244 h 3231654"/>
                      <a:gd name="connsiteX10" fmla="*/ 3447351 w 3447351"/>
                      <a:gd name="connsiteY10" fmla="*/ 1928220 h 3231654"/>
                      <a:gd name="connsiteX11" fmla="*/ 3447351 w 3447351"/>
                      <a:gd name="connsiteY11" fmla="*/ 2499146 h 3231654"/>
                      <a:gd name="connsiteX12" fmla="*/ 3447351 w 3447351"/>
                      <a:gd name="connsiteY12" fmla="*/ 3231654 h 3231654"/>
                      <a:gd name="connsiteX13" fmla="*/ 2976213 w 3447351"/>
                      <a:gd name="connsiteY13" fmla="*/ 3231654 h 3231654"/>
                      <a:gd name="connsiteX14" fmla="*/ 2505075 w 3447351"/>
                      <a:gd name="connsiteY14" fmla="*/ 3231654 h 3231654"/>
                      <a:gd name="connsiteX15" fmla="*/ 1896043 w 3447351"/>
                      <a:gd name="connsiteY15" fmla="*/ 3231654 h 3231654"/>
                      <a:gd name="connsiteX16" fmla="*/ 1424905 w 3447351"/>
                      <a:gd name="connsiteY16" fmla="*/ 3231654 h 3231654"/>
                      <a:gd name="connsiteX17" fmla="*/ 850347 w 3447351"/>
                      <a:gd name="connsiteY17" fmla="*/ 3231654 h 3231654"/>
                      <a:gd name="connsiteX18" fmla="*/ 0 w 3447351"/>
                      <a:gd name="connsiteY18" fmla="*/ 3231654 h 3231654"/>
                      <a:gd name="connsiteX19" fmla="*/ 0 w 3447351"/>
                      <a:gd name="connsiteY19" fmla="*/ 2693045 h 3231654"/>
                      <a:gd name="connsiteX20" fmla="*/ 0 w 3447351"/>
                      <a:gd name="connsiteY20" fmla="*/ 2154436 h 3231654"/>
                      <a:gd name="connsiteX21" fmla="*/ 0 w 3447351"/>
                      <a:gd name="connsiteY21" fmla="*/ 1551194 h 3231654"/>
                      <a:gd name="connsiteX22" fmla="*/ 0 w 3447351"/>
                      <a:gd name="connsiteY22" fmla="*/ 1044901 h 3231654"/>
                      <a:gd name="connsiteX23" fmla="*/ 0 w 3447351"/>
                      <a:gd name="connsiteY23" fmla="*/ 538609 h 3231654"/>
                      <a:gd name="connsiteX24" fmla="*/ 0 w 3447351"/>
                      <a:gd name="connsiteY24" fmla="*/ 0 h 32316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3447351" h="3231654" fill="none" extrusionOk="0">
                        <a:moveTo>
                          <a:pt x="0" y="0"/>
                        </a:moveTo>
                        <a:cubicBezTo>
                          <a:pt x="202617" y="-38501"/>
                          <a:pt x="285997" y="13940"/>
                          <a:pt x="471138" y="0"/>
                        </a:cubicBezTo>
                        <a:cubicBezTo>
                          <a:pt x="656279" y="-13940"/>
                          <a:pt x="817291" y="59168"/>
                          <a:pt x="1114643" y="0"/>
                        </a:cubicBezTo>
                        <a:cubicBezTo>
                          <a:pt x="1411995" y="-59168"/>
                          <a:pt x="1499799" y="47491"/>
                          <a:pt x="1723676" y="0"/>
                        </a:cubicBezTo>
                        <a:cubicBezTo>
                          <a:pt x="1947553" y="-47491"/>
                          <a:pt x="2013086" y="38759"/>
                          <a:pt x="2194813" y="0"/>
                        </a:cubicBezTo>
                        <a:cubicBezTo>
                          <a:pt x="2376540" y="-38759"/>
                          <a:pt x="2541738" y="1750"/>
                          <a:pt x="2734898" y="0"/>
                        </a:cubicBezTo>
                        <a:cubicBezTo>
                          <a:pt x="2928059" y="-1750"/>
                          <a:pt x="3161502" y="82291"/>
                          <a:pt x="3447351" y="0"/>
                        </a:cubicBezTo>
                        <a:cubicBezTo>
                          <a:pt x="3490015" y="207135"/>
                          <a:pt x="3414320" y="293708"/>
                          <a:pt x="3447351" y="538609"/>
                        </a:cubicBezTo>
                        <a:cubicBezTo>
                          <a:pt x="3480382" y="783510"/>
                          <a:pt x="3419511" y="859737"/>
                          <a:pt x="3447351" y="1012585"/>
                        </a:cubicBezTo>
                        <a:cubicBezTo>
                          <a:pt x="3475191" y="1165433"/>
                          <a:pt x="3427395" y="1263319"/>
                          <a:pt x="3447351" y="1454244"/>
                        </a:cubicBezTo>
                        <a:cubicBezTo>
                          <a:pt x="3467307" y="1645169"/>
                          <a:pt x="3442103" y="1734714"/>
                          <a:pt x="3447351" y="1928220"/>
                        </a:cubicBezTo>
                        <a:cubicBezTo>
                          <a:pt x="3452599" y="2121726"/>
                          <a:pt x="3394624" y="2345628"/>
                          <a:pt x="3447351" y="2499146"/>
                        </a:cubicBezTo>
                        <a:cubicBezTo>
                          <a:pt x="3500078" y="2652664"/>
                          <a:pt x="3400934" y="3048573"/>
                          <a:pt x="3447351" y="3231654"/>
                        </a:cubicBezTo>
                        <a:cubicBezTo>
                          <a:pt x="3332184" y="3280629"/>
                          <a:pt x="3088320" y="3179403"/>
                          <a:pt x="2976213" y="3231654"/>
                        </a:cubicBezTo>
                        <a:cubicBezTo>
                          <a:pt x="2864106" y="3283905"/>
                          <a:pt x="2712431" y="3215636"/>
                          <a:pt x="2505075" y="3231654"/>
                        </a:cubicBezTo>
                        <a:cubicBezTo>
                          <a:pt x="2297719" y="3247672"/>
                          <a:pt x="2035543" y="3218695"/>
                          <a:pt x="1896043" y="3231654"/>
                        </a:cubicBezTo>
                        <a:cubicBezTo>
                          <a:pt x="1756543" y="3244613"/>
                          <a:pt x="1539554" y="3188205"/>
                          <a:pt x="1424905" y="3231654"/>
                        </a:cubicBezTo>
                        <a:cubicBezTo>
                          <a:pt x="1310256" y="3275103"/>
                          <a:pt x="1122117" y="3191936"/>
                          <a:pt x="850347" y="3231654"/>
                        </a:cubicBezTo>
                        <a:cubicBezTo>
                          <a:pt x="578577" y="3271372"/>
                          <a:pt x="356669" y="3160269"/>
                          <a:pt x="0" y="3231654"/>
                        </a:cubicBezTo>
                        <a:cubicBezTo>
                          <a:pt x="-63190" y="3096310"/>
                          <a:pt x="29888" y="2810014"/>
                          <a:pt x="0" y="2693045"/>
                        </a:cubicBezTo>
                        <a:cubicBezTo>
                          <a:pt x="-29888" y="2576076"/>
                          <a:pt x="36511" y="2343962"/>
                          <a:pt x="0" y="2154436"/>
                        </a:cubicBezTo>
                        <a:cubicBezTo>
                          <a:pt x="-36511" y="1964910"/>
                          <a:pt x="65838" y="1758956"/>
                          <a:pt x="0" y="1551194"/>
                        </a:cubicBezTo>
                        <a:cubicBezTo>
                          <a:pt x="-65838" y="1343432"/>
                          <a:pt x="60058" y="1245117"/>
                          <a:pt x="0" y="1044901"/>
                        </a:cubicBezTo>
                        <a:cubicBezTo>
                          <a:pt x="-60058" y="844685"/>
                          <a:pt x="31697" y="687041"/>
                          <a:pt x="0" y="538609"/>
                        </a:cubicBezTo>
                        <a:cubicBezTo>
                          <a:pt x="-31697" y="390177"/>
                          <a:pt x="29076" y="258859"/>
                          <a:pt x="0" y="0"/>
                        </a:cubicBezTo>
                        <a:close/>
                      </a:path>
                      <a:path w="3447351" h="3231654" stroke="0" extrusionOk="0">
                        <a:moveTo>
                          <a:pt x="0" y="0"/>
                        </a:moveTo>
                        <a:cubicBezTo>
                          <a:pt x="252612" y="-34767"/>
                          <a:pt x="295373" y="63397"/>
                          <a:pt x="540085" y="0"/>
                        </a:cubicBezTo>
                        <a:cubicBezTo>
                          <a:pt x="784798" y="-63397"/>
                          <a:pt x="799207" y="29328"/>
                          <a:pt x="1011223" y="0"/>
                        </a:cubicBezTo>
                        <a:cubicBezTo>
                          <a:pt x="1223239" y="-29328"/>
                          <a:pt x="1335103" y="33963"/>
                          <a:pt x="1654728" y="0"/>
                        </a:cubicBezTo>
                        <a:cubicBezTo>
                          <a:pt x="1974353" y="-33963"/>
                          <a:pt x="2052982" y="60940"/>
                          <a:pt x="2194813" y="0"/>
                        </a:cubicBezTo>
                        <a:cubicBezTo>
                          <a:pt x="2336645" y="-60940"/>
                          <a:pt x="2589346" y="63105"/>
                          <a:pt x="2734898" y="0"/>
                        </a:cubicBezTo>
                        <a:cubicBezTo>
                          <a:pt x="2880450" y="-63105"/>
                          <a:pt x="3146632" y="57316"/>
                          <a:pt x="3447351" y="0"/>
                        </a:cubicBezTo>
                        <a:cubicBezTo>
                          <a:pt x="3452612" y="179247"/>
                          <a:pt x="3429303" y="267860"/>
                          <a:pt x="3447351" y="473976"/>
                        </a:cubicBezTo>
                        <a:cubicBezTo>
                          <a:pt x="3465399" y="680092"/>
                          <a:pt x="3443516" y="822397"/>
                          <a:pt x="3447351" y="1012585"/>
                        </a:cubicBezTo>
                        <a:cubicBezTo>
                          <a:pt x="3451186" y="1202773"/>
                          <a:pt x="3410607" y="1359367"/>
                          <a:pt x="3447351" y="1486561"/>
                        </a:cubicBezTo>
                        <a:cubicBezTo>
                          <a:pt x="3484095" y="1613755"/>
                          <a:pt x="3422779" y="1783261"/>
                          <a:pt x="3447351" y="1960537"/>
                        </a:cubicBezTo>
                        <a:cubicBezTo>
                          <a:pt x="3471923" y="2137813"/>
                          <a:pt x="3444785" y="2265381"/>
                          <a:pt x="3447351" y="2499146"/>
                        </a:cubicBezTo>
                        <a:cubicBezTo>
                          <a:pt x="3449917" y="2732911"/>
                          <a:pt x="3411884" y="2980010"/>
                          <a:pt x="3447351" y="3231654"/>
                        </a:cubicBezTo>
                        <a:cubicBezTo>
                          <a:pt x="3325713" y="3268489"/>
                          <a:pt x="3093879" y="3203295"/>
                          <a:pt x="2976213" y="3231654"/>
                        </a:cubicBezTo>
                        <a:cubicBezTo>
                          <a:pt x="2858547" y="3260013"/>
                          <a:pt x="2643384" y="3219798"/>
                          <a:pt x="2332708" y="3231654"/>
                        </a:cubicBezTo>
                        <a:cubicBezTo>
                          <a:pt x="2022032" y="3243510"/>
                          <a:pt x="1963606" y="3185379"/>
                          <a:pt x="1827096" y="3231654"/>
                        </a:cubicBezTo>
                        <a:cubicBezTo>
                          <a:pt x="1690586" y="3277929"/>
                          <a:pt x="1426047" y="3197462"/>
                          <a:pt x="1252538" y="3231654"/>
                        </a:cubicBezTo>
                        <a:cubicBezTo>
                          <a:pt x="1079029" y="3265846"/>
                          <a:pt x="785885" y="3216091"/>
                          <a:pt x="609032" y="3231654"/>
                        </a:cubicBezTo>
                        <a:cubicBezTo>
                          <a:pt x="432179" y="3247217"/>
                          <a:pt x="220609" y="3169402"/>
                          <a:pt x="0" y="3231654"/>
                        </a:cubicBezTo>
                        <a:cubicBezTo>
                          <a:pt x="-29416" y="3102452"/>
                          <a:pt x="46493" y="2921206"/>
                          <a:pt x="0" y="2789995"/>
                        </a:cubicBezTo>
                        <a:cubicBezTo>
                          <a:pt x="-46493" y="2658784"/>
                          <a:pt x="15126" y="2429629"/>
                          <a:pt x="0" y="2316019"/>
                        </a:cubicBezTo>
                        <a:cubicBezTo>
                          <a:pt x="-15126" y="2202409"/>
                          <a:pt x="31117" y="2047663"/>
                          <a:pt x="0" y="1809726"/>
                        </a:cubicBezTo>
                        <a:cubicBezTo>
                          <a:pt x="-31117" y="1571789"/>
                          <a:pt x="1647" y="1455054"/>
                          <a:pt x="0" y="1206484"/>
                        </a:cubicBezTo>
                        <a:cubicBezTo>
                          <a:pt x="-1647" y="957914"/>
                          <a:pt x="40717" y="818700"/>
                          <a:pt x="0" y="667875"/>
                        </a:cubicBezTo>
                        <a:cubicBezTo>
                          <a:pt x="-40717" y="517050"/>
                          <a:pt x="69327" y="14812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400" u="sng" dirty="0">
                <a:latin typeface="Amasis MT Pro Light" panose="02040304050005020304" pitchFamily="18" charset="0"/>
              </a:rPr>
              <a:t>Reference</a:t>
            </a:r>
          </a:p>
          <a:p>
            <a:r>
              <a:rPr lang="en-GB" sz="1050" dirty="0">
                <a:latin typeface="Amasis MT Pro Light" panose="02040304050005020304" pitchFamily="18" charset="0"/>
              </a:rPr>
              <a:t>https://help.tobii.com/hc/en-us/articles/210250305-Positioning-in-front-of-an-eye-tracker</a:t>
            </a:r>
          </a:p>
          <a:p>
            <a:endParaRPr lang="en-GB" sz="1200" dirty="0">
              <a:latin typeface="Amasis MT Pro Light" panose="02040304050005020304" pitchFamily="18" charset="0"/>
            </a:endParaRPr>
          </a:p>
          <a:p>
            <a:endParaRPr lang="en-GB" sz="1200" dirty="0">
              <a:latin typeface="Amasis MT Pro Light" panose="020403040500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18D140-16CE-C2D9-77CD-D32FAA814D4F}"/>
              </a:ext>
            </a:extLst>
          </p:cNvPr>
          <p:cNvSpPr txBox="1"/>
          <p:nvPr/>
        </p:nvSpPr>
        <p:spPr>
          <a:xfrm>
            <a:off x="4116000" y="1292489"/>
            <a:ext cx="3960000" cy="12182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 cmpd="thickThin">
            <a:solidFill>
              <a:schemeClr val="accent5">
                <a:lumMod val="50000"/>
                <a:alpha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447351"/>
                      <a:gd name="connsiteY0" fmla="*/ 0 h 3231654"/>
                      <a:gd name="connsiteX1" fmla="*/ 471138 w 3447351"/>
                      <a:gd name="connsiteY1" fmla="*/ 0 h 3231654"/>
                      <a:gd name="connsiteX2" fmla="*/ 1114643 w 3447351"/>
                      <a:gd name="connsiteY2" fmla="*/ 0 h 3231654"/>
                      <a:gd name="connsiteX3" fmla="*/ 1723676 w 3447351"/>
                      <a:gd name="connsiteY3" fmla="*/ 0 h 3231654"/>
                      <a:gd name="connsiteX4" fmla="*/ 2194813 w 3447351"/>
                      <a:gd name="connsiteY4" fmla="*/ 0 h 3231654"/>
                      <a:gd name="connsiteX5" fmla="*/ 2734898 w 3447351"/>
                      <a:gd name="connsiteY5" fmla="*/ 0 h 3231654"/>
                      <a:gd name="connsiteX6" fmla="*/ 3447351 w 3447351"/>
                      <a:gd name="connsiteY6" fmla="*/ 0 h 3231654"/>
                      <a:gd name="connsiteX7" fmla="*/ 3447351 w 3447351"/>
                      <a:gd name="connsiteY7" fmla="*/ 538609 h 3231654"/>
                      <a:gd name="connsiteX8" fmla="*/ 3447351 w 3447351"/>
                      <a:gd name="connsiteY8" fmla="*/ 1012585 h 3231654"/>
                      <a:gd name="connsiteX9" fmla="*/ 3447351 w 3447351"/>
                      <a:gd name="connsiteY9" fmla="*/ 1454244 h 3231654"/>
                      <a:gd name="connsiteX10" fmla="*/ 3447351 w 3447351"/>
                      <a:gd name="connsiteY10" fmla="*/ 1928220 h 3231654"/>
                      <a:gd name="connsiteX11" fmla="*/ 3447351 w 3447351"/>
                      <a:gd name="connsiteY11" fmla="*/ 2499146 h 3231654"/>
                      <a:gd name="connsiteX12" fmla="*/ 3447351 w 3447351"/>
                      <a:gd name="connsiteY12" fmla="*/ 3231654 h 3231654"/>
                      <a:gd name="connsiteX13" fmla="*/ 2976213 w 3447351"/>
                      <a:gd name="connsiteY13" fmla="*/ 3231654 h 3231654"/>
                      <a:gd name="connsiteX14" fmla="*/ 2505075 w 3447351"/>
                      <a:gd name="connsiteY14" fmla="*/ 3231654 h 3231654"/>
                      <a:gd name="connsiteX15" fmla="*/ 1896043 w 3447351"/>
                      <a:gd name="connsiteY15" fmla="*/ 3231654 h 3231654"/>
                      <a:gd name="connsiteX16" fmla="*/ 1424905 w 3447351"/>
                      <a:gd name="connsiteY16" fmla="*/ 3231654 h 3231654"/>
                      <a:gd name="connsiteX17" fmla="*/ 850347 w 3447351"/>
                      <a:gd name="connsiteY17" fmla="*/ 3231654 h 3231654"/>
                      <a:gd name="connsiteX18" fmla="*/ 0 w 3447351"/>
                      <a:gd name="connsiteY18" fmla="*/ 3231654 h 3231654"/>
                      <a:gd name="connsiteX19" fmla="*/ 0 w 3447351"/>
                      <a:gd name="connsiteY19" fmla="*/ 2693045 h 3231654"/>
                      <a:gd name="connsiteX20" fmla="*/ 0 w 3447351"/>
                      <a:gd name="connsiteY20" fmla="*/ 2154436 h 3231654"/>
                      <a:gd name="connsiteX21" fmla="*/ 0 w 3447351"/>
                      <a:gd name="connsiteY21" fmla="*/ 1551194 h 3231654"/>
                      <a:gd name="connsiteX22" fmla="*/ 0 w 3447351"/>
                      <a:gd name="connsiteY22" fmla="*/ 1044901 h 3231654"/>
                      <a:gd name="connsiteX23" fmla="*/ 0 w 3447351"/>
                      <a:gd name="connsiteY23" fmla="*/ 538609 h 3231654"/>
                      <a:gd name="connsiteX24" fmla="*/ 0 w 3447351"/>
                      <a:gd name="connsiteY24" fmla="*/ 0 h 32316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3447351" h="3231654" fill="none" extrusionOk="0">
                        <a:moveTo>
                          <a:pt x="0" y="0"/>
                        </a:moveTo>
                        <a:cubicBezTo>
                          <a:pt x="202617" y="-38501"/>
                          <a:pt x="285997" y="13940"/>
                          <a:pt x="471138" y="0"/>
                        </a:cubicBezTo>
                        <a:cubicBezTo>
                          <a:pt x="656279" y="-13940"/>
                          <a:pt x="817291" y="59168"/>
                          <a:pt x="1114643" y="0"/>
                        </a:cubicBezTo>
                        <a:cubicBezTo>
                          <a:pt x="1411995" y="-59168"/>
                          <a:pt x="1499799" y="47491"/>
                          <a:pt x="1723676" y="0"/>
                        </a:cubicBezTo>
                        <a:cubicBezTo>
                          <a:pt x="1947553" y="-47491"/>
                          <a:pt x="2013086" y="38759"/>
                          <a:pt x="2194813" y="0"/>
                        </a:cubicBezTo>
                        <a:cubicBezTo>
                          <a:pt x="2376540" y="-38759"/>
                          <a:pt x="2541738" y="1750"/>
                          <a:pt x="2734898" y="0"/>
                        </a:cubicBezTo>
                        <a:cubicBezTo>
                          <a:pt x="2928059" y="-1750"/>
                          <a:pt x="3161502" y="82291"/>
                          <a:pt x="3447351" y="0"/>
                        </a:cubicBezTo>
                        <a:cubicBezTo>
                          <a:pt x="3490015" y="207135"/>
                          <a:pt x="3414320" y="293708"/>
                          <a:pt x="3447351" y="538609"/>
                        </a:cubicBezTo>
                        <a:cubicBezTo>
                          <a:pt x="3480382" y="783510"/>
                          <a:pt x="3419511" y="859737"/>
                          <a:pt x="3447351" y="1012585"/>
                        </a:cubicBezTo>
                        <a:cubicBezTo>
                          <a:pt x="3475191" y="1165433"/>
                          <a:pt x="3427395" y="1263319"/>
                          <a:pt x="3447351" y="1454244"/>
                        </a:cubicBezTo>
                        <a:cubicBezTo>
                          <a:pt x="3467307" y="1645169"/>
                          <a:pt x="3442103" y="1734714"/>
                          <a:pt x="3447351" y="1928220"/>
                        </a:cubicBezTo>
                        <a:cubicBezTo>
                          <a:pt x="3452599" y="2121726"/>
                          <a:pt x="3394624" y="2345628"/>
                          <a:pt x="3447351" y="2499146"/>
                        </a:cubicBezTo>
                        <a:cubicBezTo>
                          <a:pt x="3500078" y="2652664"/>
                          <a:pt x="3400934" y="3048573"/>
                          <a:pt x="3447351" y="3231654"/>
                        </a:cubicBezTo>
                        <a:cubicBezTo>
                          <a:pt x="3332184" y="3280629"/>
                          <a:pt x="3088320" y="3179403"/>
                          <a:pt x="2976213" y="3231654"/>
                        </a:cubicBezTo>
                        <a:cubicBezTo>
                          <a:pt x="2864106" y="3283905"/>
                          <a:pt x="2712431" y="3215636"/>
                          <a:pt x="2505075" y="3231654"/>
                        </a:cubicBezTo>
                        <a:cubicBezTo>
                          <a:pt x="2297719" y="3247672"/>
                          <a:pt x="2035543" y="3218695"/>
                          <a:pt x="1896043" y="3231654"/>
                        </a:cubicBezTo>
                        <a:cubicBezTo>
                          <a:pt x="1756543" y="3244613"/>
                          <a:pt x="1539554" y="3188205"/>
                          <a:pt x="1424905" y="3231654"/>
                        </a:cubicBezTo>
                        <a:cubicBezTo>
                          <a:pt x="1310256" y="3275103"/>
                          <a:pt x="1122117" y="3191936"/>
                          <a:pt x="850347" y="3231654"/>
                        </a:cubicBezTo>
                        <a:cubicBezTo>
                          <a:pt x="578577" y="3271372"/>
                          <a:pt x="356669" y="3160269"/>
                          <a:pt x="0" y="3231654"/>
                        </a:cubicBezTo>
                        <a:cubicBezTo>
                          <a:pt x="-63190" y="3096310"/>
                          <a:pt x="29888" y="2810014"/>
                          <a:pt x="0" y="2693045"/>
                        </a:cubicBezTo>
                        <a:cubicBezTo>
                          <a:pt x="-29888" y="2576076"/>
                          <a:pt x="36511" y="2343962"/>
                          <a:pt x="0" y="2154436"/>
                        </a:cubicBezTo>
                        <a:cubicBezTo>
                          <a:pt x="-36511" y="1964910"/>
                          <a:pt x="65838" y="1758956"/>
                          <a:pt x="0" y="1551194"/>
                        </a:cubicBezTo>
                        <a:cubicBezTo>
                          <a:pt x="-65838" y="1343432"/>
                          <a:pt x="60058" y="1245117"/>
                          <a:pt x="0" y="1044901"/>
                        </a:cubicBezTo>
                        <a:cubicBezTo>
                          <a:pt x="-60058" y="844685"/>
                          <a:pt x="31697" y="687041"/>
                          <a:pt x="0" y="538609"/>
                        </a:cubicBezTo>
                        <a:cubicBezTo>
                          <a:pt x="-31697" y="390177"/>
                          <a:pt x="29076" y="258859"/>
                          <a:pt x="0" y="0"/>
                        </a:cubicBezTo>
                        <a:close/>
                      </a:path>
                      <a:path w="3447351" h="3231654" stroke="0" extrusionOk="0">
                        <a:moveTo>
                          <a:pt x="0" y="0"/>
                        </a:moveTo>
                        <a:cubicBezTo>
                          <a:pt x="252612" y="-34767"/>
                          <a:pt x="295373" y="63397"/>
                          <a:pt x="540085" y="0"/>
                        </a:cubicBezTo>
                        <a:cubicBezTo>
                          <a:pt x="784798" y="-63397"/>
                          <a:pt x="799207" y="29328"/>
                          <a:pt x="1011223" y="0"/>
                        </a:cubicBezTo>
                        <a:cubicBezTo>
                          <a:pt x="1223239" y="-29328"/>
                          <a:pt x="1335103" y="33963"/>
                          <a:pt x="1654728" y="0"/>
                        </a:cubicBezTo>
                        <a:cubicBezTo>
                          <a:pt x="1974353" y="-33963"/>
                          <a:pt x="2052982" y="60940"/>
                          <a:pt x="2194813" y="0"/>
                        </a:cubicBezTo>
                        <a:cubicBezTo>
                          <a:pt x="2336645" y="-60940"/>
                          <a:pt x="2589346" y="63105"/>
                          <a:pt x="2734898" y="0"/>
                        </a:cubicBezTo>
                        <a:cubicBezTo>
                          <a:pt x="2880450" y="-63105"/>
                          <a:pt x="3146632" y="57316"/>
                          <a:pt x="3447351" y="0"/>
                        </a:cubicBezTo>
                        <a:cubicBezTo>
                          <a:pt x="3452612" y="179247"/>
                          <a:pt x="3429303" y="267860"/>
                          <a:pt x="3447351" y="473976"/>
                        </a:cubicBezTo>
                        <a:cubicBezTo>
                          <a:pt x="3465399" y="680092"/>
                          <a:pt x="3443516" y="822397"/>
                          <a:pt x="3447351" y="1012585"/>
                        </a:cubicBezTo>
                        <a:cubicBezTo>
                          <a:pt x="3451186" y="1202773"/>
                          <a:pt x="3410607" y="1359367"/>
                          <a:pt x="3447351" y="1486561"/>
                        </a:cubicBezTo>
                        <a:cubicBezTo>
                          <a:pt x="3484095" y="1613755"/>
                          <a:pt x="3422779" y="1783261"/>
                          <a:pt x="3447351" y="1960537"/>
                        </a:cubicBezTo>
                        <a:cubicBezTo>
                          <a:pt x="3471923" y="2137813"/>
                          <a:pt x="3444785" y="2265381"/>
                          <a:pt x="3447351" y="2499146"/>
                        </a:cubicBezTo>
                        <a:cubicBezTo>
                          <a:pt x="3449917" y="2732911"/>
                          <a:pt x="3411884" y="2980010"/>
                          <a:pt x="3447351" y="3231654"/>
                        </a:cubicBezTo>
                        <a:cubicBezTo>
                          <a:pt x="3325713" y="3268489"/>
                          <a:pt x="3093879" y="3203295"/>
                          <a:pt x="2976213" y="3231654"/>
                        </a:cubicBezTo>
                        <a:cubicBezTo>
                          <a:pt x="2858547" y="3260013"/>
                          <a:pt x="2643384" y="3219798"/>
                          <a:pt x="2332708" y="3231654"/>
                        </a:cubicBezTo>
                        <a:cubicBezTo>
                          <a:pt x="2022032" y="3243510"/>
                          <a:pt x="1963606" y="3185379"/>
                          <a:pt x="1827096" y="3231654"/>
                        </a:cubicBezTo>
                        <a:cubicBezTo>
                          <a:pt x="1690586" y="3277929"/>
                          <a:pt x="1426047" y="3197462"/>
                          <a:pt x="1252538" y="3231654"/>
                        </a:cubicBezTo>
                        <a:cubicBezTo>
                          <a:pt x="1079029" y="3265846"/>
                          <a:pt x="785885" y="3216091"/>
                          <a:pt x="609032" y="3231654"/>
                        </a:cubicBezTo>
                        <a:cubicBezTo>
                          <a:pt x="432179" y="3247217"/>
                          <a:pt x="220609" y="3169402"/>
                          <a:pt x="0" y="3231654"/>
                        </a:cubicBezTo>
                        <a:cubicBezTo>
                          <a:pt x="-29416" y="3102452"/>
                          <a:pt x="46493" y="2921206"/>
                          <a:pt x="0" y="2789995"/>
                        </a:cubicBezTo>
                        <a:cubicBezTo>
                          <a:pt x="-46493" y="2658784"/>
                          <a:pt x="15126" y="2429629"/>
                          <a:pt x="0" y="2316019"/>
                        </a:cubicBezTo>
                        <a:cubicBezTo>
                          <a:pt x="-15126" y="2202409"/>
                          <a:pt x="31117" y="2047663"/>
                          <a:pt x="0" y="1809726"/>
                        </a:cubicBezTo>
                        <a:cubicBezTo>
                          <a:pt x="-31117" y="1571789"/>
                          <a:pt x="1647" y="1455054"/>
                          <a:pt x="0" y="1206484"/>
                        </a:cubicBezTo>
                        <a:cubicBezTo>
                          <a:pt x="-1647" y="957914"/>
                          <a:pt x="40717" y="818700"/>
                          <a:pt x="0" y="667875"/>
                        </a:cubicBezTo>
                        <a:cubicBezTo>
                          <a:pt x="-40717" y="517050"/>
                          <a:pt x="69327" y="14812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>
              <a:spcAft>
                <a:spcPts val="400"/>
              </a:spcAft>
            </a:pPr>
            <a:r>
              <a:rPr lang="en-GB" sz="1400" u="sng" dirty="0">
                <a:latin typeface="Amasis MT Pro Light" panose="02040304050005020304" pitchFamily="18" charset="0"/>
              </a:rPr>
              <a:t>Aim</a:t>
            </a:r>
            <a:r>
              <a:rPr lang="en-GB" sz="1200" dirty="0">
                <a:latin typeface="Amasis MT Pro Light" panose="02040304050005020304" pitchFamily="18" charset="0"/>
              </a:rPr>
              <a:t> </a:t>
            </a:r>
          </a:p>
          <a:p>
            <a:pPr marL="171450" indent="-171450" algn="just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GB" sz="1050" dirty="0">
                <a:latin typeface="Amasis MT Pro Light" panose="02040304050005020304" pitchFamily="18" charset="0"/>
              </a:rPr>
              <a:t>The primary objective is to compare </a:t>
            </a:r>
            <a:r>
              <a:rPr lang="en-GB" sz="1050" b="1" dirty="0">
                <a:latin typeface="Amasis MT Pro Light" panose="02040304050005020304" pitchFamily="18" charset="0"/>
              </a:rPr>
              <a:t>eye gaze patterns </a:t>
            </a:r>
            <a:r>
              <a:rPr lang="en-GB" sz="1050" dirty="0">
                <a:latin typeface="Amasis MT Pro Light" panose="02040304050005020304" pitchFamily="18" charset="0"/>
              </a:rPr>
              <a:t>of novices and experts while viewing financial data through different data visualisations.</a:t>
            </a:r>
          </a:p>
          <a:p>
            <a:pPr marL="171450" indent="-171450" algn="just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GB" sz="1050" dirty="0">
                <a:latin typeface="Amasis MT Pro Light" panose="02040304050005020304" pitchFamily="18" charset="0"/>
              </a:rPr>
              <a:t>Develop </a:t>
            </a:r>
            <a:r>
              <a:rPr lang="en-GB" sz="1050" b="1" dirty="0">
                <a:latin typeface="Amasis MT Pro Light" panose="02040304050005020304" pitchFamily="18" charset="0"/>
              </a:rPr>
              <a:t>practical guidelines </a:t>
            </a:r>
            <a:r>
              <a:rPr lang="en-GB" sz="1050" dirty="0">
                <a:latin typeface="Amasis MT Pro Light" panose="02040304050005020304" pitchFamily="18" charset="0"/>
              </a:rPr>
              <a:t>for designing financial data visuals that enhance comprehension and engagement among consumers</a:t>
            </a:r>
            <a:endParaRPr lang="en-GB" sz="1200" dirty="0">
              <a:latin typeface="Amasis MT Pro Light" panose="020403040500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D78147-5ABB-0E89-F7AF-FD9205B9AD4D}"/>
              </a:ext>
            </a:extLst>
          </p:cNvPr>
          <p:cNvSpPr txBox="1"/>
          <p:nvPr/>
        </p:nvSpPr>
        <p:spPr>
          <a:xfrm>
            <a:off x="4116000" y="4721880"/>
            <a:ext cx="3960000" cy="1785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 cmpd="thickThin">
            <a:solidFill>
              <a:schemeClr val="accent5">
                <a:lumMod val="50000"/>
                <a:alpha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447351"/>
                      <a:gd name="connsiteY0" fmla="*/ 0 h 3231654"/>
                      <a:gd name="connsiteX1" fmla="*/ 471138 w 3447351"/>
                      <a:gd name="connsiteY1" fmla="*/ 0 h 3231654"/>
                      <a:gd name="connsiteX2" fmla="*/ 1114643 w 3447351"/>
                      <a:gd name="connsiteY2" fmla="*/ 0 h 3231654"/>
                      <a:gd name="connsiteX3" fmla="*/ 1723676 w 3447351"/>
                      <a:gd name="connsiteY3" fmla="*/ 0 h 3231654"/>
                      <a:gd name="connsiteX4" fmla="*/ 2194813 w 3447351"/>
                      <a:gd name="connsiteY4" fmla="*/ 0 h 3231654"/>
                      <a:gd name="connsiteX5" fmla="*/ 2734898 w 3447351"/>
                      <a:gd name="connsiteY5" fmla="*/ 0 h 3231654"/>
                      <a:gd name="connsiteX6" fmla="*/ 3447351 w 3447351"/>
                      <a:gd name="connsiteY6" fmla="*/ 0 h 3231654"/>
                      <a:gd name="connsiteX7" fmla="*/ 3447351 w 3447351"/>
                      <a:gd name="connsiteY7" fmla="*/ 538609 h 3231654"/>
                      <a:gd name="connsiteX8" fmla="*/ 3447351 w 3447351"/>
                      <a:gd name="connsiteY8" fmla="*/ 1012585 h 3231654"/>
                      <a:gd name="connsiteX9" fmla="*/ 3447351 w 3447351"/>
                      <a:gd name="connsiteY9" fmla="*/ 1454244 h 3231654"/>
                      <a:gd name="connsiteX10" fmla="*/ 3447351 w 3447351"/>
                      <a:gd name="connsiteY10" fmla="*/ 1928220 h 3231654"/>
                      <a:gd name="connsiteX11" fmla="*/ 3447351 w 3447351"/>
                      <a:gd name="connsiteY11" fmla="*/ 2499146 h 3231654"/>
                      <a:gd name="connsiteX12" fmla="*/ 3447351 w 3447351"/>
                      <a:gd name="connsiteY12" fmla="*/ 3231654 h 3231654"/>
                      <a:gd name="connsiteX13" fmla="*/ 2976213 w 3447351"/>
                      <a:gd name="connsiteY13" fmla="*/ 3231654 h 3231654"/>
                      <a:gd name="connsiteX14" fmla="*/ 2505075 w 3447351"/>
                      <a:gd name="connsiteY14" fmla="*/ 3231654 h 3231654"/>
                      <a:gd name="connsiteX15" fmla="*/ 1896043 w 3447351"/>
                      <a:gd name="connsiteY15" fmla="*/ 3231654 h 3231654"/>
                      <a:gd name="connsiteX16" fmla="*/ 1424905 w 3447351"/>
                      <a:gd name="connsiteY16" fmla="*/ 3231654 h 3231654"/>
                      <a:gd name="connsiteX17" fmla="*/ 850347 w 3447351"/>
                      <a:gd name="connsiteY17" fmla="*/ 3231654 h 3231654"/>
                      <a:gd name="connsiteX18" fmla="*/ 0 w 3447351"/>
                      <a:gd name="connsiteY18" fmla="*/ 3231654 h 3231654"/>
                      <a:gd name="connsiteX19" fmla="*/ 0 w 3447351"/>
                      <a:gd name="connsiteY19" fmla="*/ 2693045 h 3231654"/>
                      <a:gd name="connsiteX20" fmla="*/ 0 w 3447351"/>
                      <a:gd name="connsiteY20" fmla="*/ 2154436 h 3231654"/>
                      <a:gd name="connsiteX21" fmla="*/ 0 w 3447351"/>
                      <a:gd name="connsiteY21" fmla="*/ 1551194 h 3231654"/>
                      <a:gd name="connsiteX22" fmla="*/ 0 w 3447351"/>
                      <a:gd name="connsiteY22" fmla="*/ 1044901 h 3231654"/>
                      <a:gd name="connsiteX23" fmla="*/ 0 w 3447351"/>
                      <a:gd name="connsiteY23" fmla="*/ 538609 h 3231654"/>
                      <a:gd name="connsiteX24" fmla="*/ 0 w 3447351"/>
                      <a:gd name="connsiteY24" fmla="*/ 0 h 32316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3447351" h="3231654" fill="none" extrusionOk="0">
                        <a:moveTo>
                          <a:pt x="0" y="0"/>
                        </a:moveTo>
                        <a:cubicBezTo>
                          <a:pt x="202617" y="-38501"/>
                          <a:pt x="285997" y="13940"/>
                          <a:pt x="471138" y="0"/>
                        </a:cubicBezTo>
                        <a:cubicBezTo>
                          <a:pt x="656279" y="-13940"/>
                          <a:pt x="817291" y="59168"/>
                          <a:pt x="1114643" y="0"/>
                        </a:cubicBezTo>
                        <a:cubicBezTo>
                          <a:pt x="1411995" y="-59168"/>
                          <a:pt x="1499799" y="47491"/>
                          <a:pt x="1723676" y="0"/>
                        </a:cubicBezTo>
                        <a:cubicBezTo>
                          <a:pt x="1947553" y="-47491"/>
                          <a:pt x="2013086" y="38759"/>
                          <a:pt x="2194813" y="0"/>
                        </a:cubicBezTo>
                        <a:cubicBezTo>
                          <a:pt x="2376540" y="-38759"/>
                          <a:pt x="2541738" y="1750"/>
                          <a:pt x="2734898" y="0"/>
                        </a:cubicBezTo>
                        <a:cubicBezTo>
                          <a:pt x="2928059" y="-1750"/>
                          <a:pt x="3161502" y="82291"/>
                          <a:pt x="3447351" y="0"/>
                        </a:cubicBezTo>
                        <a:cubicBezTo>
                          <a:pt x="3490015" y="207135"/>
                          <a:pt x="3414320" y="293708"/>
                          <a:pt x="3447351" y="538609"/>
                        </a:cubicBezTo>
                        <a:cubicBezTo>
                          <a:pt x="3480382" y="783510"/>
                          <a:pt x="3419511" y="859737"/>
                          <a:pt x="3447351" y="1012585"/>
                        </a:cubicBezTo>
                        <a:cubicBezTo>
                          <a:pt x="3475191" y="1165433"/>
                          <a:pt x="3427395" y="1263319"/>
                          <a:pt x="3447351" y="1454244"/>
                        </a:cubicBezTo>
                        <a:cubicBezTo>
                          <a:pt x="3467307" y="1645169"/>
                          <a:pt x="3442103" y="1734714"/>
                          <a:pt x="3447351" y="1928220"/>
                        </a:cubicBezTo>
                        <a:cubicBezTo>
                          <a:pt x="3452599" y="2121726"/>
                          <a:pt x="3394624" y="2345628"/>
                          <a:pt x="3447351" y="2499146"/>
                        </a:cubicBezTo>
                        <a:cubicBezTo>
                          <a:pt x="3500078" y="2652664"/>
                          <a:pt x="3400934" y="3048573"/>
                          <a:pt x="3447351" y="3231654"/>
                        </a:cubicBezTo>
                        <a:cubicBezTo>
                          <a:pt x="3332184" y="3280629"/>
                          <a:pt x="3088320" y="3179403"/>
                          <a:pt x="2976213" y="3231654"/>
                        </a:cubicBezTo>
                        <a:cubicBezTo>
                          <a:pt x="2864106" y="3283905"/>
                          <a:pt x="2712431" y="3215636"/>
                          <a:pt x="2505075" y="3231654"/>
                        </a:cubicBezTo>
                        <a:cubicBezTo>
                          <a:pt x="2297719" y="3247672"/>
                          <a:pt x="2035543" y="3218695"/>
                          <a:pt x="1896043" y="3231654"/>
                        </a:cubicBezTo>
                        <a:cubicBezTo>
                          <a:pt x="1756543" y="3244613"/>
                          <a:pt x="1539554" y="3188205"/>
                          <a:pt x="1424905" y="3231654"/>
                        </a:cubicBezTo>
                        <a:cubicBezTo>
                          <a:pt x="1310256" y="3275103"/>
                          <a:pt x="1122117" y="3191936"/>
                          <a:pt x="850347" y="3231654"/>
                        </a:cubicBezTo>
                        <a:cubicBezTo>
                          <a:pt x="578577" y="3271372"/>
                          <a:pt x="356669" y="3160269"/>
                          <a:pt x="0" y="3231654"/>
                        </a:cubicBezTo>
                        <a:cubicBezTo>
                          <a:pt x="-63190" y="3096310"/>
                          <a:pt x="29888" y="2810014"/>
                          <a:pt x="0" y="2693045"/>
                        </a:cubicBezTo>
                        <a:cubicBezTo>
                          <a:pt x="-29888" y="2576076"/>
                          <a:pt x="36511" y="2343962"/>
                          <a:pt x="0" y="2154436"/>
                        </a:cubicBezTo>
                        <a:cubicBezTo>
                          <a:pt x="-36511" y="1964910"/>
                          <a:pt x="65838" y="1758956"/>
                          <a:pt x="0" y="1551194"/>
                        </a:cubicBezTo>
                        <a:cubicBezTo>
                          <a:pt x="-65838" y="1343432"/>
                          <a:pt x="60058" y="1245117"/>
                          <a:pt x="0" y="1044901"/>
                        </a:cubicBezTo>
                        <a:cubicBezTo>
                          <a:pt x="-60058" y="844685"/>
                          <a:pt x="31697" y="687041"/>
                          <a:pt x="0" y="538609"/>
                        </a:cubicBezTo>
                        <a:cubicBezTo>
                          <a:pt x="-31697" y="390177"/>
                          <a:pt x="29076" y="258859"/>
                          <a:pt x="0" y="0"/>
                        </a:cubicBezTo>
                        <a:close/>
                      </a:path>
                      <a:path w="3447351" h="3231654" stroke="0" extrusionOk="0">
                        <a:moveTo>
                          <a:pt x="0" y="0"/>
                        </a:moveTo>
                        <a:cubicBezTo>
                          <a:pt x="252612" y="-34767"/>
                          <a:pt x="295373" y="63397"/>
                          <a:pt x="540085" y="0"/>
                        </a:cubicBezTo>
                        <a:cubicBezTo>
                          <a:pt x="784798" y="-63397"/>
                          <a:pt x="799207" y="29328"/>
                          <a:pt x="1011223" y="0"/>
                        </a:cubicBezTo>
                        <a:cubicBezTo>
                          <a:pt x="1223239" y="-29328"/>
                          <a:pt x="1335103" y="33963"/>
                          <a:pt x="1654728" y="0"/>
                        </a:cubicBezTo>
                        <a:cubicBezTo>
                          <a:pt x="1974353" y="-33963"/>
                          <a:pt x="2052982" y="60940"/>
                          <a:pt x="2194813" y="0"/>
                        </a:cubicBezTo>
                        <a:cubicBezTo>
                          <a:pt x="2336645" y="-60940"/>
                          <a:pt x="2589346" y="63105"/>
                          <a:pt x="2734898" y="0"/>
                        </a:cubicBezTo>
                        <a:cubicBezTo>
                          <a:pt x="2880450" y="-63105"/>
                          <a:pt x="3146632" y="57316"/>
                          <a:pt x="3447351" y="0"/>
                        </a:cubicBezTo>
                        <a:cubicBezTo>
                          <a:pt x="3452612" y="179247"/>
                          <a:pt x="3429303" y="267860"/>
                          <a:pt x="3447351" y="473976"/>
                        </a:cubicBezTo>
                        <a:cubicBezTo>
                          <a:pt x="3465399" y="680092"/>
                          <a:pt x="3443516" y="822397"/>
                          <a:pt x="3447351" y="1012585"/>
                        </a:cubicBezTo>
                        <a:cubicBezTo>
                          <a:pt x="3451186" y="1202773"/>
                          <a:pt x="3410607" y="1359367"/>
                          <a:pt x="3447351" y="1486561"/>
                        </a:cubicBezTo>
                        <a:cubicBezTo>
                          <a:pt x="3484095" y="1613755"/>
                          <a:pt x="3422779" y="1783261"/>
                          <a:pt x="3447351" y="1960537"/>
                        </a:cubicBezTo>
                        <a:cubicBezTo>
                          <a:pt x="3471923" y="2137813"/>
                          <a:pt x="3444785" y="2265381"/>
                          <a:pt x="3447351" y="2499146"/>
                        </a:cubicBezTo>
                        <a:cubicBezTo>
                          <a:pt x="3449917" y="2732911"/>
                          <a:pt x="3411884" y="2980010"/>
                          <a:pt x="3447351" y="3231654"/>
                        </a:cubicBezTo>
                        <a:cubicBezTo>
                          <a:pt x="3325713" y="3268489"/>
                          <a:pt x="3093879" y="3203295"/>
                          <a:pt x="2976213" y="3231654"/>
                        </a:cubicBezTo>
                        <a:cubicBezTo>
                          <a:pt x="2858547" y="3260013"/>
                          <a:pt x="2643384" y="3219798"/>
                          <a:pt x="2332708" y="3231654"/>
                        </a:cubicBezTo>
                        <a:cubicBezTo>
                          <a:pt x="2022032" y="3243510"/>
                          <a:pt x="1963606" y="3185379"/>
                          <a:pt x="1827096" y="3231654"/>
                        </a:cubicBezTo>
                        <a:cubicBezTo>
                          <a:pt x="1690586" y="3277929"/>
                          <a:pt x="1426047" y="3197462"/>
                          <a:pt x="1252538" y="3231654"/>
                        </a:cubicBezTo>
                        <a:cubicBezTo>
                          <a:pt x="1079029" y="3265846"/>
                          <a:pt x="785885" y="3216091"/>
                          <a:pt x="609032" y="3231654"/>
                        </a:cubicBezTo>
                        <a:cubicBezTo>
                          <a:pt x="432179" y="3247217"/>
                          <a:pt x="220609" y="3169402"/>
                          <a:pt x="0" y="3231654"/>
                        </a:cubicBezTo>
                        <a:cubicBezTo>
                          <a:pt x="-29416" y="3102452"/>
                          <a:pt x="46493" y="2921206"/>
                          <a:pt x="0" y="2789995"/>
                        </a:cubicBezTo>
                        <a:cubicBezTo>
                          <a:pt x="-46493" y="2658784"/>
                          <a:pt x="15126" y="2429629"/>
                          <a:pt x="0" y="2316019"/>
                        </a:cubicBezTo>
                        <a:cubicBezTo>
                          <a:pt x="-15126" y="2202409"/>
                          <a:pt x="31117" y="2047663"/>
                          <a:pt x="0" y="1809726"/>
                        </a:cubicBezTo>
                        <a:cubicBezTo>
                          <a:pt x="-31117" y="1571789"/>
                          <a:pt x="1647" y="1455054"/>
                          <a:pt x="0" y="1206484"/>
                        </a:cubicBezTo>
                        <a:cubicBezTo>
                          <a:pt x="-1647" y="957914"/>
                          <a:pt x="40717" y="818700"/>
                          <a:pt x="0" y="667875"/>
                        </a:cubicBezTo>
                        <a:cubicBezTo>
                          <a:pt x="-40717" y="517050"/>
                          <a:pt x="69327" y="14812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>
              <a:spcAft>
                <a:spcPts val="400"/>
              </a:spcAft>
            </a:pPr>
            <a:r>
              <a:rPr lang="en-GB" sz="1600" u="sng" dirty="0">
                <a:latin typeface="Amasis MT Pro Light" panose="02040304050005020304" pitchFamily="18" charset="0"/>
              </a:rPr>
              <a:t>Previous Works</a:t>
            </a:r>
          </a:p>
          <a:p>
            <a:pPr marL="285750" indent="-285750" algn="just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GB" sz="1050" b="1" dirty="0">
                <a:latin typeface="Amasis MT Pro Light" panose="02040304050005020304" pitchFamily="18" charset="0"/>
              </a:rPr>
              <a:t>Kamil Franek - 7 Best Charts for Income Statement Presentation &amp; Analysis</a:t>
            </a:r>
            <a:endParaRPr lang="en-GB" sz="1050" dirty="0">
              <a:latin typeface="Amasis MT Pro Light" panose="02040304050005020304" pitchFamily="18" charset="0"/>
            </a:endParaRPr>
          </a:p>
          <a:p>
            <a:pPr marL="742950" lvl="1" indent="-285750" algn="just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GB" sz="1050" dirty="0">
                <a:latin typeface="Amasis MT Pro Light" panose="02040304050005020304" pitchFamily="18" charset="0"/>
              </a:rPr>
              <a:t>Comprehensive article discussing the best seven charts for income statement visualisation based on their experience in business analytics</a:t>
            </a:r>
          </a:p>
          <a:p>
            <a:pPr marL="742950" lvl="1" indent="-285750" algn="just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GB" sz="1050" dirty="0">
                <a:latin typeface="Amasis MT Pro Light" panose="02040304050005020304" pitchFamily="18" charset="0"/>
              </a:rPr>
              <a:t>Importance of choosing the </a:t>
            </a:r>
            <a:r>
              <a:rPr lang="en-GB" sz="1050" b="1" dirty="0">
                <a:latin typeface="Amasis MT Pro Light" panose="02040304050005020304" pitchFamily="18" charset="0"/>
              </a:rPr>
              <a:t>right income statement chart </a:t>
            </a:r>
            <a:r>
              <a:rPr lang="en-GB" sz="1050" dirty="0">
                <a:latin typeface="Amasis MT Pro Light" panose="02040304050005020304" pitchFamily="18" charset="0"/>
              </a:rPr>
              <a:t>based on specific situations, priorities and target audience</a:t>
            </a:r>
          </a:p>
        </p:txBody>
      </p:sp>
    </p:spTree>
    <p:extLst>
      <p:ext uri="{BB962C8B-B14F-4D97-AF65-F5344CB8AC3E}">
        <p14:creationId xmlns:p14="http://schemas.microsoft.com/office/powerpoint/2010/main" val="4011289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239</TotalTime>
  <Words>384</Words>
  <Application>Microsoft Office PowerPoint</Application>
  <PresentationFormat>Widescreen</PresentationFormat>
  <Paragraphs>49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Amasis MT Pro Light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and info</dc:title>
  <dc:creator>Harvey</dc:creator>
  <cp:lastModifiedBy>Harvey</cp:lastModifiedBy>
  <cp:revision>9</cp:revision>
  <dcterms:created xsi:type="dcterms:W3CDTF">2023-08-01T12:56:36Z</dcterms:created>
  <dcterms:modified xsi:type="dcterms:W3CDTF">2023-08-05T23:53:37Z</dcterms:modified>
</cp:coreProperties>
</file>