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1" autoAdjust="0"/>
    <p:restoredTop sz="97425" autoAdjust="0"/>
  </p:normalViewPr>
  <p:slideViewPr>
    <p:cSldViewPr snapToGrid="0">
      <p:cViewPr varScale="1">
        <p:scale>
          <a:sx n="157" d="100"/>
          <a:sy n="157" d="100"/>
        </p:scale>
        <p:origin x="289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FD89C6-4107-000D-1E92-314009690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212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7150" y="1280582"/>
            <a:ext cx="3960000" cy="2826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u="sng" dirty="0">
                <a:latin typeface="Amasis MT Pro Light" panose="02040304050005020304" pitchFamily="18" charset="0"/>
              </a:rPr>
              <a:t>Introduction</a:t>
            </a:r>
          </a:p>
          <a:p>
            <a:pPr algn="just">
              <a:spcAft>
                <a:spcPts val="400"/>
              </a:spcAft>
            </a:pPr>
            <a:r>
              <a:rPr lang="en-GB" sz="1050" b="1" dirty="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are becoming increasingly prevalent in more industries and has traditionally played a pivotal role in financial reporting. The utilisation of data visualisations in financial reporting facilitates a clear and concise understanding of intricate financial information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This study examines how data visualisations affect financial reporting by analysing participants' eye gaze data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Impact of financial data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Assessing Profitability</a:t>
            </a:r>
            <a:r>
              <a:rPr lang="en-GB" sz="1050" dirty="0">
                <a:latin typeface="Amasis MT Pro Light" panose="02040304050005020304" pitchFamily="18" charset="0"/>
              </a:rPr>
              <a:t>: The income statement reveals if a company is making a profit or loss, providing critical insights into its financial health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Financial Decision Making</a:t>
            </a:r>
            <a:r>
              <a:rPr lang="en-GB" sz="1050" dirty="0">
                <a:latin typeface="Amasis MT Pro Light" panose="02040304050005020304" pitchFamily="18" charset="0"/>
              </a:rPr>
              <a:t>: Understanding the  income statement helps in informed financial decision-making, including identifying revenue drivers and cost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86106-BC7E-0ADB-AE5A-C5228D9BEB31}"/>
              </a:ext>
            </a:extLst>
          </p:cNvPr>
          <p:cNvSpPr/>
          <p:nvPr/>
        </p:nvSpPr>
        <p:spPr>
          <a:xfrm>
            <a:off x="1497210" y="80226"/>
            <a:ext cx="9197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Compare The Ocular Behaviour of Novices and Visualisation Experts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521A-8632-E446-3ECF-9D6AEE1D2DFD}"/>
              </a:ext>
            </a:extLst>
          </p:cNvPr>
          <p:cNvSpPr/>
          <p:nvPr/>
        </p:nvSpPr>
        <p:spPr>
          <a:xfrm>
            <a:off x="0" y="156008"/>
            <a:ext cx="1631949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Harvey Yuan</a:t>
            </a:r>
          </a:p>
          <a:p>
            <a:endParaRPr lang="en-GB" sz="105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sis MT Pro Light" panose="02040304050005020304" pitchFamily="18" charset="0"/>
            </a:endParaRPr>
          </a:p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CSC8639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Supervisor – Alma Cantu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Newcastle University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E6CD-950D-3814-6695-70A343F3D168}"/>
              </a:ext>
            </a:extLst>
          </p:cNvPr>
          <p:cNvSpPr txBox="1"/>
          <p:nvPr/>
        </p:nvSpPr>
        <p:spPr>
          <a:xfrm>
            <a:off x="57150" y="4180931"/>
            <a:ext cx="3960000" cy="2405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u="sng" dirty="0">
                <a:latin typeface="Amasis MT Pro Light" panose="02040304050005020304" pitchFamily="18" charset="0"/>
              </a:rPr>
              <a:t>Method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The study </a:t>
            </a:r>
            <a:r>
              <a:rPr lang="en-GB" sz="1050" b="1" dirty="0">
                <a:latin typeface="Amasis MT Pro Light" panose="02040304050005020304" pitchFamily="18" charset="0"/>
              </a:rPr>
              <a:t>compared the 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they viewed financial data visualisations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Three visuals are  presented  to participants:                                          a standard income statement and two visual                                       representations of the same data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Basic income statement*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Sankey Diagram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Waterfall Chart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Tobii X2-30 eye tracker will capture precise eye gaze data during participants' observations of three visuals</a:t>
            </a:r>
          </a:p>
          <a:p>
            <a:pPr>
              <a:spcAft>
                <a:spcPts val="400"/>
              </a:spcAft>
            </a:pPr>
            <a:r>
              <a:rPr lang="en-GB" sz="800" dirty="0">
                <a:latin typeface="Amasis MT Pro Light" panose="02040304050005020304" pitchFamily="18" charset="0"/>
              </a:rPr>
              <a:t>*fictitious financial data in in UK GAAP format was used to conduct this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E431B-9A17-160E-76C9-140A1E4DE53B}"/>
              </a:ext>
            </a:extLst>
          </p:cNvPr>
          <p:cNvSpPr txBox="1"/>
          <p:nvPr/>
        </p:nvSpPr>
        <p:spPr>
          <a:xfrm>
            <a:off x="4116000" y="1292489"/>
            <a:ext cx="39600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>
                <a:latin typeface="Amasis MT Pro Light" panose="02040304050005020304" pitchFamily="18" charset="0"/>
              </a:rPr>
              <a:t>Aim</a:t>
            </a:r>
            <a:r>
              <a:rPr lang="en-GB" sz="1200" dirty="0">
                <a:latin typeface="Amasis MT Pro Light" panose="02040304050005020304" pitchFamily="18" charset="0"/>
              </a:rPr>
              <a:t> </a:t>
            </a:r>
          </a:p>
          <a:p>
            <a:r>
              <a:rPr lang="en-GB" sz="1200" dirty="0">
                <a:latin typeface="Amasis MT Pro Light" panose="02040304050005020304" pitchFamily="18" charset="0"/>
              </a:rPr>
              <a:t>- The objective is to compare eye movement patterns and engagement across the images to gauge the effectiveness of visualisation techniques.</a:t>
            </a:r>
          </a:p>
          <a:p>
            <a:r>
              <a:rPr lang="en-GB" sz="1200" dirty="0">
                <a:latin typeface="Amasis MT Pro Light" panose="02040304050005020304" pitchFamily="18" charset="0"/>
              </a:rPr>
              <a:t>- The research aims to establish guidelines for income statement reporting to improve understanding and retention of information for readers.</a:t>
            </a:r>
          </a:p>
          <a:p>
            <a:endParaRPr lang="en-GB" sz="1200" dirty="0">
              <a:latin typeface="Amasis MT Pro Light" panose="02040304050005020304" pitchFamily="18" charset="0"/>
            </a:endParaRPr>
          </a:p>
          <a:p>
            <a:r>
              <a:rPr lang="en-GB" sz="1200" dirty="0">
                <a:latin typeface="Amasis MT Pro Light" panose="02040304050005020304" pitchFamily="18" charset="0"/>
              </a:rPr>
              <a:t>Why this is important</a:t>
            </a:r>
          </a:p>
          <a:p>
            <a:r>
              <a:rPr lang="en-GB" sz="1200" dirty="0">
                <a:latin typeface="Amasis MT Pro Light" panose="02040304050005020304" pitchFamily="18" charset="0"/>
              </a:rPr>
              <a:t>- Accuracy and Consistency: Guidelines ensure accurate representation of financial data and maintain consistency in design and formatting across visualizations.</a:t>
            </a:r>
          </a:p>
          <a:p>
            <a:r>
              <a:rPr lang="en-GB" sz="1200" dirty="0">
                <a:latin typeface="Amasis MT Pro Light" panose="02040304050005020304" pitchFamily="18" charset="0"/>
              </a:rPr>
              <a:t>- Clarity and Comprehension: Guidelines simplify complex financial information, making data visualisations easier to understand.</a:t>
            </a:r>
          </a:p>
          <a:p>
            <a:r>
              <a:rPr lang="en-GB" sz="1200" dirty="0">
                <a:latin typeface="Amasis MT Pro Light" panose="02040304050005020304" pitchFamily="18" charset="0"/>
              </a:rPr>
              <a:t>- Avoiding Misinterpretation: Guidelines help creators present data without unintended errors or bias, preventing misinterpretation of financial insights.</a:t>
            </a:r>
          </a:p>
          <a:p>
            <a:endParaRPr lang="en-GB" sz="1200" dirty="0">
              <a:latin typeface="Amasis MT Pro Light" panose="02040304050005020304" pitchFamily="18" charset="0"/>
            </a:endParaRPr>
          </a:p>
          <a:p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9A75D-E407-A4D2-49F4-C1FD3C2C0E6B}"/>
              </a:ext>
            </a:extLst>
          </p:cNvPr>
          <p:cNvSpPr txBox="1"/>
          <p:nvPr/>
        </p:nvSpPr>
        <p:spPr>
          <a:xfrm>
            <a:off x="8174850" y="1292489"/>
            <a:ext cx="3960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GB" sz="1200" dirty="0"/>
              <a:t>Previous works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Kamil Franek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Lauren </a:t>
            </a:r>
            <a:r>
              <a:rPr lang="en-GB" sz="1200" dirty="0" err="1"/>
              <a:t>Matzen</a:t>
            </a:r>
            <a:endParaRPr lang="en-GB" sz="1200" dirty="0"/>
          </a:p>
          <a:p>
            <a:r>
              <a:rPr lang="en-GB" sz="1200" dirty="0"/>
              <a:t>Results discussion and heatmap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Image of the heatmap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F1FB7-37BD-C230-48F0-CDEA34EA17B7}"/>
              </a:ext>
            </a:extLst>
          </p:cNvPr>
          <p:cNvSpPr/>
          <p:nvPr/>
        </p:nvSpPr>
        <p:spPr>
          <a:xfrm>
            <a:off x="8473550" y="2551461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3683E-84DB-BB8B-CA12-0D444CDD60B0}"/>
              </a:ext>
            </a:extLst>
          </p:cNvPr>
          <p:cNvSpPr/>
          <p:nvPr/>
        </p:nvSpPr>
        <p:spPr>
          <a:xfrm>
            <a:off x="8480312" y="4413048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99EE6-2F82-F136-726B-81F7405082EF}"/>
              </a:ext>
            </a:extLst>
          </p:cNvPr>
          <p:cNvSpPr/>
          <p:nvPr/>
        </p:nvSpPr>
        <p:spPr>
          <a:xfrm>
            <a:off x="8480662" y="3529242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CFEA841-0277-94EC-7989-6DB21D04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4211" y="95660"/>
            <a:ext cx="890016" cy="1046349"/>
          </a:xfrm>
          <a:prstGeom prst="rect">
            <a:avLst/>
          </a:prstGeom>
        </p:spPr>
      </p:pic>
      <p:pic>
        <p:nvPicPr>
          <p:cNvPr id="30" name="Picture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12962718-9293-7B43-AA37-159E07FF5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7513" y1="35924" x2="71574" y2="46639"/>
                        <a14:foregroundMark x1="71574" y1="46639" x2="71574" y2="50210"/>
                        <a14:foregroundMark x1="74619" y1="53151" x2="77919" y2="73319"/>
                        <a14:foregroundMark x1="67005" y1="42857" x2="66751" y2="46639"/>
                        <a14:foregroundMark x1="70558" y1="41597" x2="71574" y2="47689"/>
                        <a14:foregroundMark x1="50000" y1="52311" x2="70812" y2="52101"/>
                        <a14:foregroundMark x1="54822" y1="52941" x2="53046" y2="68487"/>
                        <a14:foregroundMark x1="55584" y1="50630" x2="60914" y2="50420"/>
                        <a14:foregroundMark x1="73096" y1="38445" x2="72589" y2="44328"/>
                        <a14:foregroundMark x1="34772" y1="65756" x2="31472" y2="76471"/>
                        <a14:foregroundMark x1="31472" y1="76471" x2="26396" y2="77731"/>
                        <a14:foregroundMark x1="36802" y1="76050" x2="44924" y2="77521"/>
                        <a14:foregroundMark x1="69289" y1="78361" x2="18274" y2="78782"/>
                        <a14:foregroundMark x1="54569" y1="74580" x2="60406" y2="73319"/>
                        <a14:foregroundMark x1="78173" y1="77941" x2="77665" y2="73319"/>
                        <a14:foregroundMark x1="68528" y1="78571" x2="77665" y2="78571"/>
                        <a14:backgroundMark x1="28934" y1="10294" x2="28934" y2="1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7" y="4413048"/>
            <a:ext cx="1520623" cy="1837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1C96B-52F4-7C90-9B58-D20913F3C38D}"/>
              </a:ext>
            </a:extLst>
          </p:cNvPr>
          <p:cNvSpPr txBox="1"/>
          <p:nvPr/>
        </p:nvSpPr>
        <p:spPr>
          <a:xfrm>
            <a:off x="8174850" y="5331597"/>
            <a:ext cx="3960000" cy="1000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>
                <a:latin typeface="Amasis MT Pro Light" panose="02040304050005020304" pitchFamily="18" charset="0"/>
              </a:rPr>
              <a:t>Reference</a:t>
            </a:r>
          </a:p>
          <a:p>
            <a:r>
              <a:rPr lang="en-GB" sz="1050" dirty="0">
                <a:latin typeface="Amasis MT Pro Light" panose="02040304050005020304" pitchFamily="18" charset="0"/>
              </a:rPr>
              <a:t>https://help.tobii.com/hc/en-us/articles/210250305-Positioning-in-front-of-an-eye-tracker</a:t>
            </a:r>
          </a:p>
          <a:p>
            <a:endParaRPr lang="en-GB" sz="1200" dirty="0">
              <a:latin typeface="Amasis MT Pro Light" panose="02040304050005020304" pitchFamily="18" charset="0"/>
            </a:endParaRPr>
          </a:p>
          <a:p>
            <a:endParaRPr lang="en-GB" sz="12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</TotalTime>
  <Words>371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7</cp:revision>
  <dcterms:created xsi:type="dcterms:W3CDTF">2023-08-01T12:56:36Z</dcterms:created>
  <dcterms:modified xsi:type="dcterms:W3CDTF">2023-08-04T03:08:27Z</dcterms:modified>
</cp:coreProperties>
</file>