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2" r:id="rId2"/>
    <p:sldId id="340" r:id="rId3"/>
    <p:sldId id="780" r:id="rId4"/>
  </p:sldIdLst>
  <p:sldSz cx="13442950" cy="7561263"/>
  <p:notesSz cx="6797675" cy="9926638"/>
  <p:embeddedFontLst>
    <p:embeddedFont>
      <p:font typeface="Arial Black" panose="020B0A04020102020204" pitchFamily="34" charset="0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마켓 산스 Bold" panose="02000000000000000000" pitchFamily="50" charset="-127"/>
      <p:regular r:id="rId12"/>
    </p:embeddedFont>
    <p:embeddedFont>
      <p:font typeface="G마켓 산스 Light" panose="02000000000000000000" pitchFamily="50" charset="-127"/>
      <p:regular r:id="rId13"/>
    </p:embeddedFont>
    <p:embeddedFont>
      <p:font typeface="G마켓 산스 Medium" panose="02000000000000000000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에브리데이고딕 B" panose="02020603020101020101" pitchFamily="18" charset="-127"/>
      <p:regular r:id="rId17"/>
    </p:embeddedFont>
    <p:embeddedFont>
      <p:font typeface="에브리데이고딕 EB" panose="02020603020101020101" pitchFamily="18" charset="-127"/>
      <p:regular r:id="rId18"/>
    </p:embeddedFont>
    <p:embeddedFont>
      <p:font typeface="에브리데이고딕 R" panose="02020603020101020101" pitchFamily="18" charset="-127"/>
      <p:regular r:id="rId19"/>
    </p:embeddedFont>
  </p:embeddedFontLst>
  <p:defaultTextStyle>
    <a:defPPr>
      <a:defRPr lang="ko-KR"/>
    </a:defPPr>
    <a:lvl1pPr marL="0" algn="l" defTabSz="98755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3776" algn="l" defTabSz="98755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7552" algn="l" defTabSz="98755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1328" algn="l" defTabSz="98755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75104" algn="l" defTabSz="98755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68880" algn="l" defTabSz="98755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62656" algn="l" defTabSz="98755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56432" algn="l" defTabSz="98755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50208" algn="l" defTabSz="98755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3CFD297-52E3-4CC8-BA87-079DA0983EE1}">
          <p14:sldIdLst/>
        </p14:section>
        <p14:section name="link" id="{C389C42D-B3B1-4453-B17B-3A248293CCD4}">
          <p14:sldIdLst>
            <p14:sldId id="312"/>
            <p14:sldId id="340"/>
            <p14:sldId id="780"/>
          </p14:sldIdLst>
        </p14:section>
      </p14:sectionLst>
    </p:ext>
    <p:ext uri="{EFAFB233-063F-42B5-8137-9DF3F51BA10A}">
      <p15:sldGuideLst xmlns:p15="http://schemas.microsoft.com/office/powerpoint/2012/main">
        <p15:guide id="9" orient="horz" pos="476" userDrawn="1">
          <p15:clr>
            <a:srgbClr val="A4A3A4"/>
          </p15:clr>
        </p15:guide>
        <p15:guide id="11" orient="horz" pos="431" userDrawn="1">
          <p15:clr>
            <a:srgbClr val="A4A3A4"/>
          </p15:clr>
        </p15:guide>
        <p15:guide id="13" pos="61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5D8"/>
    <a:srgbClr val="0000FF"/>
    <a:srgbClr val="3A71A8"/>
    <a:srgbClr val="0066FF"/>
    <a:srgbClr val="ADB9CA"/>
    <a:srgbClr val="00CC7B"/>
    <a:srgbClr val="B6C3DC"/>
    <a:srgbClr val="00FF99"/>
    <a:srgbClr val="00CC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1934" autoAdjust="0"/>
  </p:normalViewPr>
  <p:slideViewPr>
    <p:cSldViewPr>
      <p:cViewPr varScale="1">
        <p:scale>
          <a:sx n="78" d="100"/>
          <a:sy n="78" d="100"/>
        </p:scale>
        <p:origin x="1602" y="90"/>
      </p:cViewPr>
      <p:guideLst>
        <p:guide orient="horz" pos="476"/>
        <p:guide orient="horz" pos="431"/>
        <p:guide pos="6139"/>
      </p:guideLst>
    </p:cSldViewPr>
  </p:slideViewPr>
  <p:outlineViewPr>
    <p:cViewPr>
      <p:scale>
        <a:sx n="75" d="100"/>
        <a:sy n="75" d="100"/>
      </p:scale>
      <p:origin x="120" y="108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996" y="114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253"/>
          </a:xfrm>
          <a:prstGeom prst="rect">
            <a:avLst/>
          </a:prstGeom>
        </p:spPr>
        <p:txBody>
          <a:bodyPr vert="horz" lIns="91195" tIns="45592" rIns="91195" bIns="4559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55" y="0"/>
            <a:ext cx="2945448" cy="496253"/>
          </a:xfrm>
          <a:prstGeom prst="rect">
            <a:avLst/>
          </a:prstGeom>
        </p:spPr>
        <p:txBody>
          <a:bodyPr vert="horz" lIns="91195" tIns="45592" rIns="91195" bIns="45592" rtlCol="0"/>
          <a:lstStyle>
            <a:lvl1pPr algn="r">
              <a:defRPr sz="1200"/>
            </a:lvl1pPr>
          </a:lstStyle>
          <a:p>
            <a:fld id="{4A65995B-175A-424E-82D3-E24C0C39586F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801"/>
            <a:ext cx="2945448" cy="496252"/>
          </a:xfrm>
          <a:prstGeom prst="rect">
            <a:avLst/>
          </a:prstGeom>
        </p:spPr>
        <p:txBody>
          <a:bodyPr vert="horz" lIns="91195" tIns="45592" rIns="91195" bIns="4559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55" y="9428801"/>
            <a:ext cx="2945448" cy="496252"/>
          </a:xfrm>
          <a:prstGeom prst="rect">
            <a:avLst/>
          </a:prstGeom>
        </p:spPr>
        <p:txBody>
          <a:bodyPr vert="horz" lIns="91195" tIns="45592" rIns="91195" bIns="45592" rtlCol="0" anchor="b"/>
          <a:lstStyle>
            <a:lvl1pPr algn="r">
              <a:defRPr sz="1200"/>
            </a:lvl1pPr>
          </a:lstStyle>
          <a:p>
            <a:fld id="{5E3144E7-1278-41BD-B5A8-677956A11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340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253"/>
          </a:xfrm>
          <a:prstGeom prst="rect">
            <a:avLst/>
          </a:prstGeom>
        </p:spPr>
        <p:txBody>
          <a:bodyPr vert="horz" lIns="91159" tIns="45572" rIns="91159" bIns="4557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659" y="0"/>
            <a:ext cx="2945448" cy="496253"/>
          </a:xfrm>
          <a:prstGeom prst="rect">
            <a:avLst/>
          </a:prstGeom>
        </p:spPr>
        <p:txBody>
          <a:bodyPr vert="horz" lIns="91159" tIns="45572" rIns="91159" bIns="45572" rtlCol="0"/>
          <a:lstStyle>
            <a:lvl1pPr algn="r">
              <a:defRPr sz="1200"/>
            </a:lvl1pPr>
          </a:lstStyle>
          <a:p>
            <a:fld id="{EA13C1E9-6D67-4376-817E-78DBF313EEBE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59" tIns="45572" rIns="91159" bIns="4557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85" y="4715192"/>
            <a:ext cx="5437506" cy="4466274"/>
          </a:xfrm>
          <a:prstGeom prst="rect">
            <a:avLst/>
          </a:prstGeom>
        </p:spPr>
        <p:txBody>
          <a:bodyPr vert="horz" lIns="91159" tIns="45572" rIns="91159" bIns="4557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801"/>
            <a:ext cx="2945448" cy="496252"/>
          </a:xfrm>
          <a:prstGeom prst="rect">
            <a:avLst/>
          </a:prstGeom>
        </p:spPr>
        <p:txBody>
          <a:bodyPr vert="horz" lIns="91159" tIns="45572" rIns="91159" bIns="4557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659" y="9428801"/>
            <a:ext cx="2945448" cy="496252"/>
          </a:xfrm>
          <a:prstGeom prst="rect">
            <a:avLst/>
          </a:prstGeom>
        </p:spPr>
        <p:txBody>
          <a:bodyPr vert="horz" lIns="91159" tIns="45572" rIns="91159" bIns="45572" rtlCol="0" anchor="b"/>
          <a:lstStyle>
            <a:lvl1pPr algn="r">
              <a:defRPr sz="1200"/>
            </a:lvl1pPr>
          </a:lstStyle>
          <a:p>
            <a:fld id="{01476E70-5A77-4690-B2DC-393DA8DB5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5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755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3776" algn="l" defTabSz="98755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87552" algn="l" defTabSz="98755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1328" algn="l" defTabSz="98755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75104" algn="l" defTabSz="98755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68880" algn="l" defTabSz="98755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62656" algn="l" defTabSz="98755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56432" algn="l" defTabSz="98755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50208" algn="l" defTabSz="987552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FA187-E29A-419D-910A-0383056579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1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FA187-E29A-419D-910A-03830565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5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76E70-5A77-4690-B2DC-393DA8DB5B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4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27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335460" y="445301"/>
            <a:ext cx="2088233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>
              <a:buSzPct val="80000"/>
            </a:pPr>
            <a:r>
              <a:rPr lang="ko-KR" altLang="en-US" sz="4800" b="1" spc="150" dirty="0">
                <a:solidFill>
                  <a:prstClr val="black">
                    <a:lumMod val="75000"/>
                    <a:lumOff val="25000"/>
                  </a:prstClr>
                </a:solidFill>
                <a:latin typeface="에브리데이고딕 EB" panose="02020603020101020101" pitchFamily="18" charset="-127"/>
                <a:ea typeface="에브리데이고딕 EB" panose="02020603020101020101" pitchFamily="18" charset="-127"/>
              </a:rPr>
              <a:t>목 차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2184971" y="324247"/>
            <a:ext cx="122890" cy="9113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40" tIns="42770" rIns="85540" bIns="42770" rtlCol="0" anchor="ctr"/>
          <a:lstStyle/>
          <a:p>
            <a:pPr algn="ctr"/>
            <a:endParaRPr lang="ko-KR" altLang="en-US" sz="202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1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282146" y="-61404"/>
            <a:ext cx="1758809" cy="406971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aseline="0" dirty="0" err="1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BigData</a:t>
            </a:r>
            <a:r>
              <a:rPr lang="en-US" altLang="ko-KR" sz="1200" baseline="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 &amp; A</a:t>
            </a:r>
            <a:r>
              <a:rPr lang="ko-KR" altLang="en-US" sz="500" baseline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ㆍ</a:t>
            </a:r>
            <a:r>
              <a:rPr lang="en-US" altLang="ko-KR" sz="1200" baseline="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I</a:t>
            </a:r>
            <a:r>
              <a:rPr lang="ko-KR" altLang="en-US" sz="1200" baseline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 </a:t>
            </a:r>
            <a:r>
              <a:rPr lang="en-US" altLang="ko-KR" sz="1200" baseline="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TEAM</a:t>
            </a:r>
            <a:endParaRPr lang="en-US" altLang="ko-KR" sz="1200" dirty="0">
              <a:ln w="3175"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chemeClr val="bg1">
                  <a:lumMod val="75000"/>
                </a:schemeClr>
              </a:solidFill>
              <a:latin typeface="에브리데이고딕 R" panose="02020603020101020101" pitchFamily="18" charset="-127"/>
              <a:ea typeface="에브리데이고딕 R" panose="02020603020101020101" pitchFamily="18" charset="-127"/>
              <a:cs typeface="Roboto Black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385966" y="1548383"/>
            <a:ext cx="151097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12371147" y="10219"/>
            <a:ext cx="1076168" cy="34398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500" b="1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FFC000"/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e</a:t>
            </a:r>
            <a:r>
              <a:rPr lang="en-US" altLang="ko-KR" sz="1200" b="1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에브리데이고딕 B" panose="02020603020101020101" pitchFamily="18" charset="-127"/>
                <a:ea typeface="에브리데이고딕 B" panose="02020603020101020101" pitchFamily="18" charset="-127"/>
                <a:cs typeface="Roboto Black"/>
              </a:rPr>
              <a:t>mart</a:t>
            </a:r>
            <a:r>
              <a:rPr lang="en-US" altLang="ko-KR" sz="1200" b="1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FFC000"/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24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5065291" y="1836415"/>
            <a:ext cx="8377659" cy="572484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ln w="3175"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chemeClr val="bg1"/>
              </a:solidFill>
              <a:latin typeface="에브리데이고딕 B" panose="02020603020101020101" pitchFamily="18" charset="-127"/>
              <a:ea typeface="에브리데이고딕 B" panose="02020603020101020101" pitchFamily="18" charset="-127"/>
              <a:cs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265950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282146" y="-61404"/>
            <a:ext cx="1758809" cy="406971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baseline="0" dirty="0" err="1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에브리데이고딕 B" panose="02020603020101020101" pitchFamily="18" charset="-127"/>
                <a:ea typeface="에브리데이고딕 B" panose="02020603020101020101" pitchFamily="18" charset="-127"/>
                <a:cs typeface="Roboto Black"/>
              </a:rPr>
              <a:t>Linlk</a:t>
            </a:r>
            <a:r>
              <a:rPr lang="en-US" altLang="ko-KR" sz="1200" baseline="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에브리데이고딕 B" panose="02020603020101020101" pitchFamily="18" charset="-127"/>
                <a:ea typeface="에브리데이고딕 B" panose="02020603020101020101" pitchFamily="18" charset="-127"/>
                <a:cs typeface="Roboto Black"/>
              </a:rPr>
              <a:t>.</a:t>
            </a:r>
            <a:endParaRPr lang="en-US" altLang="ko-KR" sz="1200" dirty="0">
              <a:ln w="3175"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chemeClr val="bg1">
                  <a:lumMod val="75000"/>
                </a:schemeClr>
              </a:solidFill>
              <a:latin typeface="에브리데이고딕 B" panose="02020603020101020101" pitchFamily="18" charset="-127"/>
              <a:ea typeface="에브리데이고딕 B" panose="02020603020101020101" pitchFamily="18" charset="-127"/>
              <a:cs typeface="Roboto Black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378851" y="1548383"/>
            <a:ext cx="124873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12371147" y="10219"/>
            <a:ext cx="1076168" cy="343989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500" b="1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FFC000"/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e</a:t>
            </a:r>
            <a:r>
              <a:rPr lang="en-US" altLang="ko-KR" sz="1200" b="1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에브리데이고딕 B" panose="02020603020101020101" pitchFamily="18" charset="-127"/>
                <a:ea typeface="에브리데이고딕 B" panose="02020603020101020101" pitchFamily="18" charset="-127"/>
                <a:cs typeface="Roboto Black"/>
              </a:rPr>
              <a:t>mart</a:t>
            </a:r>
            <a:r>
              <a:rPr lang="en-US" altLang="ko-KR" sz="1200" b="1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FFC000"/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24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5065291" y="1836415"/>
            <a:ext cx="8377659" cy="5724848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ln w="3175"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chemeClr val="bg1"/>
              </a:solidFill>
              <a:latin typeface="에브리데이고딕 B" panose="02020603020101020101" pitchFamily="18" charset="-127"/>
              <a:ea typeface="에브리데이고딕 B" panose="02020603020101020101" pitchFamily="18" charset="-127"/>
              <a:cs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681622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26691" y="7060523"/>
            <a:ext cx="1583086" cy="46166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1200" baseline="0" dirty="0" err="1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BigData</a:t>
            </a:r>
            <a:r>
              <a:rPr lang="en-US" altLang="ko-KR" sz="1200" baseline="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 &amp; AI</a:t>
            </a:r>
            <a:r>
              <a:rPr lang="ko-KR" altLang="en-US" sz="1200" baseline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 </a:t>
            </a:r>
            <a:r>
              <a:rPr lang="en-US" altLang="ko-KR" sz="1200" baseline="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TEAM</a:t>
            </a:r>
            <a:endParaRPr lang="en-US" altLang="ko-KR" sz="1200" dirty="0">
              <a:ln w="3175"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chemeClr val="bg1">
                  <a:lumMod val="75000"/>
                </a:schemeClr>
              </a:solidFill>
              <a:latin typeface="에브리데이고딕 R" panose="02020603020101020101" pitchFamily="18" charset="-127"/>
              <a:ea typeface="에브리데이고딕 R" panose="02020603020101020101" pitchFamily="18" charset="-127"/>
              <a:cs typeface="Roboto Black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190267" y="718195"/>
            <a:ext cx="308170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12536433" y="25855"/>
            <a:ext cx="808541" cy="312717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500" b="1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FFC000"/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e</a:t>
            </a:r>
            <a:r>
              <a:rPr lang="en-US" altLang="ko-KR" sz="1200" b="1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에브리데이고딕 B" panose="02020603020101020101" pitchFamily="18" charset="-127"/>
                <a:ea typeface="에브리데이고딕 B" panose="02020603020101020101" pitchFamily="18" charset="-127"/>
                <a:cs typeface="Roboto Black"/>
              </a:rPr>
              <a:t>mart</a:t>
            </a:r>
            <a:r>
              <a:rPr lang="en-US" altLang="ko-KR" sz="1200" b="1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FFC000"/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24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1980431"/>
            <a:ext cx="13440395" cy="518040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b="1" dirty="0">
              <a:ln w="3175">
                <a:solidFill>
                  <a:prstClr val="black">
                    <a:lumMod val="50000"/>
                    <a:lumOff val="50000"/>
                    <a:alpha val="30000"/>
                  </a:prstClr>
                </a:solidFill>
              </a:ln>
              <a:solidFill>
                <a:schemeClr val="bg1"/>
              </a:solidFill>
              <a:latin typeface="에브리데이고딕 B" panose="02020603020101020101" pitchFamily="18" charset="-127"/>
              <a:ea typeface="에브리데이고딕 B" panose="02020603020101020101" pitchFamily="18" charset="-127"/>
              <a:cs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939316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106" userDrawn="1">
          <p15:clr>
            <a:srgbClr val="FBAE40"/>
          </p15:clr>
        </p15:guide>
        <p15:guide id="1" pos="840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2335460" y="445301"/>
            <a:ext cx="2945855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ctr">
              <a:buSzPct val="80000"/>
            </a:pPr>
            <a:r>
              <a:rPr lang="ko-KR" altLang="en-US" sz="4800" b="1" spc="150">
                <a:solidFill>
                  <a:prstClr val="black">
                    <a:lumMod val="75000"/>
                    <a:lumOff val="25000"/>
                  </a:prstClr>
                </a:solidFill>
                <a:latin typeface="에브리데이고딕 EB" panose="02020603020101020101" pitchFamily="18" charset="-127"/>
                <a:ea typeface="에브리데이고딕 EB" panose="02020603020101020101" pitchFamily="18" charset="-127"/>
              </a:rPr>
              <a:t>서식정리</a:t>
            </a:r>
            <a:endParaRPr lang="ko-KR" altLang="en-US" sz="4800" b="1" spc="150" dirty="0">
              <a:solidFill>
                <a:prstClr val="black">
                  <a:lumMod val="75000"/>
                  <a:lumOff val="25000"/>
                </a:prstClr>
              </a:solidFill>
              <a:latin typeface="에브리데이고딕 EB" panose="02020603020101020101" pitchFamily="18" charset="-127"/>
              <a:ea typeface="에브리데이고딕 EB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2184971" y="324247"/>
            <a:ext cx="122890" cy="9113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40" tIns="42770" rIns="85540" bIns="42770" rtlCol="0" anchor="ctr"/>
          <a:lstStyle/>
          <a:p>
            <a:pPr algn="ctr"/>
            <a:endParaRPr lang="ko-KR" altLang="en-US" sz="202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6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221" y="1237457"/>
            <a:ext cx="11426508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E079-E24B-4734-85E2-9E6F1F294F4A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54FCA-4444-4486-A90D-A2D9CA15F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7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7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9" r:id="rId5"/>
    <p:sldLayoutId id="2147483656" r:id="rId6"/>
    <p:sldLayoutId id="2147483660" r:id="rId7"/>
  </p:sldLayoutIdLst>
  <p:txStyles>
    <p:titleStyle>
      <a:lvl1pPr algn="ctr" defTabSz="987527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0323" indent="-370323" algn="l" defTabSz="987527" rtl="0" eaLnBrk="1" latinLnBrk="1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2366" indent="-308603" algn="l" defTabSz="987527" rtl="0" eaLnBrk="1" latinLnBrk="1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09" indent="-246882" algn="l" defTabSz="987527" rtl="0" eaLnBrk="1" latinLnBrk="1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173" indent="-246882" algn="l" defTabSz="987527" rtl="0" eaLnBrk="1" latinLnBrk="1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937" indent="-246882" algn="l" defTabSz="987527" rtl="0" eaLnBrk="1" latinLnBrk="1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5700" indent="-246882" algn="l" defTabSz="987527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09464" indent="-246882" algn="l" defTabSz="987527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03228" indent="-246882" algn="l" defTabSz="987527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96991" indent="-246882" algn="l" defTabSz="987527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875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64" algn="l" defTabSz="9875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7527" algn="l" defTabSz="9875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1291" algn="l" defTabSz="9875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5055" algn="l" defTabSz="9875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819" algn="l" defTabSz="9875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582" algn="l" defTabSz="9875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56346" algn="l" defTabSz="9875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50109" algn="l" defTabSz="98752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517053" y="1547168"/>
            <a:ext cx="6408844" cy="1190882"/>
            <a:chOff x="1927832" y="1268760"/>
            <a:chExt cx="6104416" cy="108012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927832" y="2348880"/>
              <a:ext cx="610441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927832" y="1268760"/>
              <a:ext cx="6104416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114430" y="6187319"/>
            <a:ext cx="5214095" cy="345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45" b="1" spc="125" dirty="0">
                <a:solidFill>
                  <a:prstClr val="black">
                    <a:lumMod val="75000"/>
                    <a:lumOff val="2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석현진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B1343C-3B13-A161-C9A1-80080846AB44}"/>
              </a:ext>
            </a:extLst>
          </p:cNvPr>
          <p:cNvSpPr txBox="1">
            <a:spLocks noChangeArrowheads="1"/>
          </p:cNvSpPr>
          <p:nvPr/>
        </p:nvSpPr>
        <p:spPr>
          <a:xfrm>
            <a:off x="3415091" y="1876667"/>
            <a:ext cx="6832821" cy="652981"/>
          </a:xfrm>
          <a:prstGeom prst="rect">
            <a:avLst/>
          </a:prstGeom>
        </p:spPr>
        <p:txBody>
          <a:bodyPr vert="horz" lIns="100817" tIns="50408" rIns="100817" bIns="50408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528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+</a:t>
            </a:r>
            <a:r>
              <a:rPr lang="el-GR" altLang="ko-KR" sz="4410" dirty="0">
                <a:latin typeface="+mj-ea"/>
                <a:ea typeface="G마켓 산스 Bold" panose="02000000000000000000" pitchFamily="50" charset="-127"/>
                <a:cs typeface="Aharoni" panose="020B0604020202020204" pitchFamily="2" charset="-79"/>
              </a:rPr>
              <a:t>α</a:t>
            </a:r>
            <a:r>
              <a:rPr lang="en-US" altLang="ko-KR" sz="3528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</a:t>
            </a:r>
            <a:r>
              <a:rPr lang="ko-KR" altLang="en-US" sz="3528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알파</a:t>
            </a:r>
            <a:r>
              <a:rPr lang="en-US" altLang="ko-KR" sz="3528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  <a:r>
              <a:rPr lang="en-US" altLang="ko-KR" sz="3528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  </a:t>
            </a:r>
            <a:r>
              <a:rPr lang="ko-KR" altLang="en-US" sz="3528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상권을 찾아라</a:t>
            </a:r>
            <a:endParaRPr lang="en-GB" altLang="ko-KR" sz="3528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4E9A37-8A2E-E218-7426-04231B7552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15910">
            <a:off x="3299725" y="714159"/>
            <a:ext cx="2243496" cy="479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2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7B54D85-6E41-9FB5-9BB5-57575E6856D0}"/>
              </a:ext>
            </a:extLst>
          </p:cNvPr>
          <p:cNvSpPr/>
          <p:nvPr/>
        </p:nvSpPr>
        <p:spPr>
          <a:xfrm>
            <a:off x="1069050" y="372342"/>
            <a:ext cx="4115512" cy="43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205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주제</a:t>
            </a:r>
            <a:r>
              <a:rPr lang="en-US" altLang="ko-KR" sz="2205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205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아이디어</a:t>
            </a:r>
            <a:r>
              <a:rPr lang="en-US" altLang="ko-KR" sz="2205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)</a:t>
            </a:r>
            <a:r>
              <a:rPr lang="en-US" altLang="ko-KR" sz="2205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205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선정 배경</a:t>
            </a:r>
            <a:endParaRPr lang="ko-KR" altLang="en-US" sz="2205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A51890-9E85-91A8-8171-8AD1B0C2EF11}"/>
              </a:ext>
            </a:extLst>
          </p:cNvPr>
          <p:cNvSpPr/>
          <p:nvPr/>
        </p:nvSpPr>
        <p:spPr>
          <a:xfrm rot="5400000" flipH="1">
            <a:off x="5353286" y="-2977058"/>
            <a:ext cx="64029" cy="76053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95"/>
          </a:p>
        </p:txBody>
      </p:sp>
      <p:pic>
        <p:nvPicPr>
          <p:cNvPr id="3" name="그림 2" descr="야외, 상업용 건물, 하늘, 수도권이(가) 표시된 사진&#10;&#10;자동 생성된 설명">
            <a:extLst>
              <a:ext uri="{FF2B5EF4-FFF2-40B4-BE49-F238E27FC236}">
                <a16:creationId xmlns:a16="http://schemas.microsoft.com/office/drawing/2014/main" id="{C529AC58-8F9A-C23A-9C14-A10F093B82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391" y="1540889"/>
            <a:ext cx="4624439" cy="39101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그림 6" descr="텍스트, 야외, 건물, 하늘이(가) 표시된 사진&#10;&#10;자동 생성된 설명">
            <a:extLst>
              <a:ext uri="{FF2B5EF4-FFF2-40B4-BE49-F238E27FC236}">
                <a16:creationId xmlns:a16="http://schemas.microsoft.com/office/drawing/2014/main" id="{6404EB47-9CCF-9B57-96E1-0E4EBC66B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89" y="1540889"/>
            <a:ext cx="4624439" cy="39101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41C5E8-559F-4018-0070-B4817296F210}"/>
              </a:ext>
            </a:extLst>
          </p:cNvPr>
          <p:cNvSpPr/>
          <p:nvPr/>
        </p:nvSpPr>
        <p:spPr>
          <a:xfrm>
            <a:off x="1717278" y="1089248"/>
            <a:ext cx="1622517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95" dirty="0"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2017</a:t>
            </a:r>
            <a:endParaRPr lang="ko-KR" altLang="en-US" sz="2095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A0463A-F5AC-3D9B-F8B7-671910E0F21F}"/>
              </a:ext>
            </a:extLst>
          </p:cNvPr>
          <p:cNvSpPr/>
          <p:nvPr/>
        </p:nvSpPr>
        <p:spPr>
          <a:xfrm>
            <a:off x="6895513" y="1089248"/>
            <a:ext cx="1622517" cy="414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95" dirty="0"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2023</a:t>
            </a:r>
            <a:endParaRPr lang="ko-KR" altLang="en-US" sz="2095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1458FA-853B-74D6-26CC-BC65BEA056AF}"/>
              </a:ext>
            </a:extLst>
          </p:cNvPr>
          <p:cNvSpPr/>
          <p:nvPr/>
        </p:nvSpPr>
        <p:spPr>
          <a:xfrm>
            <a:off x="2675157" y="1036739"/>
            <a:ext cx="1622517" cy="49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646" dirty="0">
                <a:highlight>
                  <a:srgbClr val="FFFF00"/>
                </a:highlight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유흥가</a:t>
            </a:r>
            <a:endParaRPr lang="ko-KR" altLang="en-US" sz="2646" dirty="0">
              <a:highlight>
                <a:srgbClr val="FFFF00"/>
              </a:highligh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22E798-C15B-F9F5-E96A-00A51B044149}"/>
              </a:ext>
            </a:extLst>
          </p:cNvPr>
          <p:cNvSpPr/>
          <p:nvPr/>
        </p:nvSpPr>
        <p:spPr>
          <a:xfrm>
            <a:off x="7884846" y="1031330"/>
            <a:ext cx="1622517" cy="49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646" dirty="0">
                <a:highlight>
                  <a:srgbClr val="FFFF00"/>
                </a:highlight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유흥가</a:t>
            </a:r>
            <a:endParaRPr lang="ko-KR" altLang="en-US" sz="2646" dirty="0">
              <a:highlight>
                <a:srgbClr val="FFFF00"/>
              </a:highligh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2ACC41-9C8A-E7B7-6FC0-CA89E46B5309}"/>
              </a:ext>
            </a:extLst>
          </p:cNvPr>
          <p:cNvSpPr/>
          <p:nvPr/>
        </p:nvSpPr>
        <p:spPr>
          <a:xfrm rot="5400000">
            <a:off x="6650619" y="596703"/>
            <a:ext cx="64030" cy="10224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95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3D2C3E7-5606-E70E-FBDC-2F96ADC96FBA}"/>
              </a:ext>
            </a:extLst>
          </p:cNvPr>
          <p:cNvSpPr/>
          <p:nvPr/>
        </p:nvSpPr>
        <p:spPr>
          <a:xfrm rot="10800000">
            <a:off x="1571416" y="794021"/>
            <a:ext cx="50407" cy="49418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95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13CC2EA-B208-31D6-2FFD-F70D5D1D17BF}"/>
              </a:ext>
            </a:extLst>
          </p:cNvPr>
          <p:cNvSpPr/>
          <p:nvPr/>
        </p:nvSpPr>
        <p:spPr>
          <a:xfrm>
            <a:off x="1552508" y="5909515"/>
            <a:ext cx="10337936" cy="13667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Bef>
                <a:spcPts val="662"/>
              </a:spcBef>
            </a:pPr>
            <a:r>
              <a:rPr lang="ko-KR" altLang="en-US" sz="2205" dirty="0"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우리의 점포는 </a:t>
            </a:r>
            <a:r>
              <a:rPr lang="ko-KR" altLang="en-US" sz="2205" u="sng" dirty="0"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최초 오픈 시점 상권에 </a:t>
            </a:r>
            <a:r>
              <a:rPr lang="ko-KR" altLang="en-US" sz="2205" u="sng" dirty="0" err="1"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멈춰있습니다</a:t>
            </a:r>
            <a:endParaRPr lang="en-US" altLang="ko-KR" sz="2205" u="sng" dirty="0">
              <a:latin typeface="G마켓 산스 Bold" panose="02000000000000000000" pitchFamily="50" charset="-127"/>
              <a:ea typeface="G마켓 산스 Bold" panose="02000000000000000000" pitchFamily="50" charset="-127"/>
              <a:sym typeface="Wingdings" panose="05000000000000000000" pitchFamily="2" charset="2"/>
            </a:endParaRPr>
          </a:p>
          <a:p>
            <a:pPr algn="ctr">
              <a:spcBef>
                <a:spcPts val="662"/>
              </a:spcBef>
            </a:pPr>
            <a:r>
              <a:rPr lang="ko-KR" altLang="en-US" sz="2205" dirty="0"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하지만 세상은 빠르게 변화하고 있습니다</a:t>
            </a:r>
            <a:endParaRPr lang="en-US" altLang="ko-KR" sz="2205" dirty="0">
              <a:latin typeface="G마켓 산스 Bold" panose="02000000000000000000" pitchFamily="50" charset="-127"/>
              <a:ea typeface="G마켓 산스 Bold" panose="02000000000000000000" pitchFamily="50" charset="-127"/>
              <a:sym typeface="Wingdings" panose="05000000000000000000" pitchFamily="2" charset="2"/>
            </a:endParaRPr>
          </a:p>
          <a:p>
            <a:pPr algn="ctr">
              <a:spcBef>
                <a:spcPts val="1323"/>
              </a:spcBef>
            </a:pPr>
            <a:r>
              <a:rPr lang="ko-KR" altLang="en-US" sz="2205" dirty="0">
                <a:solidFill>
                  <a:srgbClr val="0505D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초기 상권을 축으로 </a:t>
            </a:r>
            <a:r>
              <a:rPr lang="en-US" altLang="ko-KR" sz="2205" dirty="0">
                <a:solidFill>
                  <a:srgbClr val="0505D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(+)</a:t>
            </a:r>
            <a:r>
              <a:rPr lang="ko-KR" altLang="en-US" sz="2205" dirty="0">
                <a:solidFill>
                  <a:srgbClr val="0505D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알파 상권을 정립하여 변화에 대응하는 전략이 필요합니다</a:t>
            </a:r>
            <a:endParaRPr lang="en-US" altLang="ko-KR" sz="2205" dirty="0">
              <a:solidFill>
                <a:srgbClr val="0505D8"/>
              </a:solidFill>
              <a:latin typeface="G마켓 산스 Bold" panose="02000000000000000000" pitchFamily="50" charset="-127"/>
              <a:ea typeface="G마켓 산스 Bold" panose="02000000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48BEBF8-B364-A5B7-BC00-EF0170CE7062}"/>
              </a:ext>
            </a:extLst>
          </p:cNvPr>
          <p:cNvSpPr/>
          <p:nvPr/>
        </p:nvSpPr>
        <p:spPr>
          <a:xfrm rot="10800000" flipH="1">
            <a:off x="11744498" y="5690579"/>
            <a:ext cx="50407" cy="1503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95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F36E3-8383-5CFB-DC88-B348C5EB985C}"/>
              </a:ext>
            </a:extLst>
          </p:cNvPr>
          <p:cNvSpPr txBox="1"/>
          <p:nvPr/>
        </p:nvSpPr>
        <p:spPr>
          <a:xfrm>
            <a:off x="9255484" y="1048090"/>
            <a:ext cx="2108680" cy="431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5" dirty="0">
                <a:solidFill>
                  <a:srgbClr val="0505D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(+)</a:t>
            </a:r>
            <a:r>
              <a:rPr lang="ko-KR" altLang="en-US" sz="2205" dirty="0">
                <a:solidFill>
                  <a:srgbClr val="0505D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  <a:sym typeface="Wingdings" panose="05000000000000000000" pitchFamily="2" charset="2"/>
              </a:rPr>
              <a:t>알파 상권</a:t>
            </a:r>
            <a:endParaRPr lang="ko-KR" altLang="en-US" sz="2205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CD0D4D4-1891-0980-D8B9-6F65EA7B3521}"/>
              </a:ext>
            </a:extLst>
          </p:cNvPr>
          <p:cNvSpPr/>
          <p:nvPr/>
        </p:nvSpPr>
        <p:spPr>
          <a:xfrm>
            <a:off x="3721194" y="4266002"/>
            <a:ext cx="334065" cy="3340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5" dirty="0">
                <a:latin typeface="Arial Black" panose="020B0A04020102020204" pitchFamily="34" charset="0"/>
              </a:rPr>
              <a:t>e</a:t>
            </a:r>
            <a:endParaRPr lang="ko-KR" altLang="en-US" sz="2205" dirty="0">
              <a:latin typeface="Arial Black" panose="020B0A0402010202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7999958-041F-7A28-E415-7E3DC95B2986}"/>
              </a:ext>
            </a:extLst>
          </p:cNvPr>
          <p:cNvSpPr/>
          <p:nvPr/>
        </p:nvSpPr>
        <p:spPr>
          <a:xfrm>
            <a:off x="9006758" y="4269657"/>
            <a:ext cx="334065" cy="3340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5" dirty="0">
                <a:latin typeface="Arial Black" panose="020B0A04020102020204" pitchFamily="34" charset="0"/>
              </a:rPr>
              <a:t>e</a:t>
            </a:r>
            <a:endParaRPr lang="ko-KR" altLang="en-US" sz="2205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22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  <p:bldP spid="54" grpId="0" animBg="1"/>
      <p:bldP spid="4" grpId="0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11450A-AC3B-E69B-89F1-FA0424E59827}"/>
              </a:ext>
            </a:extLst>
          </p:cNvPr>
          <p:cNvSpPr txBox="1"/>
          <p:nvPr/>
        </p:nvSpPr>
        <p:spPr>
          <a:xfrm>
            <a:off x="177800" y="226242"/>
            <a:ext cx="3015283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buSzPct val="80000"/>
            </a:pPr>
            <a:r>
              <a:rPr lang="en-US" altLang="ko-KR" sz="2400" spc="150" dirty="0">
                <a:latin typeface="에브리데이고딕 EB" panose="02020603020101020101" pitchFamily="18" charset="-127"/>
                <a:ea typeface="에브리데이고딕 EB" panose="02020603020101020101" pitchFamily="18" charset="-127"/>
              </a:rPr>
              <a:t>+</a:t>
            </a:r>
            <a:r>
              <a:rPr lang="el-GR" altLang="ko-KR" sz="3200" b="0" i="0" dirty="0">
                <a:effectLst/>
                <a:latin typeface="+mj-ea"/>
                <a:ea typeface="+mj-ea"/>
                <a:cs typeface="Aharoni" panose="020B0604020202020204" pitchFamily="2" charset="-79"/>
              </a:rPr>
              <a:t>α</a:t>
            </a:r>
            <a:r>
              <a:rPr lang="ko-KR" altLang="en-US" sz="2400" spc="150" dirty="0">
                <a:latin typeface="에브리데이고딕 EB" panose="02020603020101020101" pitchFamily="18" charset="-127"/>
                <a:ea typeface="에브리데이고딕 EB" panose="02020603020101020101" pitchFamily="18" charset="-127"/>
              </a:rPr>
              <a:t>상권 </a:t>
            </a:r>
            <a:r>
              <a:rPr lang="en-US" altLang="ko-KR" sz="2400" spc="150" dirty="0">
                <a:latin typeface="에브리데이고딕 EB" panose="02020603020101020101" pitchFamily="18" charset="-127"/>
                <a:ea typeface="에브리데이고딕 EB" panose="02020603020101020101" pitchFamily="18" charset="-127"/>
              </a:rPr>
              <a:t>Dashboard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15248-940F-372C-C040-DE49EBCA2202}"/>
              </a:ext>
            </a:extLst>
          </p:cNvPr>
          <p:cNvSpPr txBox="1"/>
          <p:nvPr/>
        </p:nvSpPr>
        <p:spPr>
          <a:xfrm>
            <a:off x="528787" y="742920"/>
            <a:ext cx="9568011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buSzPct val="80000"/>
            </a:pPr>
            <a:r>
              <a:rPr lang="ko-KR" altLang="en-US" sz="15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에브리데이고딕 EB" panose="02020603020101020101" pitchFamily="18" charset="-127"/>
                <a:ea typeface="에브리데이고딕 EB" panose="02020603020101020101" pitchFamily="18" charset="-127"/>
              </a:rPr>
              <a:t>경진대회 </a:t>
            </a:r>
            <a:r>
              <a:rPr lang="en-US" altLang="ko-KR" sz="15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에브리데이고딕 EB" panose="02020603020101020101" pitchFamily="18" charset="-127"/>
                <a:ea typeface="에브리데이고딕 EB" panose="02020603020101020101" pitchFamily="18" charset="-127"/>
              </a:rPr>
              <a:t>Report review</a:t>
            </a:r>
            <a:endParaRPr lang="ko-KR" altLang="en-US" sz="1500" spc="150" dirty="0">
              <a:solidFill>
                <a:schemeClr val="tx1">
                  <a:lumMod val="50000"/>
                  <a:lumOff val="50000"/>
                </a:schemeClr>
              </a:solidFill>
              <a:latin typeface="에브리데이고딕 EB" panose="02020603020101020101" pitchFamily="18" charset="-127"/>
              <a:ea typeface="에브리데이고딕 EB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6AEA44-B87F-F0B7-BF4E-DF0F2D5446F4}"/>
              </a:ext>
            </a:extLst>
          </p:cNvPr>
          <p:cNvSpPr/>
          <p:nvPr/>
        </p:nvSpPr>
        <p:spPr>
          <a:xfrm>
            <a:off x="0" y="1229330"/>
            <a:ext cx="13442950" cy="5832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4F83ED-06B7-7BB4-1A8D-92F4C2508677}"/>
              </a:ext>
            </a:extLst>
          </p:cNvPr>
          <p:cNvSpPr/>
          <p:nvPr/>
        </p:nvSpPr>
        <p:spPr>
          <a:xfrm>
            <a:off x="96739" y="1324453"/>
            <a:ext cx="9290919" cy="56655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15">
            <a:extLst>
              <a:ext uri="{FF2B5EF4-FFF2-40B4-BE49-F238E27FC236}">
                <a16:creationId xmlns:a16="http://schemas.microsoft.com/office/drawing/2014/main" id="{55E71294-9A8B-8DBC-8FD8-177F9F2F0231}"/>
              </a:ext>
            </a:extLst>
          </p:cNvPr>
          <p:cNvSpPr/>
          <p:nvPr/>
        </p:nvSpPr>
        <p:spPr>
          <a:xfrm>
            <a:off x="219965" y="1452923"/>
            <a:ext cx="9045246" cy="31624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tx1"/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산출물 </a:t>
            </a:r>
          </a:p>
        </p:txBody>
      </p:sp>
      <p:pic>
        <p:nvPicPr>
          <p:cNvPr id="10" name="그림 9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E3439E16-2DE9-7A3B-2B91-640C562E4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5" y="1833399"/>
            <a:ext cx="9045245" cy="509233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42712B-788D-BF5B-0028-81860449AEAF}"/>
              </a:ext>
            </a:extLst>
          </p:cNvPr>
          <p:cNvSpPr/>
          <p:nvPr/>
        </p:nvSpPr>
        <p:spPr>
          <a:xfrm>
            <a:off x="9756128" y="2021418"/>
            <a:ext cx="3410490" cy="495651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7">
            <a:extLst>
              <a:ext uri="{FF2B5EF4-FFF2-40B4-BE49-F238E27FC236}">
                <a16:creationId xmlns:a16="http://schemas.microsoft.com/office/drawing/2014/main" id="{1258CF1E-42CE-5BBA-BFED-40E60DA260B8}"/>
              </a:ext>
            </a:extLst>
          </p:cNvPr>
          <p:cNvSpPr/>
          <p:nvPr/>
        </p:nvSpPr>
        <p:spPr>
          <a:xfrm>
            <a:off x="9529787" y="2069792"/>
            <a:ext cx="1202535" cy="6077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ctr"/>
          <a:lstStyle/>
          <a:p>
            <a:pPr algn="ctr"/>
            <a:r>
              <a:rPr lang="ko-KR" altLang="en-US" sz="160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tx1"/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① 디자인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3EC482-853A-C6CD-0B07-25358721E650}"/>
              </a:ext>
            </a:extLst>
          </p:cNvPr>
          <p:cNvCxnSpPr>
            <a:cxnSpLocks/>
          </p:cNvCxnSpPr>
          <p:nvPr/>
        </p:nvCxnSpPr>
        <p:spPr>
          <a:xfrm flipH="1">
            <a:off x="9541330" y="1880458"/>
            <a:ext cx="358875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530FDB0-6D4A-2683-B301-58468D5EA460}"/>
              </a:ext>
            </a:extLst>
          </p:cNvPr>
          <p:cNvCxnSpPr>
            <a:cxnSpLocks/>
          </p:cNvCxnSpPr>
          <p:nvPr/>
        </p:nvCxnSpPr>
        <p:spPr>
          <a:xfrm>
            <a:off x="10810856" y="1437834"/>
            <a:ext cx="0" cy="551224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21">
            <a:extLst>
              <a:ext uri="{FF2B5EF4-FFF2-40B4-BE49-F238E27FC236}">
                <a16:creationId xmlns:a16="http://schemas.microsoft.com/office/drawing/2014/main" id="{63CCCCC7-CA1F-891F-AEF5-60A6424CBD69}"/>
              </a:ext>
            </a:extLst>
          </p:cNvPr>
          <p:cNvSpPr/>
          <p:nvPr/>
        </p:nvSpPr>
        <p:spPr>
          <a:xfrm>
            <a:off x="9541330" y="1442251"/>
            <a:ext cx="1219533" cy="3164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tx1"/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구 분</a:t>
            </a:r>
          </a:p>
        </p:txBody>
      </p:sp>
      <p:sp>
        <p:nvSpPr>
          <p:cNvPr id="19" name="모서리가 둥근 직사각형 22">
            <a:extLst>
              <a:ext uri="{FF2B5EF4-FFF2-40B4-BE49-F238E27FC236}">
                <a16:creationId xmlns:a16="http://schemas.microsoft.com/office/drawing/2014/main" id="{15C9D2E1-45EF-A952-2ADE-A26194A15813}"/>
              </a:ext>
            </a:extLst>
          </p:cNvPr>
          <p:cNvSpPr/>
          <p:nvPr/>
        </p:nvSpPr>
        <p:spPr>
          <a:xfrm>
            <a:off x="10930826" y="1447683"/>
            <a:ext cx="2224959" cy="31102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tx1"/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상세내용</a:t>
            </a:r>
          </a:p>
        </p:txBody>
      </p:sp>
      <p:sp>
        <p:nvSpPr>
          <p:cNvPr id="26" name="모서리가 둥근 직사각형 23">
            <a:extLst>
              <a:ext uri="{FF2B5EF4-FFF2-40B4-BE49-F238E27FC236}">
                <a16:creationId xmlns:a16="http://schemas.microsoft.com/office/drawing/2014/main" id="{818F0776-496C-53BD-1726-496C4ACE8D2B}"/>
              </a:ext>
            </a:extLst>
          </p:cNvPr>
          <p:cNvSpPr/>
          <p:nvPr/>
        </p:nvSpPr>
        <p:spPr>
          <a:xfrm>
            <a:off x="9541330" y="3019628"/>
            <a:ext cx="1202535" cy="10618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tx1"/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② 데이터</a:t>
            </a:r>
          </a:p>
        </p:txBody>
      </p:sp>
      <p:sp>
        <p:nvSpPr>
          <p:cNvPr id="38" name="모서리가 둥근 직사각형 23">
            <a:extLst>
              <a:ext uri="{FF2B5EF4-FFF2-40B4-BE49-F238E27FC236}">
                <a16:creationId xmlns:a16="http://schemas.microsoft.com/office/drawing/2014/main" id="{AF1B2341-D57A-3DE6-5443-F0E3213DC308}"/>
              </a:ext>
            </a:extLst>
          </p:cNvPr>
          <p:cNvSpPr/>
          <p:nvPr/>
        </p:nvSpPr>
        <p:spPr>
          <a:xfrm>
            <a:off x="9539063" y="4388135"/>
            <a:ext cx="1202535" cy="11655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6000" rtlCol="0" anchor="ctr"/>
          <a:lstStyle/>
          <a:p>
            <a:pPr algn="ctr"/>
            <a:r>
              <a:rPr lang="ko-KR" altLang="en-US" sz="160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tx1"/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③ 활 용</a:t>
            </a:r>
          </a:p>
        </p:txBody>
      </p:sp>
      <p:sp>
        <p:nvSpPr>
          <p:cNvPr id="39" name="모서리가 둥근 직사각형 23">
            <a:extLst>
              <a:ext uri="{FF2B5EF4-FFF2-40B4-BE49-F238E27FC236}">
                <a16:creationId xmlns:a16="http://schemas.microsoft.com/office/drawing/2014/main" id="{B5E98D08-11E3-6A87-63CA-679EACDA93F0}"/>
              </a:ext>
            </a:extLst>
          </p:cNvPr>
          <p:cNvSpPr/>
          <p:nvPr/>
        </p:nvSpPr>
        <p:spPr>
          <a:xfrm>
            <a:off x="9539063" y="5808987"/>
            <a:ext cx="1202535" cy="90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16000" rtlCol="0" anchor="ctr"/>
          <a:lstStyle/>
          <a:p>
            <a:pPr algn="ctr"/>
            <a:r>
              <a:rPr lang="ko-KR" altLang="en-US" sz="160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tx1"/>
                </a:solidFill>
                <a:latin typeface="에브리데이고딕 R" panose="02020603020101020101" pitchFamily="18" charset="-127"/>
                <a:ea typeface="에브리데이고딕 R" panose="02020603020101020101" pitchFamily="18" charset="-127"/>
                <a:cs typeface="Roboto Black"/>
              </a:rPr>
              <a:t>④ 확 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572080-AF28-FE33-3DF3-52A436817AFE}"/>
              </a:ext>
            </a:extLst>
          </p:cNvPr>
          <p:cNvSpPr txBox="1"/>
          <p:nvPr/>
        </p:nvSpPr>
        <p:spPr>
          <a:xfrm>
            <a:off x="10672638" y="2045346"/>
            <a:ext cx="263615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단순화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+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의사결정 </a:t>
            </a:r>
            <a:r>
              <a: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+ </a:t>
            </a:r>
            <a:r>
              <a:rPr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모바일화</a:t>
            </a:r>
            <a:endParaRPr lang="ko-KR" altLang="en-US" sz="13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30E0B3-8FBE-C7B5-D6CC-72EB75E28D30}"/>
              </a:ext>
            </a:extLst>
          </p:cNvPr>
          <p:cNvSpPr txBox="1"/>
          <p:nvPr/>
        </p:nvSpPr>
        <p:spPr>
          <a:xfrm>
            <a:off x="10825931" y="3060551"/>
            <a:ext cx="307616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넬슨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R. L Nelson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입지선정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8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요인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 잠재력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rgbClr val="0505D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인구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)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 </a:t>
            </a:r>
          </a:p>
          <a:p>
            <a:pPr>
              <a:spcBef>
                <a:spcPts val="600"/>
              </a:spcBef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 상호보완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rgbClr val="0505D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상업시설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)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 </a:t>
            </a:r>
          </a:p>
          <a:p>
            <a:pPr>
              <a:spcBef>
                <a:spcPts val="600"/>
              </a:spcBef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 경쟁도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rgbClr val="0505D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경쟁사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)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440924-9376-A27A-9D1B-4D24B7919ABC}"/>
              </a:ext>
            </a:extLst>
          </p:cNvPr>
          <p:cNvSpPr txBox="1"/>
          <p:nvPr/>
        </p:nvSpPr>
        <p:spPr>
          <a:xfrm>
            <a:off x="9621926" y="3661154"/>
            <a:ext cx="11838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 Black"/>
              </a:rPr>
              <a:t> </a:t>
            </a:r>
            <a:r>
              <a:rPr lang="en-US" altLang="ko-KR" sz="110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505D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 Black"/>
              </a:rPr>
              <a:t>(</a:t>
            </a:r>
            <a:r>
              <a:rPr lang="ko-KR" altLang="en-US" sz="110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505D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 Black"/>
              </a:rPr>
              <a:t>지속성</a:t>
            </a:r>
            <a:r>
              <a:rPr lang="en-US" altLang="ko-KR" sz="110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505D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 Black"/>
              </a:rPr>
              <a:t>, </a:t>
            </a:r>
            <a:r>
              <a:rPr lang="ko-KR" altLang="en-US" sz="110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505D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 Black"/>
              </a:rPr>
              <a:t>논리</a:t>
            </a:r>
            <a:r>
              <a:rPr lang="en-US" altLang="ko-KR" sz="110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505D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 Black"/>
              </a:rPr>
              <a:t>)</a:t>
            </a:r>
            <a:endParaRPr lang="ko-KR" altLang="en-US" sz="1100" dirty="0">
              <a:solidFill>
                <a:srgbClr val="0505D8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B72FD7-5C04-953B-0FCB-57AE4DC5B2D5}"/>
              </a:ext>
            </a:extLst>
          </p:cNvPr>
          <p:cNvSpPr txBox="1"/>
          <p:nvPr/>
        </p:nvSpPr>
        <p:spPr>
          <a:xfrm>
            <a:off x="10837578" y="4380944"/>
            <a:ext cx="307616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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SM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경영주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마이크로 점포 관리 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spcBef>
                <a:spcPts val="800"/>
              </a:spcBef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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SD :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오픈 이후 상권 트렌드 파악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spcBef>
                <a:spcPts val="800"/>
              </a:spcBef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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MD : </a:t>
            </a:r>
            <a:r>
              <a:rPr lang="en-US" altLang="ko-KR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POG </a:t>
            </a:r>
            <a:r>
              <a:rPr lang="ko-KR" altLang="en-US" sz="12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정교화</a:t>
            </a:r>
            <a:endParaRPr lang="en-US" altLang="ko-KR" sz="12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>
              <a:spcBef>
                <a:spcPts val="800"/>
              </a:spcBef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 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spc="-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상권</a:t>
            </a:r>
            <a:r>
              <a:rPr lang="en-US" altLang="ko-KR" sz="1200" spc="-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</a:t>
            </a:r>
            <a:r>
              <a:rPr lang="ko-KR" altLang="en-US" sz="1200" spc="-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지역 프로모션 세분화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23F7C4-5FDE-B4E3-1709-223D71495EFC}"/>
              </a:ext>
            </a:extLst>
          </p:cNvPr>
          <p:cNvSpPr txBox="1"/>
          <p:nvPr/>
        </p:nvSpPr>
        <p:spPr>
          <a:xfrm>
            <a:off x="10825931" y="5840407"/>
            <a:ext cx="266701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sz="1400" dirty="0">
                <a:solidFill>
                  <a:srgbClr val="0505D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경쟁사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olidFill>
                  <a:srgbClr val="0505D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점포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+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G마켓 산스 Medium" panose="02000000000000000000" pitchFamily="50" charset="-127"/>
                <a:sym typeface="Wingdings" panose="05000000000000000000" pitchFamily="2" charset="2"/>
              </a:rPr>
              <a:t>a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상권 비교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sz="1400" dirty="0">
                <a:solidFill>
                  <a:srgbClr val="0505D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부동산중개소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전략 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 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G마켓 산스 Medium" panose="02000000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→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콜라보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상생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)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, 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입지 선점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6F9C9D-8725-E2F2-81C7-62D0232E7DF0}"/>
              </a:ext>
            </a:extLst>
          </p:cNvPr>
          <p:cNvSpPr txBox="1"/>
          <p:nvPr/>
        </p:nvSpPr>
        <p:spPr>
          <a:xfrm>
            <a:off x="11464726" y="2247786"/>
            <a:ext cx="895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(</a:t>
            </a:r>
            <a:r>
              <a:rPr lang="el-GR" altLang="ko-KR" sz="1200" b="0" i="0" dirty="0">
                <a:effectLst/>
                <a:latin typeface="+mj-ea"/>
                <a:ea typeface="+mj-ea"/>
                <a:cs typeface="Aharoni" panose="020B0604020202020204" pitchFamily="2" charset="-79"/>
              </a:rPr>
              <a:t>α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상권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</a:t>
            </a:r>
            <a:endParaRPr lang="ko-KR" altLang="en-US" sz="12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AF16A7-8E13-B02E-ADAB-4A0CD3B6FE94}"/>
              </a:ext>
            </a:extLst>
          </p:cNvPr>
          <p:cNvCxnSpPr>
            <a:cxnSpLocks/>
          </p:cNvCxnSpPr>
          <p:nvPr/>
        </p:nvCxnSpPr>
        <p:spPr>
          <a:xfrm flipH="1">
            <a:off x="9539063" y="2916535"/>
            <a:ext cx="358875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E8E0AFF-5E98-C725-3E83-7D83E282B0A0}"/>
              </a:ext>
            </a:extLst>
          </p:cNvPr>
          <p:cNvCxnSpPr>
            <a:cxnSpLocks/>
          </p:cNvCxnSpPr>
          <p:nvPr/>
        </p:nvCxnSpPr>
        <p:spPr>
          <a:xfrm flipH="1">
            <a:off x="9529787" y="4212679"/>
            <a:ext cx="358875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43C4444-D20F-441E-3985-87897FFAB30F}"/>
              </a:ext>
            </a:extLst>
          </p:cNvPr>
          <p:cNvCxnSpPr>
            <a:cxnSpLocks/>
          </p:cNvCxnSpPr>
          <p:nvPr/>
        </p:nvCxnSpPr>
        <p:spPr>
          <a:xfrm flipH="1">
            <a:off x="9529786" y="5652839"/>
            <a:ext cx="358875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EA46073-86E6-98ED-2D09-E41E46BB77F1}"/>
              </a:ext>
            </a:extLst>
          </p:cNvPr>
          <p:cNvSpPr txBox="1"/>
          <p:nvPr/>
        </p:nvSpPr>
        <p:spPr>
          <a:xfrm>
            <a:off x="9633680" y="2389686"/>
            <a:ext cx="11838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chemeClr val="tx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 Black"/>
              </a:rPr>
              <a:t> </a:t>
            </a:r>
            <a:r>
              <a:rPr lang="en-US" altLang="ko-KR" sz="110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505D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 Black"/>
              </a:rPr>
              <a:t>(</a:t>
            </a:r>
            <a:r>
              <a:rPr lang="ko-KR" altLang="en-US" sz="110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505D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 Black"/>
              </a:rPr>
              <a:t>목적성</a:t>
            </a:r>
            <a:r>
              <a:rPr lang="en-US" altLang="ko-KR" sz="1100" dirty="0">
                <a:ln w="3175">
                  <a:solidFill>
                    <a:prstClr val="black">
                      <a:lumMod val="50000"/>
                      <a:lumOff val="50000"/>
                      <a:alpha val="30000"/>
                    </a:prstClr>
                  </a:solidFill>
                </a:ln>
                <a:solidFill>
                  <a:srgbClr val="0505D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Roboto Black"/>
              </a:rPr>
              <a:t>)</a:t>
            </a:r>
            <a:endParaRPr lang="ko-KR" altLang="en-US" sz="1100" dirty="0">
              <a:solidFill>
                <a:srgbClr val="0505D8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542BD0-13E7-69F0-FD23-5029AB02368A}"/>
              </a:ext>
            </a:extLst>
          </p:cNvPr>
          <p:cNvSpPr txBox="1"/>
          <p:nvPr/>
        </p:nvSpPr>
        <p:spPr>
          <a:xfrm>
            <a:off x="11166639" y="6688089"/>
            <a:ext cx="18274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* </a:t>
            </a:r>
            <a:r>
              <a:rPr lang="en-US" altLang="ko-KR" sz="1200" dirty="0">
                <a:latin typeface="+mj-ea"/>
                <a:ea typeface="+mj-ea"/>
                <a:cs typeface="Aharoni" panose="020B0604020202020204" pitchFamily="2" charset="-79"/>
                <a:sym typeface="Wingdings" panose="05000000000000000000" pitchFamily="2" charset="2"/>
              </a:rPr>
              <a:t>Mini </a:t>
            </a:r>
            <a:r>
              <a:rPr lang="ko-KR" altLang="en-US" sz="1200" dirty="0">
                <a:latin typeface="+mj-ea"/>
                <a:ea typeface="+mj-ea"/>
                <a:cs typeface="Aharoni" panose="020B0604020202020204" pitchFamily="2" charset="-79"/>
                <a:sym typeface="Wingdings" panose="05000000000000000000" pitchFamily="2" charset="2"/>
              </a:rPr>
              <a:t>매대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, Smart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점포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 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465A49-E978-482F-4E30-DFE49D98BBBC}"/>
              </a:ext>
            </a:extLst>
          </p:cNvPr>
          <p:cNvSpPr txBox="1"/>
          <p:nvPr/>
        </p:nvSpPr>
        <p:spPr>
          <a:xfrm>
            <a:off x="10742581" y="2582917"/>
            <a:ext cx="22435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*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한 눈에 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해석 불필요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,  </a:t>
            </a:r>
            <a:r>
              <a: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편리함</a:t>
            </a:r>
            <a:r>
              <a: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  </a:t>
            </a:r>
            <a:endParaRPr lang="ko-KR" alt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DC1B128-F265-F078-D665-BAAE47B79F49}"/>
              </a:ext>
            </a:extLst>
          </p:cNvPr>
          <p:cNvSpPr txBox="1"/>
          <p:nvPr/>
        </p:nvSpPr>
        <p:spPr>
          <a:xfrm>
            <a:off x="12338099" y="3599870"/>
            <a:ext cx="7197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* 150M</a:t>
            </a:r>
            <a:endParaRPr lang="ko-KR" altLang="en-US" sz="9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19F0D5-9A69-C4AF-16C8-A2774E96D582}"/>
              </a:ext>
            </a:extLst>
          </p:cNvPr>
          <p:cNvSpPr txBox="1"/>
          <p:nvPr/>
        </p:nvSpPr>
        <p:spPr>
          <a:xfrm>
            <a:off x="12050067" y="3858434"/>
            <a:ext cx="7197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* 250M</a:t>
            </a:r>
            <a:endParaRPr lang="ko-KR" altLang="en-US" sz="9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745CE0-DA48-0036-F230-3E8A9278D7C0}"/>
              </a:ext>
            </a:extLst>
          </p:cNvPr>
          <p:cNvSpPr txBox="1"/>
          <p:nvPr/>
        </p:nvSpPr>
        <p:spPr>
          <a:xfrm>
            <a:off x="11906051" y="3340439"/>
            <a:ext cx="10723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*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자치구</a:t>
            </a:r>
            <a:endParaRPr lang="ko-KR" altLang="en-US" sz="9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6EF4396-AA68-ECC8-C057-AF2DB07D1EAE}"/>
              </a:ext>
            </a:extLst>
          </p:cNvPr>
          <p:cNvSpPr txBox="1"/>
          <p:nvPr/>
        </p:nvSpPr>
        <p:spPr>
          <a:xfrm>
            <a:off x="9745811" y="6347980"/>
            <a:ext cx="8958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  <a:cs typeface="Aharoni" panose="020B0604020202020204" pitchFamily="2" charset="-79"/>
                <a:sym typeface="Wingdings" panose="05000000000000000000" pitchFamily="2" charset="2"/>
              </a:rPr>
              <a:t>아이디어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 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3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48" grpId="0"/>
      <p:bldP spid="49" grpId="0"/>
      <p:bldP spid="50" grpId="0"/>
      <p:bldP spid="52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db67af7-6ac5-4126-8f93-bd6df0203f09}" enabled="1" method="Privileged" siteId="{d4ffc887-d88d-41cc-bf6a-6bb47ec0f3c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Words>184</Words>
  <TotalTime>0</TotalTime>
  <Application>Microsoft Office PowerPoint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사용자</dc:creator>
  <dcterms:modified xsi:type="dcterms:W3CDTF">2023-10-12T02:28:33Z</dcterms:modified>
  <dc:title>PowerPoint 프레젠테이션</dc:title>
  <cp:lastPrinted>2023-09-06T07:56:57Z</cp:lastPrinted>
  <cp:lastModifiedBy>석현진 - 영업지원팀</cp:lastModifiedBy>
  <dcterms:created xsi:type="dcterms:W3CDTF">2015-05-14T01:57:54Z</dcterms:created>
  <cp:revision>4976</cp:revision>
</cp:coreProperties>
</file>